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0"/>
  </p:notesMasterIdLst>
  <p:handoutMasterIdLst>
    <p:handoutMasterId r:id="rId31"/>
  </p:handoutMasterIdLst>
  <p:sldIdLst>
    <p:sldId id="331" r:id="rId5"/>
    <p:sldId id="549" r:id="rId6"/>
    <p:sldId id="2146848413" r:id="rId7"/>
    <p:sldId id="2146848415" r:id="rId8"/>
    <p:sldId id="2146848428" r:id="rId9"/>
    <p:sldId id="2146848426" r:id="rId10"/>
    <p:sldId id="2146848427" r:id="rId11"/>
    <p:sldId id="2146848429" r:id="rId12"/>
    <p:sldId id="2146848430" r:id="rId13"/>
    <p:sldId id="2147483465" r:id="rId14"/>
    <p:sldId id="2146848425" r:id="rId15"/>
    <p:sldId id="2146848432" r:id="rId16"/>
    <p:sldId id="2147483468" r:id="rId17"/>
    <p:sldId id="2146848435" r:id="rId18"/>
    <p:sldId id="2146848436" r:id="rId19"/>
    <p:sldId id="2146848437" r:id="rId20"/>
    <p:sldId id="2147483466" r:id="rId21"/>
    <p:sldId id="2147483469" r:id="rId22"/>
    <p:sldId id="2146848434" r:id="rId23"/>
    <p:sldId id="2147483467" r:id="rId24"/>
    <p:sldId id="2146848433" r:id="rId25"/>
    <p:sldId id="2147483470" r:id="rId26"/>
    <p:sldId id="2147483471" r:id="rId27"/>
    <p:sldId id="2146848418" r:id="rId28"/>
    <p:sldId id="2146848431" r:id="rId29"/>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2"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36"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Bryson, Jan" initials="BJ" lastIdx="2" clrIdx="2">
    <p:extLst>
      <p:ext uri="{19B8F6BF-5375-455C-9EA6-DF929625EA0E}">
        <p15:presenceInfo xmlns:p15="http://schemas.microsoft.com/office/powerpoint/2012/main" userId="S-1-5-21-1407069837-2091007605-538272213-313383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CB64C"/>
    <a:srgbClr val="E56CE2"/>
    <a:srgbClr val="69AE35"/>
    <a:srgbClr val="FFF8AE"/>
    <a:srgbClr val="4F81BD"/>
    <a:srgbClr val="FFFAD0"/>
    <a:srgbClr val="232F3D"/>
    <a:srgbClr val="232F3E"/>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p:restoredTop sz="94694"/>
  </p:normalViewPr>
  <p:slideViewPr>
    <p:cSldViewPr snapToGrid="0">
      <p:cViewPr varScale="1">
        <p:scale>
          <a:sx n="101" d="100"/>
          <a:sy n="101" d="100"/>
        </p:scale>
        <p:origin x="776" y="192"/>
      </p:cViewPr>
      <p:guideLst>
        <p:guide orient="horz" pos="1032"/>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36"/>
        <p:guide pos="557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4927F7-3DBC-564F-837E-D26FECC9F3BF}" type="doc">
      <dgm:prSet loTypeId="urn:microsoft.com/office/officeart/2005/8/layout/venn3" loCatId="" qsTypeId="urn:microsoft.com/office/officeart/2005/8/quickstyle/simple5" qsCatId="simple" csTypeId="urn:microsoft.com/office/officeart/2005/8/colors/colorful1" csCatId="colorful" phldr="1"/>
      <dgm:spPr/>
      <dgm:t>
        <a:bodyPr/>
        <a:lstStyle/>
        <a:p>
          <a:endParaRPr lang="en-US"/>
        </a:p>
      </dgm:t>
    </dgm:pt>
    <dgm:pt modelId="{A258E427-8E97-AC47-BE5B-99F6D3027D85}">
      <dgm:prSet phldrT="[Text]"/>
      <dgm:spPr>
        <a:xfrm>
          <a:off x="372855" y="919"/>
          <a:ext cx="3554160" cy="3554160"/>
        </a:xfrm>
        <a:prstGeom prst="ellipse">
          <a:avLst/>
        </a:prstGeom>
        <a:gradFill rotWithShape="0">
          <a:gsLst>
            <a:gs pos="0">
              <a:srgbClr val="FF6A3D">
                <a:alpha val="50000"/>
                <a:hueOff val="0"/>
                <a:satOff val="0"/>
                <a:lumOff val="0"/>
                <a:alphaOff val="0"/>
                <a:satMod val="103000"/>
                <a:lumMod val="102000"/>
                <a:tint val="94000"/>
              </a:srgbClr>
            </a:gs>
            <a:gs pos="50000">
              <a:srgbClr val="FF6A3D">
                <a:alpha val="50000"/>
                <a:hueOff val="0"/>
                <a:satOff val="0"/>
                <a:lumOff val="0"/>
                <a:alphaOff val="0"/>
                <a:satMod val="110000"/>
                <a:lumMod val="100000"/>
                <a:shade val="100000"/>
              </a:srgbClr>
            </a:gs>
            <a:gs pos="100000">
              <a:srgbClr val="FF6A3D">
                <a:alpha val="50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dirty="0">
              <a:solidFill>
                <a:srgbClr val="FFFFFF"/>
              </a:solidFill>
              <a:latin typeface="Amazon Ember Display"/>
              <a:ea typeface="+mn-ea"/>
              <a:cs typeface="+mn-cs"/>
            </a:rPr>
            <a:t>Identify skills gaps across roles &amp; functional areas</a:t>
          </a:r>
          <a:endParaRPr lang="en-US" b="1" dirty="0">
            <a:solidFill>
              <a:srgbClr val="FFFFFF"/>
            </a:solidFill>
            <a:latin typeface="Amazon Ember Display"/>
            <a:ea typeface="+mn-ea"/>
            <a:cs typeface="+mn-cs"/>
          </a:endParaRPr>
        </a:p>
      </dgm:t>
    </dgm:pt>
    <dgm:pt modelId="{1C74A7F4-F23A-9A4B-8CF9-AA5E00005EA5}" type="parTrans" cxnId="{3F6922B6-AE3D-C240-9846-DDEF3E7B7EF0}">
      <dgm:prSet/>
      <dgm:spPr/>
      <dgm:t>
        <a:bodyPr/>
        <a:lstStyle/>
        <a:p>
          <a:endParaRPr lang="en-US"/>
        </a:p>
      </dgm:t>
    </dgm:pt>
    <dgm:pt modelId="{D504159F-08A3-1A43-B1A1-689668BB7B32}" type="sibTrans" cxnId="{3F6922B6-AE3D-C240-9846-DDEF3E7B7EF0}">
      <dgm:prSet/>
      <dgm:spPr/>
      <dgm:t>
        <a:bodyPr/>
        <a:lstStyle/>
        <a:p>
          <a:endParaRPr lang="en-US"/>
        </a:p>
      </dgm:t>
    </dgm:pt>
    <dgm:pt modelId="{031897DD-A5CA-FB42-8356-751B291A9546}">
      <dgm:prSet phldrT="[Text]"/>
      <dgm:spPr>
        <a:xfrm>
          <a:off x="3216183" y="919"/>
          <a:ext cx="3554160" cy="3554160"/>
        </a:xfrm>
        <a:prstGeom prst="ellipse">
          <a:avLst/>
        </a:prstGeom>
        <a:gradFill rotWithShape="0">
          <a:gsLst>
            <a:gs pos="0">
              <a:srgbClr val="5900B2">
                <a:alpha val="50000"/>
                <a:hueOff val="0"/>
                <a:satOff val="0"/>
                <a:lumOff val="0"/>
                <a:alphaOff val="0"/>
                <a:satMod val="103000"/>
                <a:lumMod val="102000"/>
                <a:tint val="94000"/>
              </a:srgbClr>
            </a:gs>
            <a:gs pos="50000">
              <a:srgbClr val="5900B2">
                <a:alpha val="50000"/>
                <a:hueOff val="0"/>
                <a:satOff val="0"/>
                <a:lumOff val="0"/>
                <a:alphaOff val="0"/>
                <a:satMod val="110000"/>
                <a:lumMod val="100000"/>
                <a:shade val="100000"/>
              </a:srgbClr>
            </a:gs>
            <a:gs pos="100000">
              <a:srgbClr val="5900B2">
                <a:alpha val="50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a:buNone/>
          </a:pPr>
          <a:r>
            <a:rPr lang="en-US" dirty="0">
              <a:solidFill>
                <a:srgbClr val="FFFFFF"/>
              </a:solidFill>
              <a:latin typeface="Amazon Ember Display"/>
              <a:ea typeface="+mn-ea"/>
              <a:cs typeface="+mn-cs"/>
            </a:rPr>
            <a:t>Address the gaps with customized training plans</a:t>
          </a:r>
        </a:p>
      </dgm:t>
    </dgm:pt>
    <dgm:pt modelId="{817BBDA2-9AF8-C345-A817-A65ACBFB428A}" type="parTrans" cxnId="{FBB31B4A-3A6C-2B49-8EC0-72FF848BF54D}">
      <dgm:prSet/>
      <dgm:spPr/>
      <dgm:t>
        <a:bodyPr/>
        <a:lstStyle/>
        <a:p>
          <a:endParaRPr lang="en-US"/>
        </a:p>
      </dgm:t>
    </dgm:pt>
    <dgm:pt modelId="{FC71D3F1-B0BC-6349-A6E9-E7F2FC4F878B}" type="sibTrans" cxnId="{FBB31B4A-3A6C-2B49-8EC0-72FF848BF54D}">
      <dgm:prSet/>
      <dgm:spPr/>
      <dgm:t>
        <a:bodyPr/>
        <a:lstStyle/>
        <a:p>
          <a:endParaRPr lang="en-US"/>
        </a:p>
      </dgm:t>
    </dgm:pt>
    <dgm:pt modelId="{36B12834-6F07-184F-A6C1-F9851394D88D}" type="pres">
      <dgm:prSet presAssocID="{384927F7-3DBC-564F-837E-D26FECC9F3BF}" presName="Name0" presStyleCnt="0">
        <dgm:presLayoutVars>
          <dgm:dir/>
          <dgm:resizeHandles val="exact"/>
        </dgm:presLayoutVars>
      </dgm:prSet>
      <dgm:spPr/>
    </dgm:pt>
    <dgm:pt modelId="{5898A01B-63B8-2546-9375-81B19DEBBD30}" type="pres">
      <dgm:prSet presAssocID="{A258E427-8E97-AC47-BE5B-99F6D3027D85}" presName="Name5" presStyleLbl="vennNode1" presStyleIdx="0" presStyleCnt="2">
        <dgm:presLayoutVars>
          <dgm:bulletEnabled val="1"/>
        </dgm:presLayoutVars>
      </dgm:prSet>
      <dgm:spPr/>
    </dgm:pt>
    <dgm:pt modelId="{9CD2B6A2-3F2F-4D4A-85B1-5D6351129550}" type="pres">
      <dgm:prSet presAssocID="{D504159F-08A3-1A43-B1A1-689668BB7B32}" presName="space" presStyleCnt="0"/>
      <dgm:spPr/>
    </dgm:pt>
    <dgm:pt modelId="{AAC11455-13E0-6F48-9E47-E5AA13CD54FE}" type="pres">
      <dgm:prSet presAssocID="{031897DD-A5CA-FB42-8356-751B291A9546}" presName="Name5" presStyleLbl="vennNode1" presStyleIdx="1" presStyleCnt="2">
        <dgm:presLayoutVars>
          <dgm:bulletEnabled val="1"/>
        </dgm:presLayoutVars>
      </dgm:prSet>
      <dgm:spPr/>
    </dgm:pt>
  </dgm:ptLst>
  <dgm:cxnLst>
    <dgm:cxn modelId="{846CC438-F9DE-0643-BB55-1A678E5AD066}" type="presOf" srcId="{A258E427-8E97-AC47-BE5B-99F6D3027D85}" destId="{5898A01B-63B8-2546-9375-81B19DEBBD30}" srcOrd="0" destOrd="0" presId="urn:microsoft.com/office/officeart/2005/8/layout/venn3"/>
    <dgm:cxn modelId="{FBB31B4A-3A6C-2B49-8EC0-72FF848BF54D}" srcId="{384927F7-3DBC-564F-837E-D26FECC9F3BF}" destId="{031897DD-A5CA-FB42-8356-751B291A9546}" srcOrd="1" destOrd="0" parTransId="{817BBDA2-9AF8-C345-A817-A65ACBFB428A}" sibTransId="{FC71D3F1-B0BC-6349-A6E9-E7F2FC4F878B}"/>
    <dgm:cxn modelId="{1C387B7D-38E3-1546-8FC7-D0CBEB5D4F8E}" type="presOf" srcId="{384927F7-3DBC-564F-837E-D26FECC9F3BF}" destId="{36B12834-6F07-184F-A6C1-F9851394D88D}" srcOrd="0" destOrd="0" presId="urn:microsoft.com/office/officeart/2005/8/layout/venn3"/>
    <dgm:cxn modelId="{3F6922B6-AE3D-C240-9846-DDEF3E7B7EF0}" srcId="{384927F7-3DBC-564F-837E-D26FECC9F3BF}" destId="{A258E427-8E97-AC47-BE5B-99F6D3027D85}" srcOrd="0" destOrd="0" parTransId="{1C74A7F4-F23A-9A4B-8CF9-AA5E00005EA5}" sibTransId="{D504159F-08A3-1A43-B1A1-689668BB7B32}"/>
    <dgm:cxn modelId="{7D496BE9-E38F-CA41-A896-8F1B6858E2D3}" type="presOf" srcId="{031897DD-A5CA-FB42-8356-751B291A9546}" destId="{AAC11455-13E0-6F48-9E47-E5AA13CD54FE}" srcOrd="0" destOrd="0" presId="urn:microsoft.com/office/officeart/2005/8/layout/venn3"/>
    <dgm:cxn modelId="{3C30F3BE-1DF3-9143-A971-9923AED6F101}" type="presParOf" srcId="{36B12834-6F07-184F-A6C1-F9851394D88D}" destId="{5898A01B-63B8-2546-9375-81B19DEBBD30}" srcOrd="0" destOrd="0" presId="urn:microsoft.com/office/officeart/2005/8/layout/venn3"/>
    <dgm:cxn modelId="{646E5306-68F6-A54B-BC40-41CD9D2D1702}" type="presParOf" srcId="{36B12834-6F07-184F-A6C1-F9851394D88D}" destId="{9CD2B6A2-3F2F-4D4A-85B1-5D6351129550}" srcOrd="1" destOrd="0" presId="urn:microsoft.com/office/officeart/2005/8/layout/venn3"/>
    <dgm:cxn modelId="{44B05107-C4E4-9D45-9FCF-D293999D1FE9}" type="presParOf" srcId="{36B12834-6F07-184F-A6C1-F9851394D88D}" destId="{AAC11455-13E0-6F48-9E47-E5AA13CD54FE}"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8A01B-63B8-2546-9375-81B19DEBBD30}">
      <dsp:nvSpPr>
        <dsp:cNvPr id="0" name=""/>
        <dsp:cNvSpPr/>
      </dsp:nvSpPr>
      <dsp:spPr>
        <a:xfrm>
          <a:off x="2451" y="43334"/>
          <a:ext cx="1740669" cy="1740669"/>
        </a:xfrm>
        <a:prstGeom prst="ellipse">
          <a:avLst/>
        </a:prstGeom>
        <a:gradFill rotWithShape="0">
          <a:gsLst>
            <a:gs pos="0">
              <a:srgbClr val="FF6A3D">
                <a:alpha val="50000"/>
                <a:hueOff val="0"/>
                <a:satOff val="0"/>
                <a:lumOff val="0"/>
                <a:alphaOff val="0"/>
                <a:satMod val="103000"/>
                <a:lumMod val="102000"/>
                <a:tint val="94000"/>
              </a:srgbClr>
            </a:gs>
            <a:gs pos="50000">
              <a:srgbClr val="FF6A3D">
                <a:alpha val="50000"/>
                <a:hueOff val="0"/>
                <a:satOff val="0"/>
                <a:lumOff val="0"/>
                <a:alphaOff val="0"/>
                <a:satMod val="110000"/>
                <a:lumMod val="100000"/>
                <a:shade val="100000"/>
              </a:srgbClr>
            </a:gs>
            <a:gs pos="100000">
              <a:srgbClr val="FF6A3D">
                <a:alpha val="50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95795" tIns="17780" rIns="95795"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Amazon Ember Display"/>
              <a:ea typeface="+mn-ea"/>
              <a:cs typeface="+mn-cs"/>
            </a:rPr>
            <a:t>Identify skills gaps across roles &amp; functional areas</a:t>
          </a:r>
          <a:endParaRPr lang="en-US" sz="1400" b="1" kern="1200" dirty="0">
            <a:solidFill>
              <a:srgbClr val="FFFFFF"/>
            </a:solidFill>
            <a:latin typeface="Amazon Ember Display"/>
            <a:ea typeface="+mn-ea"/>
            <a:cs typeface="+mn-cs"/>
          </a:endParaRPr>
        </a:p>
      </dsp:txBody>
      <dsp:txXfrm>
        <a:off x="257366" y="298249"/>
        <a:ext cx="1230839" cy="1230839"/>
      </dsp:txXfrm>
    </dsp:sp>
    <dsp:sp modelId="{AAC11455-13E0-6F48-9E47-E5AA13CD54FE}">
      <dsp:nvSpPr>
        <dsp:cNvPr id="0" name=""/>
        <dsp:cNvSpPr/>
      </dsp:nvSpPr>
      <dsp:spPr>
        <a:xfrm>
          <a:off x="1394987" y="43334"/>
          <a:ext cx="1740669" cy="1740669"/>
        </a:xfrm>
        <a:prstGeom prst="ellipse">
          <a:avLst/>
        </a:prstGeom>
        <a:gradFill rotWithShape="0">
          <a:gsLst>
            <a:gs pos="0">
              <a:srgbClr val="5900B2">
                <a:alpha val="50000"/>
                <a:hueOff val="0"/>
                <a:satOff val="0"/>
                <a:lumOff val="0"/>
                <a:alphaOff val="0"/>
                <a:satMod val="103000"/>
                <a:lumMod val="102000"/>
                <a:tint val="94000"/>
              </a:srgbClr>
            </a:gs>
            <a:gs pos="50000">
              <a:srgbClr val="5900B2">
                <a:alpha val="50000"/>
                <a:hueOff val="0"/>
                <a:satOff val="0"/>
                <a:lumOff val="0"/>
                <a:alphaOff val="0"/>
                <a:satMod val="110000"/>
                <a:lumMod val="100000"/>
                <a:shade val="100000"/>
              </a:srgbClr>
            </a:gs>
            <a:gs pos="100000">
              <a:srgbClr val="5900B2">
                <a:alpha val="50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95795" tIns="17780" rIns="95795"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Amazon Ember Display"/>
              <a:ea typeface="+mn-ea"/>
              <a:cs typeface="+mn-cs"/>
            </a:rPr>
            <a:t>Address the gaps with customized training plans</a:t>
          </a:r>
        </a:p>
      </dsp:txBody>
      <dsp:txXfrm>
        <a:off x="1649902" y="298249"/>
        <a:ext cx="1230839" cy="1230839"/>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1/16/26</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1/16/26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a:p>
        </p:txBody>
      </p:sp>
    </p:spTree>
    <p:extLst>
      <p:ext uri="{BB962C8B-B14F-4D97-AF65-F5344CB8AC3E}">
        <p14:creationId xmlns:p14="http://schemas.microsoft.com/office/powerpoint/2010/main" val="374140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a:p>
        </p:txBody>
      </p:sp>
    </p:spTree>
    <p:extLst>
      <p:ext uri="{BB962C8B-B14F-4D97-AF65-F5344CB8AC3E}">
        <p14:creationId xmlns:p14="http://schemas.microsoft.com/office/powerpoint/2010/main" val="380821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F25B9-91B1-627E-1B90-039E0FE4C7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9A0422-0DB0-4A07-43ED-6CBF8C7F5A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0ADA3E-60FF-C3A3-1F1E-A9E12D39CF36}"/>
              </a:ext>
            </a:extLst>
          </p:cNvPr>
          <p:cNvSpPr>
            <a:spLocks noGrp="1"/>
          </p:cNvSpPr>
          <p:nvPr>
            <p:ph type="body" idx="1"/>
          </p:nvPr>
        </p:nvSpPr>
        <p:spPr/>
        <p:txBody>
          <a:bodyPr/>
          <a:lstStyle/>
          <a:p>
            <a:pPr marL="342900" lvl="0" indent="-342900" fontAlgn="ctr">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5CA74D8F-52BE-9389-7165-2DD667FD3A51}"/>
              </a:ext>
            </a:extLst>
          </p:cNvPr>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86209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a:t>Click to edit presenter, team</a:t>
            </a:r>
          </a:p>
          <a:p>
            <a:pPr lvl="0"/>
            <a:r>
              <a:rPr lang="en-US"/>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a:t>Click to edit subtitle</a:t>
            </a:r>
          </a:p>
        </p:txBody>
      </p:sp>
      <p:pic>
        <p:nvPicPr>
          <p:cNvPr id="9" name="Picture 8"/>
          <p:cNvPicPr>
            <a:picLocks noChangeAspect="1"/>
          </p:cNvPicPr>
          <p:nvPr userDrawn="1"/>
        </p:nvPicPr>
        <p:blipFill>
          <a:blip r:embed="rId3"/>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2025,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1/16/26</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7606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2025 Amazon Web Services, Inc. or its Affiliates. </a:t>
            </a:r>
          </a:p>
        </p:txBody>
      </p:sp>
      <p:pic>
        <p:nvPicPr>
          <p:cNvPr id="7" name="Picture 6"/>
          <p:cNvPicPr>
            <a:picLocks noChangeAspect="1"/>
          </p:cNvPicPr>
          <p:nvPr userDrawn="1"/>
        </p:nvPicPr>
        <p:blipFill>
          <a:blip r:embed="rId14"/>
          <a:srcRect/>
          <a:stretch/>
        </p:blipFill>
        <p:spPr>
          <a:xfrm>
            <a:off x="13349613" y="7531058"/>
            <a:ext cx="709192" cy="424102"/>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678" r:id="rId4"/>
    <p:sldLayoutId id="2147483707" r:id="rId5"/>
    <p:sldLayoutId id="2147483679" r:id="rId6"/>
    <p:sldLayoutId id="2147483703" r:id="rId7"/>
    <p:sldLayoutId id="2147483704" r:id="rId8"/>
    <p:sldLayoutId id="2147483712" r:id="rId9"/>
    <p:sldLayoutId id="2147483714" r:id="rId10"/>
    <p:sldLayoutId id="2147483706" r:id="rId11"/>
    <p:sldLayoutId id="2147483715" r:id="rId12"/>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svg"/><Relationship Id="rId3" Type="http://schemas.openxmlformats.org/officeDocument/2006/relationships/notesSlide" Target="../notesSlides/notesSlide3.xml"/><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slideLayout" Target="../slideLayouts/slideLayout12.xml"/><Relationship Id="rId16" Type="http://schemas.openxmlformats.org/officeDocument/2006/relationships/image" Target="../media/image18.png"/><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3" Type="http://schemas.openxmlformats.org/officeDocument/2006/relationships/image" Target="../media/image47.sv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png"/><Relationship Id="rId21" Type="http://schemas.openxmlformats.org/officeDocument/2006/relationships/image" Target="../media/image55.svg"/><Relationship Id="rId34" Type="http://schemas.openxmlformats.org/officeDocument/2006/relationships/image" Target="../media/image68.png"/><Relationship Id="rId42" Type="http://schemas.openxmlformats.org/officeDocument/2006/relationships/image" Target="../media/image76.png"/><Relationship Id="rId47" Type="http://schemas.openxmlformats.org/officeDocument/2006/relationships/image" Target="../media/image81.png"/><Relationship Id="rId50" Type="http://schemas.openxmlformats.org/officeDocument/2006/relationships/image" Target="../media/image84.svg"/><Relationship Id="rId55" Type="http://schemas.openxmlformats.org/officeDocument/2006/relationships/image" Target="../media/image89.png"/><Relationship Id="rId7" Type="http://schemas.openxmlformats.org/officeDocument/2006/relationships/image" Target="../media/image41.svg"/><Relationship Id="rId2" Type="http://schemas.openxmlformats.org/officeDocument/2006/relationships/image" Target="../media/image36.png"/><Relationship Id="rId16" Type="http://schemas.openxmlformats.org/officeDocument/2006/relationships/image" Target="../media/image50.png"/><Relationship Id="rId29" Type="http://schemas.openxmlformats.org/officeDocument/2006/relationships/image" Target="../media/image63.svg"/><Relationship Id="rId11" Type="http://schemas.openxmlformats.org/officeDocument/2006/relationships/image" Target="../media/image45.sv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74.png"/><Relationship Id="rId45" Type="http://schemas.openxmlformats.org/officeDocument/2006/relationships/image" Target="../media/image79.png"/><Relationship Id="rId53" Type="http://schemas.openxmlformats.org/officeDocument/2006/relationships/image" Target="../media/image87.png"/><Relationship Id="rId58" Type="http://schemas.openxmlformats.org/officeDocument/2006/relationships/image" Target="../media/image92.svg"/><Relationship Id="rId5" Type="http://schemas.openxmlformats.org/officeDocument/2006/relationships/image" Target="../media/image39.svg"/><Relationship Id="rId61" Type="http://schemas.openxmlformats.org/officeDocument/2006/relationships/image" Target="../media/image95.png"/><Relationship Id="rId19" Type="http://schemas.openxmlformats.org/officeDocument/2006/relationships/image" Target="../media/image53.sv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svg"/><Relationship Id="rId30" Type="http://schemas.openxmlformats.org/officeDocument/2006/relationships/image" Target="../media/image64.png"/><Relationship Id="rId35" Type="http://schemas.openxmlformats.org/officeDocument/2006/relationships/image" Target="../media/image69.svg"/><Relationship Id="rId43" Type="http://schemas.openxmlformats.org/officeDocument/2006/relationships/image" Target="../media/image77.png"/><Relationship Id="rId48" Type="http://schemas.openxmlformats.org/officeDocument/2006/relationships/image" Target="../media/image82.svg"/><Relationship Id="rId56" Type="http://schemas.openxmlformats.org/officeDocument/2006/relationships/image" Target="../media/image90.svg"/><Relationship Id="rId8" Type="http://schemas.openxmlformats.org/officeDocument/2006/relationships/image" Target="../media/image42.png"/><Relationship Id="rId51" Type="http://schemas.openxmlformats.org/officeDocument/2006/relationships/image" Target="../media/image85.png"/><Relationship Id="rId3" Type="http://schemas.openxmlformats.org/officeDocument/2006/relationships/image" Target="../media/image37.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59.svg"/><Relationship Id="rId33" Type="http://schemas.openxmlformats.org/officeDocument/2006/relationships/image" Target="../media/image67.svg"/><Relationship Id="rId38" Type="http://schemas.openxmlformats.org/officeDocument/2006/relationships/image" Target="../media/image72.png"/><Relationship Id="rId46" Type="http://schemas.openxmlformats.org/officeDocument/2006/relationships/image" Target="../media/image80.png"/><Relationship Id="rId59" Type="http://schemas.openxmlformats.org/officeDocument/2006/relationships/image" Target="../media/image93.png"/><Relationship Id="rId20" Type="http://schemas.openxmlformats.org/officeDocument/2006/relationships/image" Target="../media/image54.png"/><Relationship Id="rId41" Type="http://schemas.openxmlformats.org/officeDocument/2006/relationships/image" Target="../media/image75.png"/><Relationship Id="rId54" Type="http://schemas.openxmlformats.org/officeDocument/2006/relationships/image" Target="../media/image88.svg"/><Relationship Id="rId1" Type="http://schemas.openxmlformats.org/officeDocument/2006/relationships/slideLayout" Target="../slideLayouts/slideLayout2.xml"/><Relationship Id="rId6" Type="http://schemas.openxmlformats.org/officeDocument/2006/relationships/image" Target="../media/image40.png"/><Relationship Id="rId15" Type="http://schemas.openxmlformats.org/officeDocument/2006/relationships/image" Target="../media/image49.svg"/><Relationship Id="rId23" Type="http://schemas.openxmlformats.org/officeDocument/2006/relationships/image" Target="../media/image57.svg"/><Relationship Id="rId28" Type="http://schemas.openxmlformats.org/officeDocument/2006/relationships/image" Target="../media/image62.png"/><Relationship Id="rId36" Type="http://schemas.openxmlformats.org/officeDocument/2006/relationships/image" Target="../media/image70.png"/><Relationship Id="rId49" Type="http://schemas.openxmlformats.org/officeDocument/2006/relationships/image" Target="../media/image83.png"/><Relationship Id="rId57" Type="http://schemas.openxmlformats.org/officeDocument/2006/relationships/image" Target="../media/image91.png"/><Relationship Id="rId10" Type="http://schemas.openxmlformats.org/officeDocument/2006/relationships/image" Target="../media/image44.png"/><Relationship Id="rId31" Type="http://schemas.openxmlformats.org/officeDocument/2006/relationships/image" Target="../media/image65.svg"/><Relationship Id="rId44" Type="http://schemas.openxmlformats.org/officeDocument/2006/relationships/image" Target="../media/image78.png"/><Relationship Id="rId52" Type="http://schemas.openxmlformats.org/officeDocument/2006/relationships/image" Target="../media/image86.svg"/><Relationship Id="rId60" Type="http://schemas.openxmlformats.org/officeDocument/2006/relationships/image" Target="../media/image94.png"/><Relationship Id="rId4" Type="http://schemas.openxmlformats.org/officeDocument/2006/relationships/image" Target="../media/image38.png"/><Relationship Id="rId9" Type="http://schemas.openxmlformats.org/officeDocument/2006/relationships/image" Target="../media/image43.svg"/></Relationships>
</file>

<file path=ppt/slides/_rels/slide14.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 Id="rId5" Type="http://schemas.openxmlformats.org/officeDocument/2006/relationships/image" Target="../media/image100.emf"/><Relationship Id="rId4" Type="http://schemas.openxmlformats.org/officeDocument/2006/relationships/image" Target="../media/image99.emf"/></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102.png"/><Relationship Id="rId21" Type="http://schemas.openxmlformats.org/officeDocument/2006/relationships/image" Target="../media/image117.png"/><Relationship Id="rId7" Type="http://schemas.openxmlformats.org/officeDocument/2006/relationships/image" Target="../media/image106.png"/><Relationship Id="rId12" Type="http://schemas.openxmlformats.org/officeDocument/2006/relationships/image" Target="../media/image109.pn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image" Target="../media/image101.png"/><Relationship Id="rId16" Type="http://schemas.openxmlformats.org/officeDocument/2006/relationships/image" Target="../media/image112.sv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05.svg"/><Relationship Id="rId11" Type="http://schemas.openxmlformats.org/officeDocument/2006/relationships/image" Target="../media/image108.png"/><Relationship Id="rId24" Type="http://schemas.openxmlformats.org/officeDocument/2006/relationships/image" Target="../media/image120.png"/><Relationship Id="rId5" Type="http://schemas.openxmlformats.org/officeDocument/2006/relationships/image" Target="../media/image104.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10" Type="http://schemas.microsoft.com/office/2007/relationships/hdphoto" Target="../media/hdphoto2.wdp"/><Relationship Id="rId19" Type="http://schemas.openxmlformats.org/officeDocument/2006/relationships/image" Target="../media/image115.png"/><Relationship Id="rId31" Type="http://schemas.openxmlformats.org/officeDocument/2006/relationships/image" Target="../media/image127.png"/><Relationship Id="rId4" Type="http://schemas.openxmlformats.org/officeDocument/2006/relationships/image" Target="../media/image103.png"/><Relationship Id="rId9" Type="http://schemas.openxmlformats.org/officeDocument/2006/relationships/image" Target="../media/image107.png"/><Relationship Id="rId14" Type="http://schemas.microsoft.com/office/2007/relationships/hdphoto" Target="../media/hdphoto3.wdp"/><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34D73315-2A07-4962-A192-628B8FE43D74}"/>
              </a:ext>
            </a:extLst>
          </p:cNvPr>
          <p:cNvSpPr txBox="1">
            <a:spLocks/>
          </p:cNvSpPr>
          <p:nvPr/>
        </p:nvSpPr>
        <p:spPr>
          <a:xfrm>
            <a:off x="407225" y="2119630"/>
            <a:ext cx="11705606" cy="757130"/>
          </a:xfrm>
          <a:prstGeom prst="rect">
            <a:avLst/>
          </a:prstGeom>
        </p:spPr>
        <p:txBody>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5400"/>
              <a:t>Santander US Migration</a:t>
            </a:r>
          </a:p>
        </p:txBody>
      </p:sp>
      <p:sp>
        <p:nvSpPr>
          <p:cNvPr id="7" name="Text Placeholder 15">
            <a:extLst>
              <a:ext uri="{FF2B5EF4-FFF2-40B4-BE49-F238E27FC236}">
                <a16:creationId xmlns:a16="http://schemas.microsoft.com/office/drawing/2014/main" id="{00346E51-E15C-4D0F-9DF9-049ADFCD0CCC}"/>
              </a:ext>
            </a:extLst>
          </p:cNvPr>
          <p:cNvSpPr txBox="1">
            <a:spLocks/>
          </p:cNvSpPr>
          <p:nvPr/>
        </p:nvSpPr>
        <p:spPr>
          <a:xfrm>
            <a:off x="407225" y="4548636"/>
            <a:ext cx="3702329" cy="313932"/>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800"/>
              <a:t>October 2025</a:t>
            </a:r>
          </a:p>
        </p:txBody>
      </p:sp>
      <p:sp>
        <p:nvSpPr>
          <p:cNvPr id="8" name="Title 11">
            <a:extLst>
              <a:ext uri="{FF2B5EF4-FFF2-40B4-BE49-F238E27FC236}">
                <a16:creationId xmlns:a16="http://schemas.microsoft.com/office/drawing/2014/main" id="{074BC41C-ACFE-448A-9C1E-423563D08EE6}"/>
              </a:ext>
            </a:extLst>
          </p:cNvPr>
          <p:cNvSpPr txBox="1">
            <a:spLocks/>
          </p:cNvSpPr>
          <p:nvPr/>
        </p:nvSpPr>
        <p:spPr>
          <a:xfrm>
            <a:off x="407225" y="3722799"/>
            <a:ext cx="10519194" cy="757130"/>
          </a:xfrm>
          <a:prstGeom prst="rect">
            <a:avLst/>
          </a:prstGeom>
        </p:spPr>
        <p:txBody>
          <a:bodyPr vert="horz" wrap="square" lIns="0" tIns="45720" rIns="0" bIns="45720" rtlCol="0" anchor="t" anchorCtr="0">
            <a:noAutofit/>
          </a:bodyPr>
          <a:lstStyle>
            <a:lvl1pPr algn="l" defTabSz="914400" rtl="0" eaLnBrk="1" latinLnBrk="0" hangingPunct="1">
              <a:lnSpc>
                <a:spcPct val="90000"/>
              </a:lnSpc>
              <a:spcBef>
                <a:spcPct val="0"/>
              </a:spcBef>
              <a:buNone/>
              <a:defRPr sz="4800" b="1" kern="1200" spc="0" baseline="0">
                <a:solidFill>
                  <a:schemeClr val="bg1"/>
                </a:solidFill>
                <a:latin typeface="+mn-lt"/>
                <a:ea typeface="+mj-ea"/>
                <a:cs typeface="+mj-cs"/>
              </a:defRPr>
            </a:lvl1pPr>
          </a:lstStyle>
          <a:p>
            <a:r>
              <a:rPr lang="en-US" sz="2800">
                <a:solidFill>
                  <a:schemeClr val="tx1"/>
                </a:solidFill>
              </a:rPr>
              <a:t>AWS Assessment Migration Approach</a:t>
            </a:r>
          </a:p>
        </p:txBody>
      </p:sp>
    </p:spTree>
    <p:extLst>
      <p:ext uri="{BB962C8B-B14F-4D97-AF65-F5344CB8AC3E}">
        <p14:creationId xmlns:p14="http://schemas.microsoft.com/office/powerpoint/2010/main" val="80582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C8743-CA37-A2D5-98CD-98552F852935}"/>
            </a:ext>
          </a:extLst>
        </p:cNvPr>
        <p:cNvGrpSpPr/>
        <p:nvPr/>
      </p:nvGrpSpPr>
      <p:grpSpPr>
        <a:xfrm>
          <a:off x="0" y="0"/>
          <a:ext cx="0" cy="0"/>
          <a:chOff x="0" y="0"/>
          <a:chExt cx="0" cy="0"/>
        </a:xfrm>
      </p:grpSpPr>
      <p:cxnSp>
        <p:nvCxnSpPr>
          <p:cNvPr id="195" name="Straight Connector 194">
            <a:extLst>
              <a:ext uri="{FF2B5EF4-FFF2-40B4-BE49-F238E27FC236}">
                <a16:creationId xmlns:a16="http://schemas.microsoft.com/office/drawing/2014/main" id="{1367358E-D204-5361-A37E-263BCB49B899}"/>
              </a:ext>
            </a:extLst>
          </p:cNvPr>
          <p:cNvCxnSpPr>
            <a:cxnSpLocks/>
          </p:cNvCxnSpPr>
          <p:nvPr/>
        </p:nvCxnSpPr>
        <p:spPr>
          <a:xfrm>
            <a:off x="7375449" y="1399415"/>
            <a:ext cx="0" cy="5852651"/>
          </a:xfrm>
          <a:prstGeom prst="line">
            <a:avLst/>
          </a:prstGeom>
          <a:ln w="6350" cap="rnd">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02F006C-D593-C0D8-B10F-79855D32B196}"/>
              </a:ext>
            </a:extLst>
          </p:cNvPr>
          <p:cNvSpPr txBox="1"/>
          <p:nvPr/>
        </p:nvSpPr>
        <p:spPr>
          <a:xfrm>
            <a:off x="4362978" y="1457987"/>
            <a:ext cx="3017173" cy="683264"/>
          </a:xfrm>
          <a:prstGeom prst="rect">
            <a:avLst/>
          </a:prstGeom>
          <a:noFill/>
        </p:spPr>
        <p:txBody>
          <a:bodyPr wrap="none" rtlCol="0">
            <a:spAutoFit/>
          </a:bodyPr>
          <a:lstStyle/>
          <a:p>
            <a:pPr algn="ctr"/>
            <a:r>
              <a:rPr lang="en-US" sz="2400" dirty="0">
                <a:solidFill>
                  <a:srgbClr val="F88100"/>
                </a:solidFill>
                <a:latin typeface="Amazon Ember" panose="020B0603020204020204" pitchFamily="34" charset="0"/>
                <a:ea typeface="Amazon Ember" panose="020B0603020204020204" pitchFamily="34" charset="0"/>
                <a:cs typeface="Amazon Ember" panose="020B0603020204020204" pitchFamily="34" charset="0"/>
              </a:rPr>
              <a:t>Workshop #1</a:t>
            </a:r>
          </a:p>
          <a:p>
            <a:pPr algn="l"/>
            <a:r>
              <a:rPr lang="en-US" sz="1440" dirty="0">
                <a:solidFill>
                  <a:srgbClr val="F88100"/>
                </a:solidFill>
                <a:latin typeface="Amazon Ember" panose="020B0603020204020204" pitchFamily="34" charset="0"/>
                <a:ea typeface="Amazon Ember" panose="020B0603020204020204" pitchFamily="34" charset="0"/>
                <a:cs typeface="Amazon Ember" panose="020B0603020204020204" pitchFamily="34" charset="0"/>
              </a:rPr>
              <a:t>(Migration Readiness Assessment)</a:t>
            </a:r>
            <a:endParaRPr lang="en-US" sz="2400" dirty="0">
              <a:solidFill>
                <a:srgbClr val="F881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4" name="Content Placeholder 51">
            <a:extLst>
              <a:ext uri="{FF2B5EF4-FFF2-40B4-BE49-F238E27FC236}">
                <a16:creationId xmlns:a16="http://schemas.microsoft.com/office/drawing/2014/main" id="{62CB73D5-51DD-2B2D-50F8-5FAD418FF3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71530" y="2203048"/>
            <a:ext cx="705185" cy="515793"/>
          </a:xfrm>
          <a:prstGeom prst="rect">
            <a:avLst/>
          </a:prstGeom>
        </p:spPr>
      </p:pic>
      <p:cxnSp>
        <p:nvCxnSpPr>
          <p:cNvPr id="129" name="Straight Connector 128">
            <a:extLst>
              <a:ext uri="{FF2B5EF4-FFF2-40B4-BE49-F238E27FC236}">
                <a16:creationId xmlns:a16="http://schemas.microsoft.com/office/drawing/2014/main" id="{ACE80A2E-E95C-88B1-85A5-04E76B0B8480}"/>
              </a:ext>
            </a:extLst>
          </p:cNvPr>
          <p:cNvCxnSpPr>
            <a:cxnSpLocks/>
          </p:cNvCxnSpPr>
          <p:nvPr/>
        </p:nvCxnSpPr>
        <p:spPr>
          <a:xfrm>
            <a:off x="4322222" y="1386147"/>
            <a:ext cx="0" cy="5890816"/>
          </a:xfrm>
          <a:prstGeom prst="line">
            <a:avLst/>
          </a:prstGeom>
          <a:ln w="6350">
            <a:solidFill>
              <a:schemeClr val="tx1">
                <a:lumMod val="8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7E95E040-03A4-A6DA-8495-525C1DE4451B}"/>
              </a:ext>
            </a:extLst>
          </p:cNvPr>
          <p:cNvCxnSpPr>
            <a:cxnSpLocks/>
          </p:cNvCxnSpPr>
          <p:nvPr/>
        </p:nvCxnSpPr>
        <p:spPr>
          <a:xfrm>
            <a:off x="11032142" y="1279746"/>
            <a:ext cx="0" cy="6132497"/>
          </a:xfrm>
          <a:prstGeom prst="line">
            <a:avLst/>
          </a:prstGeom>
          <a:ln w="6350">
            <a:solidFill>
              <a:schemeClr val="tx1">
                <a:lumMod val="8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B15754BD-453C-0752-569F-7381A8CBA199}"/>
              </a:ext>
            </a:extLst>
          </p:cNvPr>
          <p:cNvGrpSpPr/>
          <p:nvPr/>
        </p:nvGrpSpPr>
        <p:grpSpPr>
          <a:xfrm>
            <a:off x="4531255" y="3425095"/>
            <a:ext cx="2410227" cy="1667183"/>
            <a:chOff x="2421354" y="3694816"/>
            <a:chExt cx="2008522" cy="1389319"/>
          </a:xfrm>
        </p:grpSpPr>
        <p:grpSp>
          <p:nvGrpSpPr>
            <p:cNvPr id="97" name="Group 96">
              <a:extLst>
                <a:ext uri="{FF2B5EF4-FFF2-40B4-BE49-F238E27FC236}">
                  <a16:creationId xmlns:a16="http://schemas.microsoft.com/office/drawing/2014/main" id="{7D31A2D6-9FD1-FE6A-1CEF-97A963E51DC6}"/>
                </a:ext>
              </a:extLst>
            </p:cNvPr>
            <p:cNvGrpSpPr/>
            <p:nvPr/>
          </p:nvGrpSpPr>
          <p:grpSpPr>
            <a:xfrm>
              <a:off x="2476028" y="4653248"/>
              <a:ext cx="1496025" cy="430887"/>
              <a:chOff x="6608509" y="3697805"/>
              <a:chExt cx="1496025" cy="430887"/>
            </a:xfrm>
          </p:grpSpPr>
          <p:sp useBgFill="1">
            <p:nvSpPr>
              <p:cNvPr id="29" name="TextBox 28">
                <a:extLst>
                  <a:ext uri="{FF2B5EF4-FFF2-40B4-BE49-F238E27FC236}">
                    <a16:creationId xmlns:a16="http://schemas.microsoft.com/office/drawing/2014/main" id="{B677DB43-ACE2-2324-F96A-9F6698841A2A}"/>
                  </a:ext>
                </a:extLst>
              </p:cNvPr>
              <p:cNvSpPr txBox="1"/>
              <p:nvPr/>
            </p:nvSpPr>
            <p:spPr>
              <a:xfrm>
                <a:off x="7083171" y="3697805"/>
                <a:ext cx="1021363" cy="430887"/>
              </a:xfrm>
              <a:prstGeom prst="rect">
                <a:avLst/>
              </a:prstGeom>
              <a:ln>
                <a:noFill/>
              </a:ln>
            </p:spPr>
            <p:txBody>
              <a:bodyPr wrap="square" lIns="182880" tIns="146304" rIns="182880" bIns="146304" rtlCol="0">
                <a:spAutoFit/>
              </a:bodyPr>
              <a:lstStyle/>
              <a:p>
                <a:pPr defTabSz="731461">
                  <a:spcBef>
                    <a:spcPts val="600"/>
                  </a:spcBef>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 </a:t>
                </a:r>
                <a:r>
                  <a:rPr lang="en-US" sz="1440" dirty="0">
                    <a:latin typeface="Amazon Ember" panose="020B0603020204020204" pitchFamily="34" charset="0"/>
                    <a:ea typeface="Amazon Ember" panose="020B0603020204020204" pitchFamily="34" charset="0"/>
                    <a:cs typeface="Amazon Ember" panose="020B0603020204020204" pitchFamily="34" charset="0"/>
                  </a:rPr>
                  <a:t>Roadmap</a:t>
                </a: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Content Placeholder 59">
                <a:extLst>
                  <a:ext uri="{FF2B5EF4-FFF2-40B4-BE49-F238E27FC236}">
                    <a16:creationId xmlns:a16="http://schemas.microsoft.com/office/drawing/2014/main" id="{37358A65-A29D-8C1B-DEB5-889D050E5C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8509" y="3756090"/>
                <a:ext cx="451764" cy="360000"/>
              </a:xfrm>
              <a:prstGeom prst="rect">
                <a:avLst/>
              </a:prstGeom>
            </p:spPr>
          </p:pic>
        </p:grpSp>
        <p:grpSp>
          <p:nvGrpSpPr>
            <p:cNvPr id="3" name="Group 2">
              <a:extLst>
                <a:ext uri="{FF2B5EF4-FFF2-40B4-BE49-F238E27FC236}">
                  <a16:creationId xmlns:a16="http://schemas.microsoft.com/office/drawing/2014/main" id="{2948640D-5D90-4050-E42E-3C5F723757FD}"/>
                </a:ext>
              </a:extLst>
            </p:cNvPr>
            <p:cNvGrpSpPr/>
            <p:nvPr/>
          </p:nvGrpSpPr>
          <p:grpSpPr>
            <a:xfrm>
              <a:off x="2421354" y="3694816"/>
              <a:ext cx="2008522" cy="1000675"/>
              <a:chOff x="2421354" y="3694816"/>
              <a:chExt cx="2008522" cy="1000675"/>
            </a:xfrm>
          </p:grpSpPr>
          <p:grpSp>
            <p:nvGrpSpPr>
              <p:cNvPr id="96" name="Group 95">
                <a:extLst>
                  <a:ext uri="{FF2B5EF4-FFF2-40B4-BE49-F238E27FC236}">
                    <a16:creationId xmlns:a16="http://schemas.microsoft.com/office/drawing/2014/main" id="{6DC36036-0E34-ECFE-F07B-A8E70D6171CF}"/>
                  </a:ext>
                </a:extLst>
              </p:cNvPr>
              <p:cNvGrpSpPr/>
              <p:nvPr/>
            </p:nvGrpSpPr>
            <p:grpSpPr>
              <a:xfrm>
                <a:off x="2461696" y="4197683"/>
                <a:ext cx="1787591" cy="497808"/>
                <a:chOff x="6672079" y="3126231"/>
                <a:chExt cx="1787591" cy="497808"/>
              </a:xfrm>
            </p:grpSpPr>
            <p:pic>
              <p:nvPicPr>
                <p:cNvPr id="43" name="Content Placeholder 80">
                  <a:extLst>
                    <a:ext uri="{FF2B5EF4-FFF2-40B4-BE49-F238E27FC236}">
                      <a16:creationId xmlns:a16="http://schemas.microsoft.com/office/drawing/2014/main" id="{AB1A83A2-5B2D-5AA5-B0A6-BA2CEA66B1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72079" y="3126231"/>
                  <a:ext cx="360000" cy="360000"/>
                </a:xfrm>
                <a:prstGeom prst="rect">
                  <a:avLst/>
                </a:prstGeom>
              </p:spPr>
            </p:pic>
            <p:sp useBgFill="1">
              <p:nvSpPr>
                <p:cNvPr id="52" name="TextBox 51">
                  <a:extLst>
                    <a:ext uri="{FF2B5EF4-FFF2-40B4-BE49-F238E27FC236}">
                      <a16:creationId xmlns:a16="http://schemas.microsoft.com/office/drawing/2014/main" id="{685F371E-0B82-EFBC-5EE6-58638C820677}"/>
                    </a:ext>
                  </a:extLst>
                </p:cNvPr>
                <p:cNvSpPr txBox="1"/>
                <p:nvPr/>
              </p:nvSpPr>
              <p:spPr>
                <a:xfrm>
                  <a:off x="7158418" y="3193151"/>
                  <a:ext cx="1301252" cy="430888"/>
                </a:xfrm>
                <a:prstGeom prst="rect">
                  <a:avLst/>
                </a:prstGeom>
                <a:ln>
                  <a:noFill/>
                </a:ln>
              </p:spPr>
              <p:txBody>
                <a:bodyPr wrap="square" lIns="182880" tIns="146304" rIns="182880" bIns="146304" rtlCol="0">
                  <a:spAutoFit/>
                </a:bodyPr>
                <a:lstStyle/>
                <a:p>
                  <a:pPr defTabSz="731461">
                    <a:spcBef>
                      <a:spcPts val="600"/>
                    </a:spcBef>
                    <a:defRPr/>
                  </a:pPr>
                  <a:r>
                    <a:rPr lang="en-US" sz="1440" dirty="0">
                      <a:latin typeface="Amazon Ember" panose="020B0603020204020204" pitchFamily="34" charset="0"/>
                      <a:ea typeface="Amazon Ember" panose="020B0603020204020204" pitchFamily="34" charset="0"/>
                      <a:cs typeface="Amazon Ember" panose="020B0603020204020204" pitchFamily="34" charset="0"/>
                    </a:rPr>
                    <a:t> Action list</a:t>
                  </a:r>
                </a:p>
              </p:txBody>
            </p:sp>
          </p:grpSp>
          <p:grpSp>
            <p:nvGrpSpPr>
              <p:cNvPr id="98" name="Group 97">
                <a:extLst>
                  <a:ext uri="{FF2B5EF4-FFF2-40B4-BE49-F238E27FC236}">
                    <a16:creationId xmlns:a16="http://schemas.microsoft.com/office/drawing/2014/main" id="{EDCFAC60-8C7B-AB86-DEF2-87AEBDD917CF}"/>
                  </a:ext>
                </a:extLst>
              </p:cNvPr>
              <p:cNvGrpSpPr/>
              <p:nvPr/>
            </p:nvGrpSpPr>
            <p:grpSpPr>
              <a:xfrm>
                <a:off x="2421354" y="3694816"/>
                <a:ext cx="2008522" cy="601176"/>
                <a:chOff x="6633891" y="2518910"/>
                <a:chExt cx="2008522" cy="598757"/>
              </a:xfrm>
            </p:grpSpPr>
            <p:pic>
              <p:nvPicPr>
                <p:cNvPr id="19" name="Content Placeholder 52">
                  <a:extLst>
                    <a:ext uri="{FF2B5EF4-FFF2-40B4-BE49-F238E27FC236}">
                      <a16:creationId xmlns:a16="http://schemas.microsoft.com/office/drawing/2014/main" id="{838798F8-E259-14A4-B13F-1FF054590E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33891" y="2518910"/>
                  <a:ext cx="332773" cy="430262"/>
                </a:xfrm>
                <a:prstGeom prst="rect">
                  <a:avLst/>
                </a:prstGeom>
              </p:spPr>
            </p:pic>
            <p:sp useBgFill="1">
              <p:nvSpPr>
                <p:cNvPr id="27" name="TextBox 26">
                  <a:extLst>
                    <a:ext uri="{FF2B5EF4-FFF2-40B4-BE49-F238E27FC236}">
                      <a16:creationId xmlns:a16="http://schemas.microsoft.com/office/drawing/2014/main" id="{BDE6251A-D049-58A8-9FEE-73A33211BE2C}"/>
                    </a:ext>
                  </a:extLst>
                </p:cNvPr>
                <p:cNvSpPr txBox="1"/>
                <p:nvPr/>
              </p:nvSpPr>
              <p:spPr>
                <a:xfrm>
                  <a:off x="7139662" y="2688513"/>
                  <a:ext cx="1502751" cy="429154"/>
                </a:xfrm>
                <a:prstGeom prst="rect">
                  <a:avLst/>
                </a:prstGeom>
                <a:ln>
                  <a:noFill/>
                </a:ln>
              </p:spPr>
              <p:txBody>
                <a:bodyPr wrap="square" lIns="182880" tIns="146304" rIns="182880" bIns="146304" rtlCol="0">
                  <a:spAutoFit/>
                </a:bodyPr>
                <a:lstStyle/>
                <a:p>
                  <a:pPr defTabSz="731461">
                    <a:spcBef>
                      <a:spcPts val="600"/>
                    </a:spcBef>
                    <a:defRPr/>
                  </a:pPr>
                  <a:r>
                    <a:rPr lang="en-US" sz="1440" dirty="0">
                      <a:latin typeface="Amazon Ember" panose="020B0603020204020204" pitchFamily="34" charset="0"/>
                      <a:ea typeface="Amazon Ember" panose="020B0603020204020204" pitchFamily="34" charset="0"/>
                      <a:cs typeface="Amazon Ember" panose="020B0603020204020204" pitchFamily="34" charset="0"/>
                    </a:rPr>
                    <a:t> Findings report</a:t>
                  </a:r>
                </a:p>
              </p:txBody>
            </p:sp>
          </p:grpSp>
        </p:grpSp>
      </p:grpSp>
      <p:grpSp>
        <p:nvGrpSpPr>
          <p:cNvPr id="228" name="Group 227">
            <a:extLst>
              <a:ext uri="{FF2B5EF4-FFF2-40B4-BE49-F238E27FC236}">
                <a16:creationId xmlns:a16="http://schemas.microsoft.com/office/drawing/2014/main" id="{E0584133-6965-4CE7-3C12-E4CAFF8EB8D2}"/>
              </a:ext>
            </a:extLst>
          </p:cNvPr>
          <p:cNvGrpSpPr/>
          <p:nvPr/>
        </p:nvGrpSpPr>
        <p:grpSpPr>
          <a:xfrm>
            <a:off x="11140606" y="877022"/>
            <a:ext cx="3024350" cy="391308"/>
            <a:chOff x="9625366" y="726820"/>
            <a:chExt cx="2320098" cy="326090"/>
          </a:xfrm>
        </p:grpSpPr>
        <p:cxnSp>
          <p:nvCxnSpPr>
            <p:cNvPr id="225" name="Straight Arrow Connector 224">
              <a:extLst>
                <a:ext uri="{FF2B5EF4-FFF2-40B4-BE49-F238E27FC236}">
                  <a16:creationId xmlns:a16="http://schemas.microsoft.com/office/drawing/2014/main" id="{1E342153-EF69-4BCA-A7DD-6D4B1007CF19}"/>
                </a:ext>
              </a:extLst>
            </p:cNvPr>
            <p:cNvCxnSpPr>
              <a:cxnSpLocks/>
            </p:cNvCxnSpPr>
            <p:nvPr/>
          </p:nvCxnSpPr>
          <p:spPr>
            <a:xfrm>
              <a:off x="9625366" y="904596"/>
              <a:ext cx="2320098" cy="8573"/>
            </a:xfrm>
            <a:prstGeom prst="straightConnector1">
              <a:avLst/>
            </a:prstGeom>
            <a:ln>
              <a:solidFill>
                <a:schemeClr val="tx1">
                  <a:lumMod val="85000"/>
                </a:schemeClr>
              </a:solidFill>
              <a:tailEnd type="triangle"/>
            </a:ln>
          </p:spPr>
          <p:style>
            <a:lnRef idx="2">
              <a:schemeClr val="accent1"/>
            </a:lnRef>
            <a:fillRef idx="0">
              <a:schemeClr val="accent1"/>
            </a:fillRef>
            <a:effectRef idx="1">
              <a:schemeClr val="accent1"/>
            </a:effectRef>
            <a:fontRef idx="minor">
              <a:schemeClr val="tx1"/>
            </a:fontRef>
          </p:style>
        </p:cxnSp>
        <p:sp useBgFill="1">
          <p:nvSpPr>
            <p:cNvPr id="226" name="Rectangle 225">
              <a:extLst>
                <a:ext uri="{FF2B5EF4-FFF2-40B4-BE49-F238E27FC236}">
                  <a16:creationId xmlns:a16="http://schemas.microsoft.com/office/drawing/2014/main" id="{74F96A92-DE63-F265-90AB-E17C533E04CE}"/>
                </a:ext>
              </a:extLst>
            </p:cNvPr>
            <p:cNvSpPr/>
            <p:nvPr/>
          </p:nvSpPr>
          <p:spPr>
            <a:xfrm>
              <a:off x="10168962" y="726820"/>
              <a:ext cx="1213513" cy="326090"/>
            </a:xfrm>
            <a:prstGeom prst="rect">
              <a:avLst/>
            </a:prstGeom>
          </p:spPr>
          <p:txBody>
            <a:bodyPr wrap="none" anchor="ctr">
              <a:noAutofit/>
            </a:bodyPr>
            <a:lstStyle/>
            <a:p>
              <a:pPr algn="ctr"/>
              <a:r>
                <a:rPr lang="en-US" sz="1440" dirty="0">
                  <a:cs typeface="Arial" panose="020B0604020202020204" pitchFamily="34" charset="0"/>
                </a:rPr>
                <a:t>Week 12</a:t>
              </a:r>
              <a:endParaRPr lang="en-US" sz="1440" dirty="0"/>
            </a:p>
          </p:txBody>
        </p:sp>
      </p:grpSp>
      <p:sp useBgFill="1">
        <p:nvSpPr>
          <p:cNvPr id="231" name="Rectangle 230">
            <a:extLst>
              <a:ext uri="{FF2B5EF4-FFF2-40B4-BE49-F238E27FC236}">
                <a16:creationId xmlns:a16="http://schemas.microsoft.com/office/drawing/2014/main" id="{9FEC19BB-763C-5AB5-B971-86371B9B983F}"/>
              </a:ext>
            </a:extLst>
          </p:cNvPr>
          <p:cNvSpPr/>
          <p:nvPr/>
        </p:nvSpPr>
        <p:spPr>
          <a:xfrm>
            <a:off x="1078507" y="889437"/>
            <a:ext cx="1943160" cy="391308"/>
          </a:xfrm>
          <a:prstGeom prst="rect">
            <a:avLst/>
          </a:prstGeom>
        </p:spPr>
        <p:txBody>
          <a:bodyPr wrap="square" anchor="ctr">
            <a:noAutofit/>
          </a:bodyPr>
          <a:lstStyle/>
          <a:p>
            <a:pPr algn="ctr"/>
            <a:r>
              <a:rPr lang="en-US" sz="1440" dirty="0">
                <a:cs typeface="Arial" panose="020B0604020202020204" pitchFamily="34" charset="0"/>
              </a:rPr>
              <a:t> </a:t>
            </a:r>
            <a:endParaRPr lang="en-US" sz="1440" dirty="0"/>
          </a:p>
        </p:txBody>
      </p:sp>
      <p:grpSp>
        <p:nvGrpSpPr>
          <p:cNvPr id="232" name="Group 231">
            <a:extLst>
              <a:ext uri="{FF2B5EF4-FFF2-40B4-BE49-F238E27FC236}">
                <a16:creationId xmlns:a16="http://schemas.microsoft.com/office/drawing/2014/main" id="{180F82F7-230E-1CBC-0F1D-3BE2990884EC}"/>
              </a:ext>
            </a:extLst>
          </p:cNvPr>
          <p:cNvGrpSpPr/>
          <p:nvPr/>
        </p:nvGrpSpPr>
        <p:grpSpPr>
          <a:xfrm>
            <a:off x="4385722" y="860473"/>
            <a:ext cx="2929478" cy="391308"/>
            <a:chOff x="9625366" y="726820"/>
            <a:chExt cx="2320098" cy="326090"/>
          </a:xfrm>
        </p:grpSpPr>
        <p:cxnSp>
          <p:nvCxnSpPr>
            <p:cNvPr id="233" name="Straight Arrow Connector 232">
              <a:extLst>
                <a:ext uri="{FF2B5EF4-FFF2-40B4-BE49-F238E27FC236}">
                  <a16:creationId xmlns:a16="http://schemas.microsoft.com/office/drawing/2014/main" id="{3CEC3459-E4E2-E61C-C02F-95E5E723130D}"/>
                </a:ext>
              </a:extLst>
            </p:cNvPr>
            <p:cNvCxnSpPr>
              <a:cxnSpLocks/>
            </p:cNvCxnSpPr>
            <p:nvPr/>
          </p:nvCxnSpPr>
          <p:spPr>
            <a:xfrm>
              <a:off x="9625366" y="904596"/>
              <a:ext cx="2320098" cy="8573"/>
            </a:xfrm>
            <a:prstGeom prst="straightConnector1">
              <a:avLst/>
            </a:prstGeom>
            <a:ln>
              <a:solidFill>
                <a:schemeClr val="tx1">
                  <a:lumMod val="85000"/>
                </a:schemeClr>
              </a:solidFill>
              <a:tailEnd type="triangle"/>
            </a:ln>
          </p:spPr>
          <p:style>
            <a:lnRef idx="2">
              <a:schemeClr val="accent1"/>
            </a:lnRef>
            <a:fillRef idx="0">
              <a:schemeClr val="accent1"/>
            </a:fillRef>
            <a:effectRef idx="1">
              <a:schemeClr val="accent1"/>
            </a:effectRef>
            <a:fontRef idx="minor">
              <a:schemeClr val="tx1"/>
            </a:fontRef>
          </p:style>
        </p:cxnSp>
        <p:sp useBgFill="1">
          <p:nvSpPr>
            <p:cNvPr id="234" name="Rectangle 233">
              <a:extLst>
                <a:ext uri="{FF2B5EF4-FFF2-40B4-BE49-F238E27FC236}">
                  <a16:creationId xmlns:a16="http://schemas.microsoft.com/office/drawing/2014/main" id="{8130624B-A8DB-19B6-1B2C-1A8173AE62C8}"/>
                </a:ext>
              </a:extLst>
            </p:cNvPr>
            <p:cNvSpPr/>
            <p:nvPr/>
          </p:nvSpPr>
          <p:spPr>
            <a:xfrm>
              <a:off x="10168962" y="726820"/>
              <a:ext cx="1213513" cy="326090"/>
            </a:xfrm>
            <a:prstGeom prst="rect">
              <a:avLst/>
            </a:prstGeom>
          </p:spPr>
          <p:txBody>
            <a:bodyPr wrap="none" anchor="ctr">
              <a:noAutofit/>
            </a:bodyPr>
            <a:lstStyle/>
            <a:p>
              <a:pPr algn="ctr"/>
              <a:r>
                <a:rPr lang="en-US" sz="1440" dirty="0">
                  <a:cs typeface="Arial" panose="020B0604020202020204" pitchFamily="34" charset="0"/>
                </a:rPr>
                <a:t>Weeks 1-3</a:t>
              </a:r>
              <a:endParaRPr lang="en-US" sz="1440" dirty="0"/>
            </a:p>
          </p:txBody>
        </p:sp>
      </p:grpSp>
      <p:grpSp>
        <p:nvGrpSpPr>
          <p:cNvPr id="238" name="Group 237">
            <a:extLst>
              <a:ext uri="{FF2B5EF4-FFF2-40B4-BE49-F238E27FC236}">
                <a16:creationId xmlns:a16="http://schemas.microsoft.com/office/drawing/2014/main" id="{62915660-D4CE-97EF-8E63-EFB2558D84CE}"/>
              </a:ext>
            </a:extLst>
          </p:cNvPr>
          <p:cNvGrpSpPr/>
          <p:nvPr/>
        </p:nvGrpSpPr>
        <p:grpSpPr>
          <a:xfrm>
            <a:off x="7583621" y="873741"/>
            <a:ext cx="3288564" cy="391308"/>
            <a:chOff x="9625366" y="726820"/>
            <a:chExt cx="2320098" cy="326090"/>
          </a:xfrm>
        </p:grpSpPr>
        <p:cxnSp>
          <p:nvCxnSpPr>
            <p:cNvPr id="239" name="Straight Arrow Connector 238">
              <a:extLst>
                <a:ext uri="{FF2B5EF4-FFF2-40B4-BE49-F238E27FC236}">
                  <a16:creationId xmlns:a16="http://schemas.microsoft.com/office/drawing/2014/main" id="{28EE1A59-D187-7461-AE36-EC172DAEBC30}"/>
                </a:ext>
              </a:extLst>
            </p:cNvPr>
            <p:cNvCxnSpPr>
              <a:cxnSpLocks/>
            </p:cNvCxnSpPr>
            <p:nvPr/>
          </p:nvCxnSpPr>
          <p:spPr>
            <a:xfrm>
              <a:off x="9625366" y="904596"/>
              <a:ext cx="2320098" cy="8573"/>
            </a:xfrm>
            <a:prstGeom prst="straightConnector1">
              <a:avLst/>
            </a:prstGeom>
            <a:ln>
              <a:solidFill>
                <a:schemeClr val="tx1">
                  <a:lumMod val="85000"/>
                </a:schemeClr>
              </a:solidFill>
              <a:tailEnd type="triangle"/>
            </a:ln>
          </p:spPr>
          <p:style>
            <a:lnRef idx="2">
              <a:schemeClr val="accent1"/>
            </a:lnRef>
            <a:fillRef idx="0">
              <a:schemeClr val="accent1"/>
            </a:fillRef>
            <a:effectRef idx="1">
              <a:schemeClr val="accent1"/>
            </a:effectRef>
            <a:fontRef idx="minor">
              <a:schemeClr val="tx1"/>
            </a:fontRef>
          </p:style>
        </p:cxnSp>
        <p:sp useBgFill="1">
          <p:nvSpPr>
            <p:cNvPr id="240" name="Rectangle 239">
              <a:extLst>
                <a:ext uri="{FF2B5EF4-FFF2-40B4-BE49-F238E27FC236}">
                  <a16:creationId xmlns:a16="http://schemas.microsoft.com/office/drawing/2014/main" id="{30400AA5-418C-E673-3F9F-B59C7F1D2ED1}"/>
                </a:ext>
              </a:extLst>
            </p:cNvPr>
            <p:cNvSpPr/>
            <p:nvPr/>
          </p:nvSpPr>
          <p:spPr>
            <a:xfrm>
              <a:off x="10168962" y="726820"/>
              <a:ext cx="1213513" cy="326090"/>
            </a:xfrm>
            <a:prstGeom prst="rect">
              <a:avLst/>
            </a:prstGeom>
          </p:spPr>
          <p:txBody>
            <a:bodyPr wrap="none" anchor="ctr">
              <a:noAutofit/>
            </a:bodyPr>
            <a:lstStyle/>
            <a:p>
              <a:pPr algn="ctr"/>
              <a:r>
                <a:rPr lang="en-US" sz="1440" dirty="0">
                  <a:cs typeface="Arial" panose="020B0604020202020204" pitchFamily="34" charset="0"/>
                </a:rPr>
                <a:t>Weeks 2-11 (*)</a:t>
              </a:r>
              <a:endParaRPr lang="en-US" sz="1440" dirty="0"/>
            </a:p>
          </p:txBody>
        </p:sp>
      </p:grpSp>
      <p:grpSp>
        <p:nvGrpSpPr>
          <p:cNvPr id="51" name="Group 50">
            <a:extLst>
              <a:ext uri="{FF2B5EF4-FFF2-40B4-BE49-F238E27FC236}">
                <a16:creationId xmlns:a16="http://schemas.microsoft.com/office/drawing/2014/main" id="{6D4AA173-5085-5FEF-C2C4-27106DBF8F2C}"/>
              </a:ext>
            </a:extLst>
          </p:cNvPr>
          <p:cNvGrpSpPr/>
          <p:nvPr/>
        </p:nvGrpSpPr>
        <p:grpSpPr>
          <a:xfrm>
            <a:off x="1765595" y="1470230"/>
            <a:ext cx="2938529" cy="3421150"/>
            <a:chOff x="278993" y="1490156"/>
            <a:chExt cx="2448774" cy="2850959"/>
          </a:xfrm>
        </p:grpSpPr>
        <p:sp>
          <p:nvSpPr>
            <p:cNvPr id="53" name="TextBox 52">
              <a:extLst>
                <a:ext uri="{FF2B5EF4-FFF2-40B4-BE49-F238E27FC236}">
                  <a16:creationId xmlns:a16="http://schemas.microsoft.com/office/drawing/2014/main" id="{0E1EC83D-80D3-30EB-BCDA-2BFB00B3F2A2}"/>
                </a:ext>
              </a:extLst>
            </p:cNvPr>
            <p:cNvSpPr txBox="1"/>
            <p:nvPr/>
          </p:nvSpPr>
          <p:spPr>
            <a:xfrm>
              <a:off x="278993" y="1490156"/>
              <a:ext cx="1619301" cy="384721"/>
            </a:xfrm>
            <a:prstGeom prst="rect">
              <a:avLst/>
            </a:prstGeom>
            <a:noFill/>
          </p:spPr>
          <p:txBody>
            <a:bodyPr wrap="none" rtlCol="0">
              <a:spAutoFit/>
            </a:bodyPr>
            <a:lstStyle/>
            <a:p>
              <a:pPr algn="l"/>
              <a:r>
                <a:rPr lang="en-US" sz="2400" dirty="0">
                  <a:solidFill>
                    <a:srgbClr val="F88100"/>
                  </a:solidFill>
                  <a:latin typeface="Amazon Ember" panose="020B0603020204020204" pitchFamily="34" charset="0"/>
                  <a:ea typeface="Amazon Ember" panose="020B0603020204020204" pitchFamily="34" charset="0"/>
                  <a:cs typeface="Amazon Ember" panose="020B0603020204020204" pitchFamily="34" charset="0"/>
                </a:rPr>
                <a:t>Pre-Sessions</a:t>
              </a:r>
            </a:p>
          </p:txBody>
        </p:sp>
        <p:grpSp>
          <p:nvGrpSpPr>
            <p:cNvPr id="54" name="Group 53">
              <a:extLst>
                <a:ext uri="{FF2B5EF4-FFF2-40B4-BE49-F238E27FC236}">
                  <a16:creationId xmlns:a16="http://schemas.microsoft.com/office/drawing/2014/main" id="{267707BA-FB5E-D6CC-79D5-88EE4F483235}"/>
                </a:ext>
              </a:extLst>
            </p:cNvPr>
            <p:cNvGrpSpPr/>
            <p:nvPr/>
          </p:nvGrpSpPr>
          <p:grpSpPr>
            <a:xfrm>
              <a:off x="432546" y="2758130"/>
              <a:ext cx="1773551" cy="669414"/>
              <a:chOff x="432546" y="2758130"/>
              <a:chExt cx="1773551" cy="669414"/>
            </a:xfrm>
          </p:grpSpPr>
          <p:grpSp>
            <p:nvGrpSpPr>
              <p:cNvPr id="75" name="Graphic 94">
                <a:extLst>
                  <a:ext uri="{FF2B5EF4-FFF2-40B4-BE49-F238E27FC236}">
                    <a16:creationId xmlns:a16="http://schemas.microsoft.com/office/drawing/2014/main" id="{64B6BD6D-DB55-8C94-6802-124F60A6AE51}"/>
                  </a:ext>
                </a:extLst>
              </p:cNvPr>
              <p:cNvGrpSpPr>
                <a:grpSpLocks noChangeAspect="1"/>
              </p:cNvGrpSpPr>
              <p:nvPr/>
            </p:nvGrpSpPr>
            <p:grpSpPr>
              <a:xfrm>
                <a:off x="432546" y="2899386"/>
                <a:ext cx="359623" cy="360000"/>
                <a:chOff x="1826028" y="2083685"/>
                <a:chExt cx="819149" cy="820009"/>
              </a:xfrm>
              <a:solidFill>
                <a:schemeClr val="accent5"/>
              </a:solidFill>
            </p:grpSpPr>
            <p:sp>
              <p:nvSpPr>
                <p:cNvPr id="77" name="Freeform: Shape 19">
                  <a:extLst>
                    <a:ext uri="{FF2B5EF4-FFF2-40B4-BE49-F238E27FC236}">
                      <a16:creationId xmlns:a16="http://schemas.microsoft.com/office/drawing/2014/main" id="{393A0420-56A9-CD6F-47ED-96AF4590827A}"/>
                    </a:ext>
                  </a:extLst>
                </p:cNvPr>
                <p:cNvSpPr/>
                <p:nvPr/>
              </p:nvSpPr>
              <p:spPr>
                <a:xfrm>
                  <a:off x="1826028" y="2274758"/>
                  <a:ext cx="322326" cy="220122"/>
                </a:xfrm>
                <a:custGeom>
                  <a:avLst/>
                  <a:gdLst>
                    <a:gd name="connsiteX0" fmla="*/ 221837 w 322326"/>
                    <a:gd name="connsiteY0" fmla="*/ 220123 h 220122"/>
                    <a:gd name="connsiteX1" fmla="*/ 0 w 322326"/>
                    <a:gd name="connsiteY1" fmla="*/ 220123 h 220122"/>
                    <a:gd name="connsiteX2" fmla="*/ 0 w 322326"/>
                    <a:gd name="connsiteY2" fmla="*/ 192786 h 220122"/>
                    <a:gd name="connsiteX3" fmla="*/ 151543 w 322326"/>
                    <a:gd name="connsiteY3" fmla="*/ 0 h 220122"/>
                    <a:gd name="connsiteX4" fmla="*/ 258890 w 322326"/>
                    <a:gd name="connsiteY4" fmla="*/ 0 h 220122"/>
                    <a:gd name="connsiteX5" fmla="*/ 322326 w 322326"/>
                    <a:gd name="connsiteY5" fmla="*/ 27908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26" h="220122">
                      <a:moveTo>
                        <a:pt x="221837" y="220123"/>
                      </a:moveTo>
                      <a:lnTo>
                        <a:pt x="0" y="220123"/>
                      </a:lnTo>
                      <a:lnTo>
                        <a:pt x="0" y="192786"/>
                      </a:lnTo>
                      <a:cubicBezTo>
                        <a:pt x="209" y="101335"/>
                        <a:pt x="62728" y="21801"/>
                        <a:pt x="151543" y="0"/>
                      </a:cubicBezTo>
                      <a:cubicBezTo>
                        <a:pt x="185022" y="18157"/>
                        <a:pt x="225411" y="18157"/>
                        <a:pt x="258890" y="0"/>
                      </a:cubicBezTo>
                      <a:cubicBezTo>
                        <a:pt x="281512" y="5500"/>
                        <a:pt x="302986" y="14947"/>
                        <a:pt x="322326" y="27908"/>
                      </a:cubicBezTo>
                    </a:path>
                  </a:pathLst>
                </a:custGeom>
                <a:grpFill/>
                <a:ln w="19050" cap="flat">
                  <a:solidFill>
                    <a:schemeClr val="accent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78" name="Freeform: Shape 20">
                  <a:extLst>
                    <a:ext uri="{FF2B5EF4-FFF2-40B4-BE49-F238E27FC236}">
                      <a16:creationId xmlns:a16="http://schemas.microsoft.com/office/drawing/2014/main" id="{333C9664-BDD5-6EDB-5B36-C0892E317B68}"/>
                    </a:ext>
                  </a:extLst>
                </p:cNvPr>
                <p:cNvSpPr/>
                <p:nvPr/>
              </p:nvSpPr>
              <p:spPr>
                <a:xfrm>
                  <a:off x="1928831" y="2083685"/>
                  <a:ext cx="204253" cy="204127"/>
                </a:xfrm>
                <a:custGeom>
                  <a:avLst/>
                  <a:gdLst>
                    <a:gd name="connsiteX0" fmla="*/ 151419 w 204253"/>
                    <a:gd name="connsiteY0" fmla="*/ 191549 h 204127"/>
                    <a:gd name="connsiteX1" fmla="*/ 191549 w 204253"/>
                    <a:gd name="connsiteY1" fmla="*/ 52835 h 204127"/>
                    <a:gd name="connsiteX2" fmla="*/ 52835 w 204253"/>
                    <a:gd name="connsiteY2" fmla="*/ 12705 h 204127"/>
                    <a:gd name="connsiteX3" fmla="*/ 12705 w 204253"/>
                    <a:gd name="connsiteY3" fmla="*/ 151419 h 204127"/>
                    <a:gd name="connsiteX4" fmla="*/ 52835 w 204253"/>
                    <a:gd name="connsiteY4" fmla="*/ 191549 h 204127"/>
                    <a:gd name="connsiteX5" fmla="*/ 151419 w 204253"/>
                    <a:gd name="connsiteY5" fmla="*/ 191549 h 2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253" h="204127">
                      <a:moveTo>
                        <a:pt x="151419" y="191549"/>
                      </a:moveTo>
                      <a:cubicBezTo>
                        <a:pt x="200805" y="164326"/>
                        <a:pt x="218772" y="102222"/>
                        <a:pt x="191549" y="52835"/>
                      </a:cubicBezTo>
                      <a:cubicBezTo>
                        <a:pt x="164326" y="3448"/>
                        <a:pt x="102222" y="-14519"/>
                        <a:pt x="52835" y="12705"/>
                      </a:cubicBezTo>
                      <a:cubicBezTo>
                        <a:pt x="3448" y="39928"/>
                        <a:pt x="-14519" y="102032"/>
                        <a:pt x="12705" y="151419"/>
                      </a:cubicBezTo>
                      <a:cubicBezTo>
                        <a:pt x="22020" y="168319"/>
                        <a:pt x="35935" y="182233"/>
                        <a:pt x="52835" y="191549"/>
                      </a:cubicBezTo>
                      <a:cubicBezTo>
                        <a:pt x="83556" y="208321"/>
                        <a:pt x="120697" y="208321"/>
                        <a:pt x="151419" y="191549"/>
                      </a:cubicBezTo>
                    </a:path>
                  </a:pathLst>
                </a:custGeom>
                <a:grpFill/>
                <a:ln w="19050" cap="flat">
                  <a:solidFill>
                    <a:schemeClr val="accent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79" name="Freeform: Shape 21">
                  <a:extLst>
                    <a:ext uri="{FF2B5EF4-FFF2-40B4-BE49-F238E27FC236}">
                      <a16:creationId xmlns:a16="http://schemas.microsoft.com/office/drawing/2014/main" id="{35C27232-D358-9EC0-952D-47AC58E3D396}"/>
                    </a:ext>
                  </a:extLst>
                </p:cNvPr>
                <p:cNvSpPr/>
                <p:nvPr/>
              </p:nvSpPr>
              <p:spPr>
                <a:xfrm>
                  <a:off x="2321804" y="2274853"/>
                  <a:ext cx="323373" cy="220122"/>
                </a:xfrm>
                <a:custGeom>
                  <a:avLst/>
                  <a:gdLst>
                    <a:gd name="connsiteX0" fmla="*/ 0 w 323373"/>
                    <a:gd name="connsiteY0" fmla="*/ 28575 h 220122"/>
                    <a:gd name="connsiteX1" fmla="*/ 64103 w 323373"/>
                    <a:gd name="connsiteY1" fmla="*/ 0 h 220122"/>
                    <a:gd name="connsiteX2" fmla="*/ 171641 w 323373"/>
                    <a:gd name="connsiteY2" fmla="*/ 0 h 220122"/>
                    <a:gd name="connsiteX3" fmla="*/ 323374 w 323373"/>
                    <a:gd name="connsiteY3" fmla="*/ 192786 h 220122"/>
                    <a:gd name="connsiteX4" fmla="*/ 323374 w 323373"/>
                    <a:gd name="connsiteY4" fmla="*/ 220123 h 220122"/>
                    <a:gd name="connsiteX5" fmla="*/ 101917 w 323373"/>
                    <a:gd name="connsiteY5" fmla="*/ 220123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373" h="220122">
                      <a:moveTo>
                        <a:pt x="0" y="28575"/>
                      </a:moveTo>
                      <a:cubicBezTo>
                        <a:pt x="19430" y="15191"/>
                        <a:pt x="41161" y="5504"/>
                        <a:pt x="64103" y="0"/>
                      </a:cubicBezTo>
                      <a:cubicBezTo>
                        <a:pt x="97650" y="18156"/>
                        <a:pt x="138094" y="18156"/>
                        <a:pt x="171641" y="0"/>
                      </a:cubicBezTo>
                      <a:cubicBezTo>
                        <a:pt x="260551" y="21696"/>
                        <a:pt x="323178" y="101267"/>
                        <a:pt x="323374" y="192786"/>
                      </a:cubicBezTo>
                      <a:lnTo>
                        <a:pt x="323374" y="220123"/>
                      </a:lnTo>
                      <a:lnTo>
                        <a:pt x="101917" y="220123"/>
                      </a:lnTo>
                    </a:path>
                  </a:pathLst>
                </a:custGeom>
                <a:grpFill/>
                <a:ln w="19050" cap="flat">
                  <a:solidFill>
                    <a:schemeClr val="accent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80" name="Freeform: Shape 22">
                  <a:extLst>
                    <a:ext uri="{FF2B5EF4-FFF2-40B4-BE49-F238E27FC236}">
                      <a16:creationId xmlns:a16="http://schemas.microsoft.com/office/drawing/2014/main" id="{FA5254F1-BF1A-EF07-6E76-2000CE5A52CC}"/>
                    </a:ext>
                  </a:extLst>
                </p:cNvPr>
                <p:cNvSpPr/>
                <p:nvPr/>
              </p:nvSpPr>
              <p:spPr>
                <a:xfrm>
                  <a:off x="2337311" y="2083712"/>
                  <a:ext cx="204253" cy="204100"/>
                </a:xfrm>
                <a:custGeom>
                  <a:avLst/>
                  <a:gdLst>
                    <a:gd name="connsiteX0" fmla="*/ 151466 w 204253"/>
                    <a:gd name="connsiteY0" fmla="*/ 191523 h 204100"/>
                    <a:gd name="connsiteX1" fmla="*/ 191523 w 204253"/>
                    <a:gd name="connsiteY1" fmla="*/ 52787 h 204100"/>
                    <a:gd name="connsiteX2" fmla="*/ 52787 w 204253"/>
                    <a:gd name="connsiteY2" fmla="*/ 12731 h 204100"/>
                    <a:gd name="connsiteX3" fmla="*/ 12731 w 204253"/>
                    <a:gd name="connsiteY3" fmla="*/ 151466 h 204100"/>
                    <a:gd name="connsiteX4" fmla="*/ 52787 w 204253"/>
                    <a:gd name="connsiteY4" fmla="*/ 191523 h 204100"/>
                    <a:gd name="connsiteX5" fmla="*/ 151466 w 204253"/>
                    <a:gd name="connsiteY5" fmla="*/ 191523 h 2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253" h="204100">
                      <a:moveTo>
                        <a:pt x="151466" y="191523"/>
                      </a:moveTo>
                      <a:cubicBezTo>
                        <a:pt x="200838" y="164273"/>
                        <a:pt x="218772" y="102159"/>
                        <a:pt x="191523" y="52787"/>
                      </a:cubicBezTo>
                      <a:cubicBezTo>
                        <a:pt x="164273" y="3415"/>
                        <a:pt x="102159" y="-14519"/>
                        <a:pt x="52787" y="12731"/>
                      </a:cubicBezTo>
                      <a:cubicBezTo>
                        <a:pt x="3415" y="39980"/>
                        <a:pt x="-14519" y="102094"/>
                        <a:pt x="12731" y="151466"/>
                      </a:cubicBezTo>
                      <a:cubicBezTo>
                        <a:pt x="22038" y="168329"/>
                        <a:pt x="35924" y="182216"/>
                        <a:pt x="52787" y="191523"/>
                      </a:cubicBezTo>
                      <a:cubicBezTo>
                        <a:pt x="83543" y="208294"/>
                        <a:pt x="120711" y="208294"/>
                        <a:pt x="151466" y="191523"/>
                      </a:cubicBezTo>
                    </a:path>
                  </a:pathLst>
                </a:custGeom>
                <a:grpFill/>
                <a:ln w="19050" cap="flat">
                  <a:solidFill>
                    <a:schemeClr val="accent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81" name="Freeform: Shape 23">
                  <a:extLst>
                    <a:ext uri="{FF2B5EF4-FFF2-40B4-BE49-F238E27FC236}">
                      <a16:creationId xmlns:a16="http://schemas.microsoft.com/office/drawing/2014/main" id="{B5A131A9-A9EA-471C-477E-12E4BE41EE6B}"/>
                    </a:ext>
                  </a:extLst>
                </p:cNvPr>
                <p:cNvSpPr/>
                <p:nvPr/>
              </p:nvSpPr>
              <p:spPr>
                <a:xfrm>
                  <a:off x="1944709" y="2592703"/>
                  <a:ext cx="581025" cy="310991"/>
                </a:xfrm>
                <a:custGeom>
                  <a:avLst/>
                  <a:gdLst>
                    <a:gd name="connsiteX0" fmla="*/ 581025 w 581025"/>
                    <a:gd name="connsiteY0" fmla="*/ 272891 h 310991"/>
                    <a:gd name="connsiteX1" fmla="*/ 581025 w 581025"/>
                    <a:gd name="connsiteY1" fmla="*/ 310991 h 310991"/>
                    <a:gd name="connsiteX2" fmla="*/ 0 w 581025"/>
                    <a:gd name="connsiteY2" fmla="*/ 310991 h 310991"/>
                    <a:gd name="connsiteX3" fmla="*/ 0 w 581025"/>
                    <a:gd name="connsiteY3" fmla="*/ 272891 h 310991"/>
                    <a:gd name="connsiteX4" fmla="*/ 214122 w 581025"/>
                    <a:gd name="connsiteY4" fmla="*/ 0 h 310991"/>
                    <a:gd name="connsiteX5" fmla="*/ 366522 w 581025"/>
                    <a:gd name="connsiteY5" fmla="*/ 0 h 310991"/>
                    <a:gd name="connsiteX6" fmla="*/ 581025 w 581025"/>
                    <a:gd name="connsiteY6" fmla="*/ 272891 h 3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310991">
                      <a:moveTo>
                        <a:pt x="581025" y="272891"/>
                      </a:moveTo>
                      <a:lnTo>
                        <a:pt x="581025" y="310991"/>
                      </a:lnTo>
                      <a:lnTo>
                        <a:pt x="0" y="310991"/>
                      </a:lnTo>
                      <a:lnTo>
                        <a:pt x="0" y="272891"/>
                      </a:lnTo>
                      <a:cubicBezTo>
                        <a:pt x="217" y="143542"/>
                        <a:pt x="88538" y="30981"/>
                        <a:pt x="214122" y="0"/>
                      </a:cubicBezTo>
                      <a:cubicBezTo>
                        <a:pt x="261656" y="25761"/>
                        <a:pt x="318988" y="25761"/>
                        <a:pt x="366522" y="0"/>
                      </a:cubicBezTo>
                      <a:cubicBezTo>
                        <a:pt x="492258" y="30832"/>
                        <a:pt x="580765" y="143431"/>
                        <a:pt x="581025" y="272891"/>
                      </a:cubicBezTo>
                      <a:close/>
                    </a:path>
                  </a:pathLst>
                </a:custGeom>
                <a:grpFill/>
                <a:ln w="19050" cap="flat">
                  <a:solidFill>
                    <a:schemeClr val="accent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82" name="Freeform: Shape 24">
                  <a:extLst>
                    <a:ext uri="{FF2B5EF4-FFF2-40B4-BE49-F238E27FC236}">
                      <a16:creationId xmlns:a16="http://schemas.microsoft.com/office/drawing/2014/main" id="{950EFBBF-8FDF-6802-22FE-B53DFC42C2BF}"/>
                    </a:ext>
                  </a:extLst>
                </p:cNvPr>
                <p:cNvSpPr/>
                <p:nvPr/>
              </p:nvSpPr>
              <p:spPr>
                <a:xfrm>
                  <a:off x="2089939" y="2322246"/>
                  <a:ext cx="289041" cy="288841"/>
                </a:xfrm>
                <a:custGeom>
                  <a:avLst/>
                  <a:gdLst>
                    <a:gd name="connsiteX0" fmla="*/ 214339 w 289041"/>
                    <a:gd name="connsiteY0" fmla="*/ 271028 h 288841"/>
                    <a:gd name="connsiteX1" fmla="*/ 271028 w 289041"/>
                    <a:gd name="connsiteY1" fmla="*/ 74703 h 288841"/>
                    <a:gd name="connsiteX2" fmla="*/ 74703 w 289041"/>
                    <a:gd name="connsiteY2" fmla="*/ 18014 h 288841"/>
                    <a:gd name="connsiteX3" fmla="*/ 18014 w 289041"/>
                    <a:gd name="connsiteY3" fmla="*/ 214339 h 288841"/>
                    <a:gd name="connsiteX4" fmla="*/ 74703 w 289041"/>
                    <a:gd name="connsiteY4" fmla="*/ 271028 h 288841"/>
                    <a:gd name="connsiteX5" fmla="*/ 214339 w 289041"/>
                    <a:gd name="connsiteY5" fmla="*/ 271028 h 28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041" h="288841">
                      <a:moveTo>
                        <a:pt x="214339" y="271028"/>
                      </a:moveTo>
                      <a:cubicBezTo>
                        <a:pt x="284207" y="232468"/>
                        <a:pt x="309587" y="144571"/>
                        <a:pt x="271028" y="74703"/>
                      </a:cubicBezTo>
                      <a:cubicBezTo>
                        <a:pt x="232468" y="4835"/>
                        <a:pt x="144571" y="-20546"/>
                        <a:pt x="74703" y="18014"/>
                      </a:cubicBezTo>
                      <a:cubicBezTo>
                        <a:pt x="4835" y="56574"/>
                        <a:pt x="-20546" y="144471"/>
                        <a:pt x="18014" y="214339"/>
                      </a:cubicBezTo>
                      <a:cubicBezTo>
                        <a:pt x="31185" y="238204"/>
                        <a:pt x="50838" y="257857"/>
                        <a:pt x="74703" y="271028"/>
                      </a:cubicBezTo>
                      <a:cubicBezTo>
                        <a:pt x="118218" y="294779"/>
                        <a:pt x="170824" y="294779"/>
                        <a:pt x="214339" y="271028"/>
                      </a:cubicBezTo>
                    </a:path>
                  </a:pathLst>
                </a:custGeom>
                <a:grpFill/>
                <a:ln w="19050" cap="flat">
                  <a:solidFill>
                    <a:schemeClr val="accent1"/>
                  </a:solidFill>
                  <a:prstDash val="solid"/>
                  <a:round/>
                </a:ln>
              </p:spPr>
              <p:txBody>
                <a:bodyPr rtlCol="0" anchor="ctr"/>
                <a:lstStyle/>
                <a:p>
                  <a:pPr defTabSz="731461">
                    <a:defRPr/>
                  </a:pPr>
                  <a:endParaRPr lang="en-US" sz="1800" dirty="0">
                    <a:solidFill>
                      <a:srgbClr val="FFFFFF"/>
                    </a:solidFill>
                    <a:latin typeface="Amazon Ember"/>
                  </a:endParaRPr>
                </a:p>
              </p:txBody>
            </p:sp>
          </p:grpSp>
          <p:sp>
            <p:nvSpPr>
              <p:cNvPr id="76" name="TextBox 75">
                <a:extLst>
                  <a:ext uri="{FF2B5EF4-FFF2-40B4-BE49-F238E27FC236}">
                    <a16:creationId xmlns:a16="http://schemas.microsoft.com/office/drawing/2014/main" id="{DD44C75E-1640-AEE1-4995-C053A1B3FB0E}"/>
                  </a:ext>
                </a:extLst>
              </p:cNvPr>
              <p:cNvSpPr txBox="1"/>
              <p:nvPr/>
            </p:nvSpPr>
            <p:spPr>
              <a:xfrm>
                <a:off x="696028" y="2758130"/>
                <a:ext cx="1510069" cy="669414"/>
              </a:xfrm>
              <a:prstGeom prst="rect">
                <a:avLst/>
              </a:prstGeom>
              <a:noFill/>
              <a:ln>
                <a:noFill/>
              </a:ln>
            </p:spPr>
            <p:txBody>
              <a:bodyPr wrap="square" lIns="182880" tIns="146304" rIns="182880" bIns="146304" rtlCol="0">
                <a:spAutoFit/>
              </a:bodyPr>
              <a:lstStyle/>
              <a:p>
                <a:pPr defTabSz="73146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Identifying </a:t>
                </a:r>
              </a:p>
              <a:p>
                <a:pPr defTabSz="73146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Attendees</a:t>
                </a:r>
              </a:p>
            </p:txBody>
          </p:sp>
        </p:grpSp>
        <p:grpSp>
          <p:nvGrpSpPr>
            <p:cNvPr id="55" name="Group 54">
              <a:extLst>
                <a:ext uri="{FF2B5EF4-FFF2-40B4-BE49-F238E27FC236}">
                  <a16:creationId xmlns:a16="http://schemas.microsoft.com/office/drawing/2014/main" id="{618B9A29-1633-9A9C-2666-26DB58B8CD7E}"/>
                </a:ext>
              </a:extLst>
            </p:cNvPr>
            <p:cNvGrpSpPr/>
            <p:nvPr/>
          </p:nvGrpSpPr>
          <p:grpSpPr>
            <a:xfrm>
              <a:off x="432546" y="1965156"/>
              <a:ext cx="2295221" cy="784830"/>
              <a:chOff x="432546" y="1965156"/>
              <a:chExt cx="2295221" cy="784830"/>
            </a:xfrm>
          </p:grpSpPr>
          <p:sp>
            <p:nvSpPr>
              <p:cNvPr id="66" name="TextBox 65">
                <a:extLst>
                  <a:ext uri="{FF2B5EF4-FFF2-40B4-BE49-F238E27FC236}">
                    <a16:creationId xmlns:a16="http://schemas.microsoft.com/office/drawing/2014/main" id="{97602FE5-CF65-2BBE-EDAE-46A0E03205C9}"/>
                  </a:ext>
                </a:extLst>
              </p:cNvPr>
              <p:cNvSpPr txBox="1"/>
              <p:nvPr/>
            </p:nvSpPr>
            <p:spPr>
              <a:xfrm>
                <a:off x="665966" y="1965156"/>
                <a:ext cx="2061801" cy="784830"/>
              </a:xfrm>
              <a:prstGeom prst="rect">
                <a:avLst/>
              </a:prstGeom>
              <a:noFill/>
            </p:spPr>
            <p:txBody>
              <a:bodyPr wrap="square" lIns="182880" tIns="146304" rIns="182880" bIns="146304" rtlCol="0">
                <a:spAutoFit/>
              </a:bodyPr>
              <a:lstStyle/>
              <a:p>
                <a:pPr defTabSz="73146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Pre-Workshop Questionnaire Completion</a:t>
                </a:r>
              </a:p>
            </p:txBody>
          </p:sp>
          <p:grpSp>
            <p:nvGrpSpPr>
              <p:cNvPr id="67" name="Group 66">
                <a:extLst>
                  <a:ext uri="{FF2B5EF4-FFF2-40B4-BE49-F238E27FC236}">
                    <a16:creationId xmlns:a16="http://schemas.microsoft.com/office/drawing/2014/main" id="{7A923826-1A40-3739-0E16-3965A70F6C52}"/>
                  </a:ext>
                </a:extLst>
              </p:cNvPr>
              <p:cNvGrpSpPr>
                <a:grpSpLocks noChangeAspect="1"/>
              </p:cNvGrpSpPr>
              <p:nvPr/>
            </p:nvGrpSpPr>
            <p:grpSpPr>
              <a:xfrm>
                <a:off x="432546" y="2171687"/>
                <a:ext cx="276454" cy="396000"/>
                <a:chOff x="-439058" y="3365845"/>
                <a:chExt cx="238165" cy="341155"/>
              </a:xfrm>
            </p:grpSpPr>
            <p:sp>
              <p:nvSpPr>
                <p:cNvPr id="68" name="Freeform: Shape 112">
                  <a:extLst>
                    <a:ext uri="{FF2B5EF4-FFF2-40B4-BE49-F238E27FC236}">
                      <a16:creationId xmlns:a16="http://schemas.microsoft.com/office/drawing/2014/main" id="{114EF3EB-CB09-BD8E-CE3F-2AB4F10AC648}"/>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69" name="Freeform: Shape 113">
                  <a:extLst>
                    <a:ext uri="{FF2B5EF4-FFF2-40B4-BE49-F238E27FC236}">
                      <a16:creationId xmlns:a16="http://schemas.microsoft.com/office/drawing/2014/main" id="{87CB574B-DCE1-D5D6-DE49-8080642B5C3B}"/>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70" name="Freeform: Shape 114">
                  <a:extLst>
                    <a:ext uri="{FF2B5EF4-FFF2-40B4-BE49-F238E27FC236}">
                      <a16:creationId xmlns:a16="http://schemas.microsoft.com/office/drawing/2014/main" id="{8E2BE030-FBEF-BA34-576F-020D40C6C6DE}"/>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71" name="Freeform: Shape 115">
                  <a:extLst>
                    <a:ext uri="{FF2B5EF4-FFF2-40B4-BE49-F238E27FC236}">
                      <a16:creationId xmlns:a16="http://schemas.microsoft.com/office/drawing/2014/main" id="{6AE2FB4E-4518-C9B3-040A-3B4F6EDBD334}"/>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72" name="Freeform: Shape 118">
                  <a:extLst>
                    <a:ext uri="{FF2B5EF4-FFF2-40B4-BE49-F238E27FC236}">
                      <a16:creationId xmlns:a16="http://schemas.microsoft.com/office/drawing/2014/main" id="{BCD8A758-8312-FB7B-8984-626057D83476}"/>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73" name="Freeform: Shape 119">
                  <a:extLst>
                    <a:ext uri="{FF2B5EF4-FFF2-40B4-BE49-F238E27FC236}">
                      <a16:creationId xmlns:a16="http://schemas.microsoft.com/office/drawing/2014/main" id="{9FDAEE0B-B843-3545-E201-34FA75D2BD83}"/>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74" name="Freeform: Shape 120">
                  <a:extLst>
                    <a:ext uri="{FF2B5EF4-FFF2-40B4-BE49-F238E27FC236}">
                      <a16:creationId xmlns:a16="http://schemas.microsoft.com/office/drawing/2014/main" id="{93612F21-95A5-74FF-E201-4D9F3323E9EB}"/>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grpSp>
        </p:grpSp>
        <p:grpSp>
          <p:nvGrpSpPr>
            <p:cNvPr id="56" name="Group 55">
              <a:extLst>
                <a:ext uri="{FF2B5EF4-FFF2-40B4-BE49-F238E27FC236}">
                  <a16:creationId xmlns:a16="http://schemas.microsoft.com/office/drawing/2014/main" id="{1FD12BF8-CFAD-881F-62AC-046D3D663D35}"/>
                </a:ext>
              </a:extLst>
            </p:cNvPr>
            <p:cNvGrpSpPr/>
            <p:nvPr/>
          </p:nvGrpSpPr>
          <p:grpSpPr>
            <a:xfrm>
              <a:off x="432546" y="3492165"/>
              <a:ext cx="2166839" cy="848950"/>
              <a:chOff x="432546" y="3492165"/>
              <a:chExt cx="2166839" cy="848950"/>
            </a:xfrm>
          </p:grpSpPr>
          <p:sp>
            <p:nvSpPr>
              <p:cNvPr id="57" name="TextBox 56">
                <a:extLst>
                  <a:ext uri="{FF2B5EF4-FFF2-40B4-BE49-F238E27FC236}">
                    <a16:creationId xmlns:a16="http://schemas.microsoft.com/office/drawing/2014/main" id="{8D3D1626-AD54-5B9B-F49A-CFDE93B954FF}"/>
                  </a:ext>
                </a:extLst>
              </p:cNvPr>
              <p:cNvSpPr txBox="1"/>
              <p:nvPr/>
            </p:nvSpPr>
            <p:spPr>
              <a:xfrm>
                <a:off x="694360" y="3492165"/>
                <a:ext cx="1905025" cy="848950"/>
              </a:xfrm>
              <a:prstGeom prst="rect">
                <a:avLst/>
              </a:prstGeom>
              <a:noFill/>
            </p:spPr>
            <p:txBody>
              <a:bodyPr wrap="square" lIns="182880" tIns="146304" rIns="182880" bIns="146304" rtlCol="0">
                <a:spAutoFit/>
              </a:bodyPr>
              <a:lstStyle/>
              <a:p>
                <a:pPr defTabSz="73146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Initiate Learnings Needs Analysis Survey</a:t>
                </a:r>
              </a:p>
              <a:p>
                <a:pPr defTabSz="731461">
                  <a:spcBef>
                    <a:spcPts val="600"/>
                  </a:spcBef>
                  <a:defRPr/>
                </a:pP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8" name="Group 57">
                <a:extLst>
                  <a:ext uri="{FF2B5EF4-FFF2-40B4-BE49-F238E27FC236}">
                    <a16:creationId xmlns:a16="http://schemas.microsoft.com/office/drawing/2014/main" id="{3E965E13-18AB-0E40-DD68-5BA38B89CFCC}"/>
                  </a:ext>
                </a:extLst>
              </p:cNvPr>
              <p:cNvGrpSpPr>
                <a:grpSpLocks noChangeAspect="1"/>
              </p:cNvGrpSpPr>
              <p:nvPr/>
            </p:nvGrpSpPr>
            <p:grpSpPr>
              <a:xfrm>
                <a:off x="432546" y="3586018"/>
                <a:ext cx="276454" cy="396000"/>
                <a:chOff x="-439058" y="3365845"/>
                <a:chExt cx="238165" cy="341155"/>
              </a:xfrm>
            </p:grpSpPr>
            <p:sp>
              <p:nvSpPr>
                <p:cNvPr id="59" name="Freeform: Shape 112">
                  <a:extLst>
                    <a:ext uri="{FF2B5EF4-FFF2-40B4-BE49-F238E27FC236}">
                      <a16:creationId xmlns:a16="http://schemas.microsoft.com/office/drawing/2014/main" id="{0E746A64-9FB0-E882-42CD-396D9A1C0BDD}"/>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60" name="Freeform: Shape 113">
                  <a:extLst>
                    <a:ext uri="{FF2B5EF4-FFF2-40B4-BE49-F238E27FC236}">
                      <a16:creationId xmlns:a16="http://schemas.microsoft.com/office/drawing/2014/main" id="{65B65DFC-C2C1-261D-220C-5931F8F06EDF}"/>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61" name="Freeform: Shape 114">
                  <a:extLst>
                    <a:ext uri="{FF2B5EF4-FFF2-40B4-BE49-F238E27FC236}">
                      <a16:creationId xmlns:a16="http://schemas.microsoft.com/office/drawing/2014/main" id="{0A401D00-B664-4876-FA25-6A4F11DF0F66}"/>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62" name="Freeform: Shape 115">
                  <a:extLst>
                    <a:ext uri="{FF2B5EF4-FFF2-40B4-BE49-F238E27FC236}">
                      <a16:creationId xmlns:a16="http://schemas.microsoft.com/office/drawing/2014/main" id="{BCAEE973-7A72-0D1A-7186-CD0393B80FF1}"/>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63" name="Freeform: Shape 118">
                  <a:extLst>
                    <a:ext uri="{FF2B5EF4-FFF2-40B4-BE49-F238E27FC236}">
                      <a16:creationId xmlns:a16="http://schemas.microsoft.com/office/drawing/2014/main" id="{5F9E7A06-3295-4058-FC91-7ECCA80D2BF3}"/>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64" name="Freeform: Shape 119">
                  <a:extLst>
                    <a:ext uri="{FF2B5EF4-FFF2-40B4-BE49-F238E27FC236}">
                      <a16:creationId xmlns:a16="http://schemas.microsoft.com/office/drawing/2014/main" id="{89A46641-636C-CEB5-8AFB-7F3F39916823}"/>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sp>
              <p:nvSpPr>
                <p:cNvPr id="65" name="Freeform: Shape 120">
                  <a:extLst>
                    <a:ext uri="{FF2B5EF4-FFF2-40B4-BE49-F238E27FC236}">
                      <a16:creationId xmlns:a16="http://schemas.microsoft.com/office/drawing/2014/main" id="{F6C59DC3-A068-CD81-4836-3F5F74F9DB27}"/>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pPr defTabSz="731461">
                    <a:defRPr/>
                  </a:pPr>
                  <a:endParaRPr lang="en-US" sz="1800" dirty="0">
                    <a:solidFill>
                      <a:srgbClr val="FFFFFF"/>
                    </a:solidFill>
                    <a:latin typeface="Amazon Ember"/>
                  </a:endParaRPr>
                </a:p>
              </p:txBody>
            </p:sp>
          </p:grpSp>
        </p:grpSp>
      </p:grpSp>
      <p:grpSp>
        <p:nvGrpSpPr>
          <p:cNvPr id="83" name="Group 82">
            <a:extLst>
              <a:ext uri="{FF2B5EF4-FFF2-40B4-BE49-F238E27FC236}">
                <a16:creationId xmlns:a16="http://schemas.microsoft.com/office/drawing/2014/main" id="{D63CA792-F403-0406-248A-54113D6A0339}"/>
              </a:ext>
            </a:extLst>
          </p:cNvPr>
          <p:cNvGrpSpPr/>
          <p:nvPr/>
        </p:nvGrpSpPr>
        <p:grpSpPr>
          <a:xfrm>
            <a:off x="1794854" y="4634970"/>
            <a:ext cx="2647261" cy="2210856"/>
            <a:chOff x="278993" y="4261831"/>
            <a:chExt cx="2206051" cy="1842380"/>
          </a:xfrm>
        </p:grpSpPr>
        <p:grpSp>
          <p:nvGrpSpPr>
            <p:cNvPr id="84" name="Group 83">
              <a:extLst>
                <a:ext uri="{FF2B5EF4-FFF2-40B4-BE49-F238E27FC236}">
                  <a16:creationId xmlns:a16="http://schemas.microsoft.com/office/drawing/2014/main" id="{3B08EA5F-32AB-9B62-3870-07D7EE2A48CC}"/>
                </a:ext>
              </a:extLst>
            </p:cNvPr>
            <p:cNvGrpSpPr/>
            <p:nvPr/>
          </p:nvGrpSpPr>
          <p:grpSpPr>
            <a:xfrm>
              <a:off x="403456" y="4632944"/>
              <a:ext cx="2081588" cy="913071"/>
              <a:chOff x="403456" y="4632944"/>
              <a:chExt cx="2081588" cy="913071"/>
            </a:xfrm>
          </p:grpSpPr>
          <p:sp>
            <p:nvSpPr>
              <p:cNvPr id="99" name="TextBox 98">
                <a:extLst>
                  <a:ext uri="{FF2B5EF4-FFF2-40B4-BE49-F238E27FC236}">
                    <a16:creationId xmlns:a16="http://schemas.microsoft.com/office/drawing/2014/main" id="{F7D85F3F-7F7B-73C8-A7E4-921C4174DF37}"/>
                  </a:ext>
                </a:extLst>
              </p:cNvPr>
              <p:cNvSpPr txBox="1"/>
              <p:nvPr/>
            </p:nvSpPr>
            <p:spPr>
              <a:xfrm>
                <a:off x="991331" y="4632944"/>
                <a:ext cx="1493713" cy="913071"/>
              </a:xfrm>
              <a:prstGeom prst="rect">
                <a:avLst/>
              </a:prstGeom>
              <a:noFill/>
              <a:ln>
                <a:noFill/>
              </a:ln>
            </p:spPr>
            <p:txBody>
              <a:bodyPr wrap="square" lIns="182880" tIns="146304" rIns="182880" bIns="146304" rtlCol="0">
                <a:spAutoFit/>
              </a:bodyPr>
              <a:lstStyle/>
              <a:p>
                <a:pPr defTabSz="73146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Install</a:t>
                </a:r>
              </a:p>
              <a:p>
                <a:pPr defTabSz="73146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Discovery tool(s)</a:t>
                </a:r>
              </a:p>
              <a:p>
                <a:pPr defTabSz="731461">
                  <a:spcBef>
                    <a:spcPts val="600"/>
                  </a:spcBef>
                  <a:defRPr/>
                </a:pP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0" name="Content Placeholder 66">
                <a:extLst>
                  <a:ext uri="{FF2B5EF4-FFF2-40B4-BE49-F238E27FC236}">
                    <a16:creationId xmlns:a16="http://schemas.microsoft.com/office/drawing/2014/main" id="{335EF892-0DD6-9666-9458-44BBFEEC9DD3}"/>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03456" y="4726959"/>
                <a:ext cx="463412" cy="456057"/>
              </a:xfrm>
              <a:prstGeom prst="rect">
                <a:avLst/>
              </a:prstGeom>
            </p:spPr>
          </p:pic>
        </p:grpSp>
        <p:sp>
          <p:nvSpPr>
            <p:cNvPr id="85" name="TextBox 84">
              <a:extLst>
                <a:ext uri="{FF2B5EF4-FFF2-40B4-BE49-F238E27FC236}">
                  <a16:creationId xmlns:a16="http://schemas.microsoft.com/office/drawing/2014/main" id="{778DC4C9-1384-09FE-9CAA-6548240F449A}"/>
                </a:ext>
              </a:extLst>
            </p:cNvPr>
            <p:cNvSpPr txBox="1"/>
            <p:nvPr/>
          </p:nvSpPr>
          <p:spPr>
            <a:xfrm>
              <a:off x="278993" y="4261831"/>
              <a:ext cx="1935893" cy="384721"/>
            </a:xfrm>
            <a:prstGeom prst="rect">
              <a:avLst/>
            </a:prstGeom>
            <a:noFill/>
          </p:spPr>
          <p:txBody>
            <a:bodyPr wrap="none" rtlCol="0">
              <a:spAutoFit/>
            </a:bodyPr>
            <a:lstStyle/>
            <a:p>
              <a:pPr algn="l"/>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Data Collection</a:t>
              </a:r>
            </a:p>
          </p:txBody>
        </p:sp>
        <p:grpSp>
          <p:nvGrpSpPr>
            <p:cNvPr id="87" name="Group 86">
              <a:extLst>
                <a:ext uri="{FF2B5EF4-FFF2-40B4-BE49-F238E27FC236}">
                  <a16:creationId xmlns:a16="http://schemas.microsoft.com/office/drawing/2014/main" id="{A32CCC6F-34D5-30C5-4773-44BA809D9B99}"/>
                </a:ext>
              </a:extLst>
            </p:cNvPr>
            <p:cNvGrpSpPr/>
            <p:nvPr/>
          </p:nvGrpSpPr>
          <p:grpSpPr>
            <a:xfrm>
              <a:off x="402679" y="5273975"/>
              <a:ext cx="2021115" cy="830236"/>
              <a:chOff x="402679" y="5273975"/>
              <a:chExt cx="2021115" cy="830236"/>
            </a:xfrm>
          </p:grpSpPr>
          <p:pic>
            <p:nvPicPr>
              <p:cNvPr id="94" name="Content Placeholder 65">
                <a:extLst>
                  <a:ext uri="{FF2B5EF4-FFF2-40B4-BE49-F238E27FC236}">
                    <a16:creationId xmlns:a16="http://schemas.microsoft.com/office/drawing/2014/main" id="{18291902-CF45-280D-63D2-A5B32E536D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2679" y="5273975"/>
                <a:ext cx="650171" cy="581972"/>
              </a:xfrm>
              <a:prstGeom prst="rect">
                <a:avLst/>
              </a:prstGeom>
            </p:spPr>
          </p:pic>
          <p:sp>
            <p:nvSpPr>
              <p:cNvPr id="95" name="TextBox 94">
                <a:extLst>
                  <a:ext uri="{FF2B5EF4-FFF2-40B4-BE49-F238E27FC236}">
                    <a16:creationId xmlns:a16="http://schemas.microsoft.com/office/drawing/2014/main" id="{682A04AB-A86E-76D9-32E6-F2ADC3F568E2}"/>
                  </a:ext>
                </a:extLst>
              </p:cNvPr>
              <p:cNvSpPr txBox="1"/>
              <p:nvPr/>
            </p:nvSpPr>
            <p:spPr>
              <a:xfrm>
                <a:off x="1009828" y="5498917"/>
                <a:ext cx="1413966" cy="605294"/>
              </a:xfrm>
              <a:prstGeom prst="rect">
                <a:avLst/>
              </a:prstGeom>
              <a:noFill/>
              <a:ln>
                <a:noFill/>
              </a:ln>
            </p:spPr>
            <p:txBody>
              <a:bodyPr wrap="square" lIns="182880" tIns="146304" rIns="182880" bIns="146304" rtlCol="0">
                <a:spAutoFit/>
              </a:bodyPr>
              <a:lstStyle/>
              <a:p>
                <a:pPr defTabSz="73146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Current Data sources</a:t>
                </a:r>
              </a:p>
            </p:txBody>
          </p:sp>
        </p:grpSp>
      </p:grpSp>
      <p:sp>
        <p:nvSpPr>
          <p:cNvPr id="9" name="TextBox 8">
            <a:extLst>
              <a:ext uri="{FF2B5EF4-FFF2-40B4-BE49-F238E27FC236}">
                <a16:creationId xmlns:a16="http://schemas.microsoft.com/office/drawing/2014/main" id="{4E40A564-1E50-F5FB-8E40-FD3194426BB2}"/>
              </a:ext>
            </a:extLst>
          </p:cNvPr>
          <p:cNvSpPr txBox="1"/>
          <p:nvPr/>
        </p:nvSpPr>
        <p:spPr>
          <a:xfrm>
            <a:off x="7654702" y="1318494"/>
            <a:ext cx="3870915" cy="664797"/>
          </a:xfrm>
          <a:prstGeom prst="rect">
            <a:avLst/>
          </a:prstGeom>
          <a:noFill/>
          <a:ln>
            <a:noFill/>
          </a:ln>
        </p:spPr>
        <p:txBody>
          <a:bodyPr wrap="square" lIns="182880" tIns="146304" rIns="182880" bIns="146304" rtlCol="0">
            <a:spAutoFit/>
          </a:bodyPr>
          <a:lstStyle/>
          <a:p>
            <a:pPr defTabSz="731461">
              <a:spcBef>
                <a:spcPts val="600"/>
              </a:spcBef>
              <a:defRPr/>
            </a:pPr>
            <a:r>
              <a:rPr lang="en-US" sz="2400" dirty="0">
                <a:solidFill>
                  <a:srgbClr val="F88100"/>
                </a:solidFill>
                <a:latin typeface="Amazon Ember" panose="020B0603020204020204" pitchFamily="34" charset="0"/>
                <a:ea typeface="Amazon Ember" panose="020B0603020204020204" pitchFamily="34" charset="0"/>
                <a:cs typeface="Amazon Ember" panose="020B0603020204020204" pitchFamily="34" charset="0"/>
              </a:rPr>
              <a:t>Process data inputs</a:t>
            </a:r>
          </a:p>
        </p:txBody>
      </p:sp>
      <p:grpSp>
        <p:nvGrpSpPr>
          <p:cNvPr id="10" name="Group 9">
            <a:extLst>
              <a:ext uri="{FF2B5EF4-FFF2-40B4-BE49-F238E27FC236}">
                <a16:creationId xmlns:a16="http://schemas.microsoft.com/office/drawing/2014/main" id="{AE745316-0E8D-8596-338E-9ADFB5784254}"/>
              </a:ext>
            </a:extLst>
          </p:cNvPr>
          <p:cNvGrpSpPr/>
          <p:nvPr/>
        </p:nvGrpSpPr>
        <p:grpSpPr>
          <a:xfrm>
            <a:off x="7797075" y="4146506"/>
            <a:ext cx="2563339" cy="616408"/>
            <a:chOff x="7212860" y="5149868"/>
            <a:chExt cx="2136116" cy="513673"/>
          </a:xfrm>
        </p:grpSpPr>
        <p:sp>
          <p:nvSpPr>
            <p:cNvPr id="11" name="Right Arrow 10">
              <a:extLst>
                <a:ext uri="{FF2B5EF4-FFF2-40B4-BE49-F238E27FC236}">
                  <a16:creationId xmlns:a16="http://schemas.microsoft.com/office/drawing/2014/main" id="{1FB25D92-D29C-AA25-E563-694CFB3CF30E}"/>
                </a:ext>
              </a:extLst>
            </p:cNvPr>
            <p:cNvSpPr/>
            <p:nvPr/>
          </p:nvSpPr>
          <p:spPr>
            <a:xfrm>
              <a:off x="7223386" y="5287716"/>
              <a:ext cx="2125590" cy="310929"/>
            </a:xfrm>
            <a:prstGeom prst="rightArrow">
              <a:avLst/>
            </a:prstGeom>
            <a:solidFill>
              <a:schemeClr val="accent6">
                <a:lumMod val="75000"/>
                <a:alpha val="44000"/>
              </a:schemeClr>
            </a:solidFill>
            <a:ln>
              <a:solidFill>
                <a:schemeClr val="accent6">
                  <a:lumMod val="75000"/>
                  <a:alpha val="13385"/>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56" dirty="0">
                <a:solidFill>
                  <a:srgbClr val="00B050"/>
                </a:solidFill>
              </a:endParaRPr>
            </a:p>
          </p:txBody>
        </p:sp>
        <p:cxnSp>
          <p:nvCxnSpPr>
            <p:cNvPr id="12" name="Straight Connector 11">
              <a:extLst>
                <a:ext uri="{FF2B5EF4-FFF2-40B4-BE49-F238E27FC236}">
                  <a16:creationId xmlns:a16="http://schemas.microsoft.com/office/drawing/2014/main" id="{4C98F835-50AE-AFAD-22B6-3B9B7CA18650}"/>
                </a:ext>
              </a:extLst>
            </p:cNvPr>
            <p:cNvCxnSpPr/>
            <p:nvPr/>
          </p:nvCxnSpPr>
          <p:spPr>
            <a:xfrm>
              <a:off x="7212860" y="5663541"/>
              <a:ext cx="2125590" cy="0"/>
            </a:xfrm>
            <a:prstGeom prst="line">
              <a:avLst/>
            </a:prstGeom>
            <a:ln w="12700">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A7B83A21-D89F-2124-7229-7FB039370B45}"/>
                </a:ext>
              </a:extLst>
            </p:cNvPr>
            <p:cNvPicPr>
              <a:picLocks noChangeAspect="1"/>
            </p:cNvPicPr>
            <p:nvPr/>
          </p:nvPicPr>
          <p:blipFill rotWithShape="1">
            <a:blip r:embed="rId16">
              <a:lum bright="70000" contrast="-70000"/>
              <a:extLst>
                <a:ext uri="{28A0092B-C50C-407E-A947-70E740481C1C}">
                  <a14:useLocalDpi xmlns:a14="http://schemas.microsoft.com/office/drawing/2010/main" val="0"/>
                </a:ext>
              </a:extLst>
            </a:blip>
            <a:srcRect b="14465"/>
            <a:stretch/>
          </p:blipFill>
          <p:spPr>
            <a:xfrm>
              <a:off x="8493241" y="5249222"/>
              <a:ext cx="333051" cy="355810"/>
            </a:xfrm>
            <a:prstGeom prst="rect">
              <a:avLst/>
            </a:prstGeom>
          </p:spPr>
        </p:pic>
        <p:cxnSp>
          <p:nvCxnSpPr>
            <p:cNvPr id="16" name="Straight Connector 15">
              <a:extLst>
                <a:ext uri="{FF2B5EF4-FFF2-40B4-BE49-F238E27FC236}">
                  <a16:creationId xmlns:a16="http://schemas.microsoft.com/office/drawing/2014/main" id="{DC088975-16BB-8180-62DD-EBBD9C7919B9}"/>
                </a:ext>
              </a:extLst>
            </p:cNvPr>
            <p:cNvCxnSpPr/>
            <p:nvPr/>
          </p:nvCxnSpPr>
          <p:spPr>
            <a:xfrm>
              <a:off x="7212860" y="5149868"/>
              <a:ext cx="2125590" cy="0"/>
            </a:xfrm>
            <a:prstGeom prst="line">
              <a:avLst/>
            </a:prstGeom>
            <a:ln w="12700">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921704BB-73A2-5D37-D467-1DABE365F512}"/>
                </a:ext>
              </a:extLst>
            </p:cNvPr>
            <p:cNvPicPr>
              <a:picLocks noChangeAspect="1"/>
            </p:cNvPicPr>
            <p:nvPr/>
          </p:nvPicPr>
          <p:blipFill rotWithShape="1">
            <a:blip r:embed="rId16">
              <a:lum bright="70000" contrast="-70000"/>
              <a:extLst>
                <a:ext uri="{28A0092B-C50C-407E-A947-70E740481C1C}">
                  <a14:useLocalDpi xmlns:a14="http://schemas.microsoft.com/office/drawing/2010/main" val="0"/>
                </a:ext>
              </a:extLst>
            </a:blip>
            <a:srcRect b="14465"/>
            <a:stretch/>
          </p:blipFill>
          <p:spPr>
            <a:xfrm>
              <a:off x="8066906" y="5249221"/>
              <a:ext cx="333051" cy="355810"/>
            </a:xfrm>
            <a:prstGeom prst="rect">
              <a:avLst/>
            </a:prstGeom>
          </p:spPr>
        </p:pic>
        <p:pic>
          <p:nvPicPr>
            <p:cNvPr id="18" name="Picture 17">
              <a:extLst>
                <a:ext uri="{FF2B5EF4-FFF2-40B4-BE49-F238E27FC236}">
                  <a16:creationId xmlns:a16="http://schemas.microsoft.com/office/drawing/2014/main" id="{C7EF1138-BC60-DF4C-89C2-618735C1B7C5}"/>
                </a:ext>
              </a:extLst>
            </p:cNvPr>
            <p:cNvPicPr>
              <a:picLocks noChangeAspect="1"/>
            </p:cNvPicPr>
            <p:nvPr/>
          </p:nvPicPr>
          <p:blipFill rotWithShape="1">
            <a:blip r:embed="rId16">
              <a:lum bright="70000" contrast="-70000"/>
              <a:extLst>
                <a:ext uri="{28A0092B-C50C-407E-A947-70E740481C1C}">
                  <a14:useLocalDpi xmlns:a14="http://schemas.microsoft.com/office/drawing/2010/main" val="0"/>
                </a:ext>
              </a:extLst>
            </a:blip>
            <a:srcRect b="14465"/>
            <a:stretch/>
          </p:blipFill>
          <p:spPr>
            <a:xfrm>
              <a:off x="7637507" y="5246027"/>
              <a:ext cx="333051" cy="355810"/>
            </a:xfrm>
            <a:prstGeom prst="rect">
              <a:avLst/>
            </a:prstGeom>
          </p:spPr>
        </p:pic>
      </p:grpSp>
      <p:sp>
        <p:nvSpPr>
          <p:cNvPr id="28" name="TextBox 27">
            <a:extLst>
              <a:ext uri="{FF2B5EF4-FFF2-40B4-BE49-F238E27FC236}">
                <a16:creationId xmlns:a16="http://schemas.microsoft.com/office/drawing/2014/main" id="{AD599A75-6BC3-EA0C-FF20-6A314107D560}"/>
              </a:ext>
            </a:extLst>
          </p:cNvPr>
          <p:cNvSpPr txBox="1"/>
          <p:nvPr/>
        </p:nvSpPr>
        <p:spPr>
          <a:xfrm>
            <a:off x="11344220" y="1433884"/>
            <a:ext cx="2704587" cy="683264"/>
          </a:xfrm>
          <a:prstGeom prst="rect">
            <a:avLst/>
          </a:prstGeom>
          <a:noFill/>
        </p:spPr>
        <p:txBody>
          <a:bodyPr wrap="none" rtlCol="0">
            <a:spAutoFit/>
          </a:bodyPr>
          <a:lstStyle/>
          <a:p>
            <a:pPr algn="ctr"/>
            <a:r>
              <a:rPr lang="en-US" sz="2400" dirty="0">
                <a:solidFill>
                  <a:srgbClr val="F88100"/>
                </a:solidFill>
                <a:latin typeface="Amazon Ember" panose="020B0603020204020204" pitchFamily="34" charset="0"/>
                <a:ea typeface="Amazon Ember" panose="020B0603020204020204" pitchFamily="34" charset="0"/>
                <a:cs typeface="Amazon Ember" panose="020B0603020204020204" pitchFamily="34" charset="0"/>
              </a:rPr>
              <a:t>Closing Workshop</a:t>
            </a:r>
          </a:p>
          <a:p>
            <a:pPr algn="ctr"/>
            <a:r>
              <a:rPr lang="en-US" sz="1440" dirty="0">
                <a:solidFill>
                  <a:srgbClr val="F88100"/>
                </a:solidFill>
                <a:latin typeface="Amazon Ember" panose="020B0603020204020204" pitchFamily="34" charset="0"/>
                <a:ea typeface="Amazon Ember" panose="020B0603020204020204" pitchFamily="34" charset="0"/>
                <a:cs typeface="Amazon Ember" panose="020B0603020204020204" pitchFamily="34" charset="0"/>
              </a:rPr>
              <a:t>(artifact review, next steps)</a:t>
            </a:r>
          </a:p>
        </p:txBody>
      </p:sp>
      <p:pic>
        <p:nvPicPr>
          <p:cNvPr id="30" name="Content Placeholder 51">
            <a:extLst>
              <a:ext uri="{FF2B5EF4-FFF2-40B4-BE49-F238E27FC236}">
                <a16:creationId xmlns:a16="http://schemas.microsoft.com/office/drawing/2014/main" id="{DEE744CC-78BA-9997-223E-A9FAB102466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062008" y="2306116"/>
            <a:ext cx="1065238" cy="779146"/>
          </a:xfrm>
          <a:prstGeom prst="rect">
            <a:avLst/>
          </a:prstGeom>
        </p:spPr>
      </p:pic>
      <p:sp>
        <p:nvSpPr>
          <p:cNvPr id="8" name="TextBox 7">
            <a:extLst>
              <a:ext uri="{FF2B5EF4-FFF2-40B4-BE49-F238E27FC236}">
                <a16:creationId xmlns:a16="http://schemas.microsoft.com/office/drawing/2014/main" id="{04245A04-964E-DDA0-A0BE-16C540543BF5}"/>
              </a:ext>
            </a:extLst>
          </p:cNvPr>
          <p:cNvSpPr txBox="1"/>
          <p:nvPr/>
        </p:nvSpPr>
        <p:spPr>
          <a:xfrm>
            <a:off x="11032142" y="3160441"/>
            <a:ext cx="3315526" cy="510909"/>
          </a:xfrm>
          <a:prstGeom prst="rect">
            <a:avLst/>
          </a:prstGeom>
          <a:noFill/>
          <a:ln>
            <a:noFill/>
          </a:ln>
        </p:spPr>
        <p:txBody>
          <a:bodyPr wrap="square" lIns="182880" tIns="146304" rIns="182880" bIns="146304" rtlCol="0">
            <a:spAutoFit/>
          </a:bodyPr>
          <a:lstStyle/>
          <a:p>
            <a:pPr marL="205740" indent="-205740" defTabSz="731461">
              <a:spcBef>
                <a:spcPts val="600"/>
              </a:spcBef>
              <a:buFont typeface="Arial" panose="020B0604020202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Migration Readiness Report</a:t>
            </a:r>
          </a:p>
        </p:txBody>
      </p:sp>
      <p:sp>
        <p:nvSpPr>
          <p:cNvPr id="25" name="TextBox 24">
            <a:extLst>
              <a:ext uri="{FF2B5EF4-FFF2-40B4-BE49-F238E27FC236}">
                <a16:creationId xmlns:a16="http://schemas.microsoft.com/office/drawing/2014/main" id="{5711D1D6-678B-8BAD-B92C-1E0F70DAE0A4}"/>
              </a:ext>
            </a:extLst>
          </p:cNvPr>
          <p:cNvSpPr txBox="1"/>
          <p:nvPr/>
        </p:nvSpPr>
        <p:spPr>
          <a:xfrm>
            <a:off x="7795558" y="3734455"/>
            <a:ext cx="2601419" cy="510909"/>
          </a:xfrm>
          <a:prstGeom prst="rect">
            <a:avLst/>
          </a:prstGeom>
          <a:noFill/>
          <a:ln>
            <a:noFill/>
          </a:ln>
        </p:spPr>
        <p:txBody>
          <a:bodyPr wrap="square" lIns="182880" tIns="146304" rIns="182880" bIns="146304" rtlCol="0">
            <a:spAutoFit/>
          </a:bodyPr>
          <a:lstStyle/>
          <a:p>
            <a:pPr algn="ctr" defTabSz="73146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Process Inventory data</a:t>
            </a:r>
          </a:p>
        </p:txBody>
      </p:sp>
      <p:sp>
        <p:nvSpPr>
          <p:cNvPr id="26" name="TextBox 25">
            <a:extLst>
              <a:ext uri="{FF2B5EF4-FFF2-40B4-BE49-F238E27FC236}">
                <a16:creationId xmlns:a16="http://schemas.microsoft.com/office/drawing/2014/main" id="{DB9E0A1D-A526-8328-5C20-F540148A4660}"/>
              </a:ext>
            </a:extLst>
          </p:cNvPr>
          <p:cNvSpPr txBox="1"/>
          <p:nvPr/>
        </p:nvSpPr>
        <p:spPr>
          <a:xfrm>
            <a:off x="11027441" y="3475599"/>
            <a:ext cx="3315530" cy="2733056"/>
          </a:xfrm>
          <a:prstGeom prst="rect">
            <a:avLst/>
          </a:prstGeom>
          <a:noFill/>
          <a:ln>
            <a:noFill/>
          </a:ln>
        </p:spPr>
        <p:txBody>
          <a:bodyPr wrap="square" lIns="182880" tIns="146304" rIns="182880" bIns="146304" rtlCol="0">
            <a:spAutoFit/>
          </a:bodyPr>
          <a:lstStyle/>
          <a:p>
            <a:pPr marL="205740" indent="-205740" defTabSz="731461">
              <a:spcBef>
                <a:spcPts val="600"/>
              </a:spcBef>
              <a:buFont typeface="Arial" panose="020B0604020202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Directional Business Case</a:t>
            </a:r>
          </a:p>
          <a:p>
            <a:pPr marL="205740" indent="-205740" defTabSz="731461">
              <a:spcBef>
                <a:spcPts val="600"/>
              </a:spcBef>
              <a:buFont typeface="Arial" panose="020B0604020202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Outcome of the Portfolio Assessment (see ”5.Expected Deliverables for comprehensive list”)</a:t>
            </a:r>
          </a:p>
          <a:p>
            <a:pPr marL="205740" indent="-205740" defTabSz="731461">
              <a:spcBef>
                <a:spcPts val="600"/>
              </a:spcBef>
              <a:buFont typeface="Arial" panose="020B0604020202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Recommendations for Pilot Applications and their target architecture</a:t>
            </a:r>
          </a:p>
          <a:p>
            <a:pPr marL="205740" indent="-205740" defTabSz="731461">
              <a:spcBef>
                <a:spcPts val="600"/>
              </a:spcBef>
              <a:buFont typeface="Arial" panose="020B0604020202020204" pitchFamily="34" charset="0"/>
              <a:buChar char="•"/>
              <a:defRPr/>
            </a:pPr>
            <a:endParaRPr lang="en-US" sz="1320" dirty="0">
              <a:latin typeface="Amazon Ember" panose="020B0603020204020204" pitchFamily="34" charset="0"/>
              <a:ea typeface="Amazon Ember" panose="020B0603020204020204" pitchFamily="34" charset="0"/>
              <a:cs typeface="Amazon Ember" panose="020B0603020204020204" pitchFamily="34" charset="0"/>
            </a:endParaRPr>
          </a:p>
          <a:p>
            <a:pPr defTabSz="731461">
              <a:spcBef>
                <a:spcPts val="600"/>
              </a:spcBef>
              <a:defRPr/>
            </a:pPr>
            <a:endParaRPr lang="en-US" sz="132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Box 32">
            <a:extLst>
              <a:ext uri="{FF2B5EF4-FFF2-40B4-BE49-F238E27FC236}">
                <a16:creationId xmlns:a16="http://schemas.microsoft.com/office/drawing/2014/main" id="{A93DBCDE-611B-722D-10A1-30BE74630B64}"/>
              </a:ext>
            </a:extLst>
          </p:cNvPr>
          <p:cNvSpPr txBox="1"/>
          <p:nvPr/>
        </p:nvSpPr>
        <p:spPr>
          <a:xfrm>
            <a:off x="11027441" y="5403653"/>
            <a:ext cx="3405320" cy="726353"/>
          </a:xfrm>
          <a:prstGeom prst="rect">
            <a:avLst/>
          </a:prstGeom>
          <a:noFill/>
          <a:ln>
            <a:noFill/>
          </a:ln>
        </p:spPr>
        <p:txBody>
          <a:bodyPr wrap="square" lIns="182880" tIns="146304" rIns="182880" bIns="146304" rtlCol="0">
            <a:spAutoFit/>
          </a:bodyPr>
          <a:lstStyle/>
          <a:p>
            <a:pPr marL="205740" indent="-205740" defTabSz="731461">
              <a:spcBef>
                <a:spcPts val="600"/>
              </a:spcBef>
              <a:buFont typeface="Arial" panose="020B0604020202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(Optional) Learning Needs Analysis report </a:t>
            </a:r>
          </a:p>
        </p:txBody>
      </p:sp>
      <p:sp>
        <p:nvSpPr>
          <p:cNvPr id="31" name="Title 1">
            <a:extLst>
              <a:ext uri="{FF2B5EF4-FFF2-40B4-BE49-F238E27FC236}">
                <a16:creationId xmlns:a16="http://schemas.microsoft.com/office/drawing/2014/main" id="{AE07014D-FE0A-9055-BE5B-7BBA42B03EA2}"/>
              </a:ext>
            </a:extLst>
          </p:cNvPr>
          <p:cNvSpPr txBox="1">
            <a:spLocks/>
          </p:cNvSpPr>
          <p:nvPr/>
        </p:nvSpPr>
        <p:spPr>
          <a:xfrm>
            <a:off x="548640" y="183898"/>
            <a:ext cx="13510260" cy="993392"/>
          </a:xfrm>
          <a:prstGeom prst="rect">
            <a:avLst/>
          </a:prstGeom>
        </p:spPr>
        <p:txBody>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latin typeface="Amazon Ember"/>
              </a:rPr>
              <a:t>5. Expected Timeline</a:t>
            </a:r>
          </a:p>
        </p:txBody>
      </p:sp>
      <p:sp>
        <p:nvSpPr>
          <p:cNvPr id="35" name="Pentagon 34">
            <a:extLst>
              <a:ext uri="{FF2B5EF4-FFF2-40B4-BE49-F238E27FC236}">
                <a16:creationId xmlns:a16="http://schemas.microsoft.com/office/drawing/2014/main" id="{542CA2B2-E263-E5F1-03C6-59328B8DF94E}"/>
              </a:ext>
            </a:extLst>
          </p:cNvPr>
          <p:cNvSpPr/>
          <p:nvPr/>
        </p:nvSpPr>
        <p:spPr>
          <a:xfrm>
            <a:off x="244380" y="1577755"/>
            <a:ext cx="1188722" cy="5591459"/>
          </a:xfrm>
          <a:prstGeom prst="homePlate">
            <a:avLst>
              <a:gd name="adj" fmla="val 50000"/>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64061DED-D75E-22A0-30F7-23F7AA74A0B3}"/>
              </a:ext>
            </a:extLst>
          </p:cNvPr>
          <p:cNvSpPr txBox="1"/>
          <p:nvPr/>
        </p:nvSpPr>
        <p:spPr>
          <a:xfrm>
            <a:off x="241254" y="3279818"/>
            <a:ext cx="1207810" cy="1938992"/>
          </a:xfrm>
          <a:prstGeom prst="rect">
            <a:avLst/>
          </a:prstGeom>
          <a:noFill/>
        </p:spPr>
        <p:txBody>
          <a:bodyPr wrap="square" rtlCol="0">
            <a:spAutoFit/>
          </a:bodyPr>
          <a:lstStyle/>
          <a:p>
            <a:pPr algn="l"/>
            <a:r>
              <a:rPr lang="en-US" sz="1200" dirty="0">
                <a:latin typeface="Amazon Ember" panose="020B0603020204020204" pitchFamily="34" charset="0"/>
                <a:ea typeface="Amazon Ember" panose="020B0603020204020204" pitchFamily="34" charset="0"/>
                <a:cs typeface="Amazon Ember" panose="020B0603020204020204" pitchFamily="34" charset="0"/>
              </a:rPr>
              <a:t>Evaluate metadata of existing data sources</a:t>
            </a:r>
          </a:p>
          <a:p>
            <a:pPr algn="l"/>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1200" dirty="0">
                <a:latin typeface="Amazon Ember" panose="020B0603020204020204" pitchFamily="34" charset="0"/>
                <a:ea typeface="Amazon Ember" panose="020B0603020204020204" pitchFamily="34" charset="0"/>
                <a:cs typeface="Amazon Ember" panose="020B0603020204020204" pitchFamily="34" charset="0"/>
              </a:rPr>
              <a:t>Evaluate alternative data enhancement tools</a:t>
            </a:r>
          </a:p>
        </p:txBody>
      </p:sp>
      <p:sp>
        <p:nvSpPr>
          <p:cNvPr id="37" name="TextBox 36">
            <a:extLst>
              <a:ext uri="{FF2B5EF4-FFF2-40B4-BE49-F238E27FC236}">
                <a16:creationId xmlns:a16="http://schemas.microsoft.com/office/drawing/2014/main" id="{D1005973-51BD-5ABB-F385-7D173BEA6FBA}"/>
              </a:ext>
            </a:extLst>
          </p:cNvPr>
          <p:cNvSpPr txBox="1"/>
          <p:nvPr/>
        </p:nvSpPr>
        <p:spPr>
          <a:xfrm>
            <a:off x="6216786" y="60990"/>
            <a:ext cx="4114834" cy="830997"/>
          </a:xfrm>
          <a:prstGeom prst="rect">
            <a:avLst/>
          </a:prstGeom>
          <a:noFill/>
        </p:spPr>
        <p:txBody>
          <a:bodyPr wrap="square" rtlCol="0">
            <a:spAutoFit/>
          </a:bodyPr>
          <a:lstStyle/>
          <a:p>
            <a:pPr algn="l"/>
            <a:r>
              <a:rPr lang="en-US" sz="1200" dirty="0">
                <a:latin typeface="Amazon Ember" panose="020B0603020204020204" pitchFamily="34" charset="0"/>
                <a:ea typeface="Amazon Ember" panose="020B0603020204020204" pitchFamily="34" charset="0"/>
                <a:cs typeface="Amazon Ember" panose="020B0603020204020204" pitchFamily="34" charset="0"/>
              </a:rPr>
              <a:t>(*) Best practice is to plan up to 4 weeks for automatic data collection tools to run and ensure peak activity is captured. Data processing should start once the automatic data collection is finalized </a:t>
            </a:r>
          </a:p>
        </p:txBody>
      </p:sp>
      <p:sp>
        <p:nvSpPr>
          <p:cNvPr id="38" name="Hexagon 37">
            <a:extLst>
              <a:ext uri="{FF2B5EF4-FFF2-40B4-BE49-F238E27FC236}">
                <a16:creationId xmlns:a16="http://schemas.microsoft.com/office/drawing/2014/main" id="{156F601E-8797-3233-37AB-88C117306C69}"/>
              </a:ext>
            </a:extLst>
          </p:cNvPr>
          <p:cNvSpPr/>
          <p:nvPr/>
        </p:nvSpPr>
        <p:spPr>
          <a:xfrm>
            <a:off x="7171930" y="912287"/>
            <a:ext cx="409432" cy="343610"/>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A4C7C830-D57E-04F2-FBA5-1660ED6A217A}"/>
              </a:ext>
            </a:extLst>
          </p:cNvPr>
          <p:cNvGrpSpPr/>
          <p:nvPr/>
        </p:nvGrpSpPr>
        <p:grpSpPr>
          <a:xfrm>
            <a:off x="241255" y="850074"/>
            <a:ext cx="3977588" cy="391308"/>
            <a:chOff x="9625366" y="726820"/>
            <a:chExt cx="2320098" cy="326090"/>
          </a:xfrm>
        </p:grpSpPr>
        <p:cxnSp>
          <p:nvCxnSpPr>
            <p:cNvPr id="40" name="Straight Arrow Connector 39">
              <a:extLst>
                <a:ext uri="{FF2B5EF4-FFF2-40B4-BE49-F238E27FC236}">
                  <a16:creationId xmlns:a16="http://schemas.microsoft.com/office/drawing/2014/main" id="{D3DA2EFB-1FC2-1C1F-2E80-A6B6452DFF78}"/>
                </a:ext>
              </a:extLst>
            </p:cNvPr>
            <p:cNvCxnSpPr>
              <a:cxnSpLocks/>
            </p:cNvCxnSpPr>
            <p:nvPr/>
          </p:nvCxnSpPr>
          <p:spPr>
            <a:xfrm>
              <a:off x="9625366" y="904596"/>
              <a:ext cx="2320098" cy="8573"/>
            </a:xfrm>
            <a:prstGeom prst="straightConnector1">
              <a:avLst/>
            </a:prstGeom>
            <a:ln>
              <a:solidFill>
                <a:schemeClr val="tx1">
                  <a:lumMod val="85000"/>
                </a:schemeClr>
              </a:solidFill>
              <a:tailEnd type="triangle"/>
            </a:ln>
          </p:spPr>
          <p:style>
            <a:lnRef idx="2">
              <a:schemeClr val="accent1"/>
            </a:lnRef>
            <a:fillRef idx="0">
              <a:schemeClr val="accent1"/>
            </a:fillRef>
            <a:effectRef idx="1">
              <a:schemeClr val="accent1"/>
            </a:effectRef>
            <a:fontRef idx="minor">
              <a:schemeClr val="tx1"/>
            </a:fontRef>
          </p:style>
        </p:cxnSp>
        <p:sp useBgFill="1">
          <p:nvSpPr>
            <p:cNvPr id="41" name="Rectangle 40">
              <a:extLst>
                <a:ext uri="{FF2B5EF4-FFF2-40B4-BE49-F238E27FC236}">
                  <a16:creationId xmlns:a16="http://schemas.microsoft.com/office/drawing/2014/main" id="{C58F7A26-F5BD-683B-6C6D-5F9AD2128F57}"/>
                </a:ext>
              </a:extLst>
            </p:cNvPr>
            <p:cNvSpPr/>
            <p:nvPr/>
          </p:nvSpPr>
          <p:spPr>
            <a:xfrm>
              <a:off x="10168962" y="726820"/>
              <a:ext cx="1213513" cy="326090"/>
            </a:xfrm>
            <a:prstGeom prst="rect">
              <a:avLst/>
            </a:prstGeom>
          </p:spPr>
          <p:txBody>
            <a:bodyPr wrap="none" anchor="ctr">
              <a:noAutofit/>
            </a:bodyPr>
            <a:lstStyle/>
            <a:p>
              <a:pPr algn="ctr"/>
              <a:r>
                <a:rPr lang="en-US" sz="1440" dirty="0">
                  <a:cs typeface="Arial" panose="020B0604020202020204" pitchFamily="34" charset="0"/>
                </a:rPr>
                <a:t>Up to 4 weeks prior </a:t>
              </a:r>
            </a:p>
            <a:p>
              <a:pPr algn="ctr"/>
              <a:r>
                <a:rPr lang="en-US" sz="1440" dirty="0">
                  <a:cs typeface="Arial" panose="020B0604020202020204" pitchFamily="34" charset="0"/>
                </a:rPr>
                <a:t>to engagement start</a:t>
              </a:r>
              <a:endParaRPr lang="en-US" sz="1440" dirty="0"/>
            </a:p>
          </p:txBody>
        </p:sp>
      </p:grpSp>
      <p:cxnSp>
        <p:nvCxnSpPr>
          <p:cNvPr id="44" name="Elbow Connector 43">
            <a:extLst>
              <a:ext uri="{FF2B5EF4-FFF2-40B4-BE49-F238E27FC236}">
                <a16:creationId xmlns:a16="http://schemas.microsoft.com/office/drawing/2014/main" id="{B30BDB0A-AA5A-81C7-23DA-4F6D3226E15E}"/>
              </a:ext>
            </a:extLst>
          </p:cNvPr>
          <p:cNvCxnSpPr>
            <a:cxnSpLocks/>
            <a:endCxn id="17" idx="2"/>
          </p:cNvCxnSpPr>
          <p:nvPr/>
        </p:nvCxnSpPr>
        <p:spPr>
          <a:xfrm flipV="1">
            <a:off x="4122626" y="4692702"/>
            <a:ext cx="4899135" cy="94199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1214F92-6679-171E-D081-95B6C0E7C57A}"/>
              </a:ext>
            </a:extLst>
          </p:cNvPr>
          <p:cNvCxnSpPr>
            <a:cxnSpLocks/>
          </p:cNvCxnSpPr>
          <p:nvPr/>
        </p:nvCxnSpPr>
        <p:spPr>
          <a:xfrm flipV="1">
            <a:off x="3962236" y="4791322"/>
            <a:ext cx="4272770" cy="1596408"/>
          </a:xfrm>
          <a:prstGeom prst="bentConnector3">
            <a:avLst>
              <a:gd name="adj1" fmla="val 100232"/>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32E55488-BA3C-568C-3F9D-295B552F3A83}"/>
              </a:ext>
            </a:extLst>
          </p:cNvPr>
          <p:cNvSpPr txBox="1"/>
          <p:nvPr/>
        </p:nvSpPr>
        <p:spPr>
          <a:xfrm>
            <a:off x="4104427" y="5634696"/>
            <a:ext cx="2214068" cy="276999"/>
          </a:xfrm>
          <a:prstGeom prst="rect">
            <a:avLst/>
          </a:prstGeom>
          <a:noFill/>
        </p:spPr>
        <p:txBody>
          <a:bodyPr wrap="none" rtlCol="0">
            <a:spAutoFit/>
          </a:bodyPr>
          <a:lstStyle/>
          <a:p>
            <a:pPr algn="l"/>
            <a:r>
              <a:rPr lang="en-US" sz="1200" dirty="0">
                <a:latin typeface="Amazon Ember" panose="020B0603020204020204" pitchFamily="34" charset="0"/>
                <a:ea typeface="Amazon Ember" panose="020B0603020204020204" pitchFamily="34" charset="0"/>
                <a:cs typeface="Amazon Ember" panose="020B0603020204020204" pitchFamily="34" charset="0"/>
              </a:rPr>
              <a:t>(*) Automatic Data Collection</a:t>
            </a:r>
          </a:p>
        </p:txBody>
      </p:sp>
      <p:sp>
        <p:nvSpPr>
          <p:cNvPr id="88" name="TextBox 87">
            <a:extLst>
              <a:ext uri="{FF2B5EF4-FFF2-40B4-BE49-F238E27FC236}">
                <a16:creationId xmlns:a16="http://schemas.microsoft.com/office/drawing/2014/main" id="{5EA14356-937D-091D-EC24-38F09A3C72E3}"/>
              </a:ext>
            </a:extLst>
          </p:cNvPr>
          <p:cNvSpPr txBox="1"/>
          <p:nvPr/>
        </p:nvSpPr>
        <p:spPr>
          <a:xfrm>
            <a:off x="3882727" y="6420958"/>
            <a:ext cx="2318263" cy="276999"/>
          </a:xfrm>
          <a:prstGeom prst="rect">
            <a:avLst/>
          </a:prstGeom>
          <a:noFill/>
        </p:spPr>
        <p:txBody>
          <a:bodyPr wrap="none" rtlCol="0">
            <a:spAutoFit/>
          </a:bodyPr>
          <a:lstStyle/>
          <a:p>
            <a:pPr algn="l"/>
            <a:r>
              <a:rPr lang="en-US" sz="1200" dirty="0">
                <a:latin typeface="Amazon Ember" panose="020B0603020204020204" pitchFamily="34" charset="0"/>
                <a:ea typeface="Amazon Ember" panose="020B0603020204020204" pitchFamily="34" charset="0"/>
                <a:cs typeface="Amazon Ember" panose="020B0603020204020204" pitchFamily="34" charset="0"/>
              </a:rPr>
              <a:t>Mega, CMDB, ServiceNow data</a:t>
            </a:r>
          </a:p>
        </p:txBody>
      </p:sp>
      <p:cxnSp>
        <p:nvCxnSpPr>
          <p:cNvPr id="90" name="Straight Arrow Connector 89">
            <a:extLst>
              <a:ext uri="{FF2B5EF4-FFF2-40B4-BE49-F238E27FC236}">
                <a16:creationId xmlns:a16="http://schemas.microsoft.com/office/drawing/2014/main" id="{EFF68AF3-D1B9-FF87-74C8-83BD346EE503}"/>
              </a:ext>
            </a:extLst>
          </p:cNvPr>
          <p:cNvCxnSpPr>
            <a:stCxn id="52" idx="3"/>
          </p:cNvCxnSpPr>
          <p:nvPr/>
        </p:nvCxnSpPr>
        <p:spPr>
          <a:xfrm>
            <a:off x="6724775" y="4367372"/>
            <a:ext cx="929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A520512-535A-2AE9-EE7B-D6CA0F976C6F}"/>
              </a:ext>
            </a:extLst>
          </p:cNvPr>
          <p:cNvSpPr txBox="1"/>
          <p:nvPr/>
        </p:nvSpPr>
        <p:spPr>
          <a:xfrm>
            <a:off x="6644958" y="4096657"/>
            <a:ext cx="772969" cy="307777"/>
          </a:xfrm>
          <a:prstGeom prst="rect">
            <a:avLst/>
          </a:prstGeom>
          <a:noFill/>
        </p:spPr>
        <p:txBody>
          <a:bodyPr wrap="none" rtlCol="0">
            <a:spAutoFit/>
          </a:bodyPr>
          <a:lstStyle/>
          <a:p>
            <a:pPr algn="l"/>
            <a:r>
              <a:rPr lang="en-US" sz="1400" dirty="0">
                <a:latin typeface="Amazon Ember" panose="020B0603020204020204" pitchFamily="34" charset="0"/>
                <a:ea typeface="Amazon Ember" panose="020B0603020204020204" pitchFamily="34" charset="0"/>
                <a:cs typeface="Amazon Ember" panose="020B0603020204020204" pitchFamily="34" charset="0"/>
              </a:rPr>
              <a:t>Output</a:t>
            </a:r>
          </a:p>
        </p:txBody>
      </p:sp>
      <p:cxnSp>
        <p:nvCxnSpPr>
          <p:cNvPr id="92" name="Straight Arrow Connector 91">
            <a:extLst>
              <a:ext uri="{FF2B5EF4-FFF2-40B4-BE49-F238E27FC236}">
                <a16:creationId xmlns:a16="http://schemas.microsoft.com/office/drawing/2014/main" id="{8C5A3010-D2ED-63CF-59C7-7ED17745B58E}"/>
              </a:ext>
            </a:extLst>
          </p:cNvPr>
          <p:cNvCxnSpPr>
            <a:cxnSpLocks/>
          </p:cNvCxnSpPr>
          <p:nvPr/>
        </p:nvCxnSpPr>
        <p:spPr>
          <a:xfrm>
            <a:off x="5725648" y="2816433"/>
            <a:ext cx="0" cy="7101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1F711C97-8F15-4694-F3C9-8984248C175E}"/>
              </a:ext>
            </a:extLst>
          </p:cNvPr>
          <p:cNvSpPr txBox="1"/>
          <p:nvPr/>
        </p:nvSpPr>
        <p:spPr>
          <a:xfrm>
            <a:off x="5695703" y="3042894"/>
            <a:ext cx="772969" cy="307777"/>
          </a:xfrm>
          <a:prstGeom prst="rect">
            <a:avLst/>
          </a:prstGeom>
          <a:noFill/>
        </p:spPr>
        <p:txBody>
          <a:bodyPr wrap="none" rtlCol="0">
            <a:spAutoFit/>
          </a:bodyPr>
          <a:lstStyle/>
          <a:p>
            <a:pPr algn="l"/>
            <a:r>
              <a:rPr lang="en-US" sz="1400" dirty="0">
                <a:latin typeface="Amazon Ember" panose="020B0603020204020204" pitchFamily="34" charset="0"/>
                <a:ea typeface="Amazon Ember" panose="020B0603020204020204" pitchFamily="34" charset="0"/>
                <a:cs typeface="Amazon Ember" panose="020B0603020204020204" pitchFamily="34" charset="0"/>
              </a:rPr>
              <a:t>Output</a:t>
            </a:r>
          </a:p>
        </p:txBody>
      </p:sp>
      <p:grpSp>
        <p:nvGrpSpPr>
          <p:cNvPr id="105" name="Group 104">
            <a:extLst>
              <a:ext uri="{FF2B5EF4-FFF2-40B4-BE49-F238E27FC236}">
                <a16:creationId xmlns:a16="http://schemas.microsoft.com/office/drawing/2014/main" id="{7211E2C8-3EDB-2332-BDC1-E9F961D4CA9A}"/>
              </a:ext>
            </a:extLst>
          </p:cNvPr>
          <p:cNvGrpSpPr/>
          <p:nvPr/>
        </p:nvGrpSpPr>
        <p:grpSpPr>
          <a:xfrm>
            <a:off x="9558410" y="5649103"/>
            <a:ext cx="601804" cy="617835"/>
            <a:chOff x="11775659" y="4756671"/>
            <a:chExt cx="483729" cy="496616"/>
          </a:xfrm>
        </p:grpSpPr>
        <p:grpSp>
          <p:nvGrpSpPr>
            <p:cNvPr id="106" name="Graphic 268">
              <a:extLst>
                <a:ext uri="{FF2B5EF4-FFF2-40B4-BE49-F238E27FC236}">
                  <a16:creationId xmlns:a16="http://schemas.microsoft.com/office/drawing/2014/main" id="{6A5F6062-67E7-756D-6669-CB2FFB0B64D3}"/>
                </a:ext>
              </a:extLst>
            </p:cNvPr>
            <p:cNvGrpSpPr/>
            <p:nvPr/>
          </p:nvGrpSpPr>
          <p:grpSpPr>
            <a:xfrm>
              <a:off x="11775659" y="4756671"/>
              <a:ext cx="483729" cy="496616"/>
              <a:chOff x="4562059" y="6255271"/>
              <a:chExt cx="483729" cy="496616"/>
            </a:xfrm>
          </p:grpSpPr>
          <p:sp>
            <p:nvSpPr>
              <p:cNvPr id="110" name="Freeform: Shape 486">
                <a:extLst>
                  <a:ext uri="{FF2B5EF4-FFF2-40B4-BE49-F238E27FC236}">
                    <a16:creationId xmlns:a16="http://schemas.microsoft.com/office/drawing/2014/main" id="{0E3A1EFC-CC34-DF0C-CBAB-603B3DE4BB81}"/>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1" name="Freeform: Shape 487">
                <a:extLst>
                  <a:ext uri="{FF2B5EF4-FFF2-40B4-BE49-F238E27FC236}">
                    <a16:creationId xmlns:a16="http://schemas.microsoft.com/office/drawing/2014/main" id="{5EF4429E-5526-51C5-DFF6-B6D2AF2988F1}"/>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2" name="Freeform: Shape 488">
                <a:extLst>
                  <a:ext uri="{FF2B5EF4-FFF2-40B4-BE49-F238E27FC236}">
                    <a16:creationId xmlns:a16="http://schemas.microsoft.com/office/drawing/2014/main" id="{F5248DA7-638C-9B05-B33B-E1D7503FC928}"/>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3" name="Freeform: Shape 489">
                <a:extLst>
                  <a:ext uri="{FF2B5EF4-FFF2-40B4-BE49-F238E27FC236}">
                    <a16:creationId xmlns:a16="http://schemas.microsoft.com/office/drawing/2014/main" id="{FD0FE9BC-BC56-FFFF-695D-B91A96501A40}"/>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sp>
            <p:nvSpPr>
              <p:cNvPr id="114" name="Freeform: Shape 490">
                <a:extLst>
                  <a:ext uri="{FF2B5EF4-FFF2-40B4-BE49-F238E27FC236}">
                    <a16:creationId xmlns:a16="http://schemas.microsoft.com/office/drawing/2014/main" id="{76EF84AA-370C-7A48-97A6-1E9452741DA3}"/>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5" name="Freeform: Shape 491">
                <a:extLst>
                  <a:ext uri="{FF2B5EF4-FFF2-40B4-BE49-F238E27FC236}">
                    <a16:creationId xmlns:a16="http://schemas.microsoft.com/office/drawing/2014/main" id="{64983C09-F926-4EAB-0807-0B37124C8CF2}"/>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6" name="Freeform: Shape 492">
                <a:extLst>
                  <a:ext uri="{FF2B5EF4-FFF2-40B4-BE49-F238E27FC236}">
                    <a16:creationId xmlns:a16="http://schemas.microsoft.com/office/drawing/2014/main" id="{037BFAF6-F5D7-0997-B614-73139814701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7" name="Freeform: Shape 493">
                <a:extLst>
                  <a:ext uri="{FF2B5EF4-FFF2-40B4-BE49-F238E27FC236}">
                    <a16:creationId xmlns:a16="http://schemas.microsoft.com/office/drawing/2014/main" id="{C01FAD64-02D4-2B96-1893-ECE20969F3C7}"/>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grpSp>
        <p:grpSp>
          <p:nvGrpSpPr>
            <p:cNvPr id="107" name="Graphic 244">
              <a:extLst>
                <a:ext uri="{FF2B5EF4-FFF2-40B4-BE49-F238E27FC236}">
                  <a16:creationId xmlns:a16="http://schemas.microsoft.com/office/drawing/2014/main" id="{44321D75-216C-FB08-4986-A8247E543D0C}"/>
                </a:ext>
              </a:extLst>
            </p:cNvPr>
            <p:cNvGrpSpPr/>
            <p:nvPr/>
          </p:nvGrpSpPr>
          <p:grpSpPr>
            <a:xfrm>
              <a:off x="11885192" y="4863122"/>
              <a:ext cx="274189" cy="274189"/>
              <a:chOff x="7761796" y="567771"/>
              <a:chExt cx="164141" cy="164141"/>
            </a:xfrm>
          </p:grpSpPr>
          <p:sp>
            <p:nvSpPr>
              <p:cNvPr id="108" name="Freeform: Shape 484">
                <a:extLst>
                  <a:ext uri="{FF2B5EF4-FFF2-40B4-BE49-F238E27FC236}">
                    <a16:creationId xmlns:a16="http://schemas.microsoft.com/office/drawing/2014/main" id="{3C04A095-E349-2254-2F67-B07DF6C20A43}"/>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109" name="Freeform: Shape 485">
                <a:extLst>
                  <a:ext uri="{FF2B5EF4-FFF2-40B4-BE49-F238E27FC236}">
                    <a16:creationId xmlns:a16="http://schemas.microsoft.com/office/drawing/2014/main" id="{865031EF-FC23-129A-E87E-ED07BDD9FDFF}"/>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grpSp>
      <p:sp>
        <p:nvSpPr>
          <p:cNvPr id="118" name="TextBox 117">
            <a:extLst>
              <a:ext uri="{FF2B5EF4-FFF2-40B4-BE49-F238E27FC236}">
                <a16:creationId xmlns:a16="http://schemas.microsoft.com/office/drawing/2014/main" id="{8B6ECB1B-9AD0-393C-A78C-2BE214908DE8}"/>
              </a:ext>
            </a:extLst>
          </p:cNvPr>
          <p:cNvSpPr txBox="1"/>
          <p:nvPr/>
        </p:nvSpPr>
        <p:spPr>
          <a:xfrm>
            <a:off x="8674184" y="6452654"/>
            <a:ext cx="2590695" cy="941796"/>
          </a:xfrm>
          <a:prstGeom prst="rect">
            <a:avLst/>
          </a:prstGeom>
          <a:noFill/>
          <a:ln>
            <a:noFill/>
          </a:ln>
        </p:spPr>
        <p:txBody>
          <a:bodyPr wrap="square" lIns="182880" tIns="146304" rIns="182880" bIns="146304" rtlCol="0">
            <a:spAutoFit/>
          </a:bodyPr>
          <a:lstStyle/>
          <a:p>
            <a:pPr defTabSz="731461">
              <a:spcBef>
                <a:spcPts val="600"/>
              </a:spcBef>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Target Architecture and Deep Dive sessions for up to 5 Pilots</a:t>
            </a:r>
          </a:p>
        </p:txBody>
      </p:sp>
      <p:grpSp>
        <p:nvGrpSpPr>
          <p:cNvPr id="119" name="Group 118">
            <a:extLst>
              <a:ext uri="{FF2B5EF4-FFF2-40B4-BE49-F238E27FC236}">
                <a16:creationId xmlns:a16="http://schemas.microsoft.com/office/drawing/2014/main" id="{B6D9163A-DA43-DAB2-A23C-7D043D54BE08}"/>
              </a:ext>
            </a:extLst>
          </p:cNvPr>
          <p:cNvGrpSpPr/>
          <p:nvPr/>
        </p:nvGrpSpPr>
        <p:grpSpPr>
          <a:xfrm>
            <a:off x="9761097" y="5754979"/>
            <a:ext cx="601804" cy="617835"/>
            <a:chOff x="11775659" y="4756671"/>
            <a:chExt cx="483729" cy="496616"/>
          </a:xfrm>
        </p:grpSpPr>
        <p:grpSp>
          <p:nvGrpSpPr>
            <p:cNvPr id="120" name="Graphic 268">
              <a:extLst>
                <a:ext uri="{FF2B5EF4-FFF2-40B4-BE49-F238E27FC236}">
                  <a16:creationId xmlns:a16="http://schemas.microsoft.com/office/drawing/2014/main" id="{CF19C16A-598D-0175-12EA-C5BFD781610D}"/>
                </a:ext>
              </a:extLst>
            </p:cNvPr>
            <p:cNvGrpSpPr/>
            <p:nvPr/>
          </p:nvGrpSpPr>
          <p:grpSpPr>
            <a:xfrm>
              <a:off x="11775659" y="4756671"/>
              <a:ext cx="483729" cy="496616"/>
              <a:chOff x="4562059" y="6255271"/>
              <a:chExt cx="483729" cy="496616"/>
            </a:xfrm>
          </p:grpSpPr>
          <p:sp>
            <p:nvSpPr>
              <p:cNvPr id="124" name="Freeform: Shape 486">
                <a:extLst>
                  <a:ext uri="{FF2B5EF4-FFF2-40B4-BE49-F238E27FC236}">
                    <a16:creationId xmlns:a16="http://schemas.microsoft.com/office/drawing/2014/main" id="{4A1DEA4A-C628-F6CB-704E-06E909491566}"/>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5" name="Freeform: Shape 487">
                <a:extLst>
                  <a:ext uri="{FF2B5EF4-FFF2-40B4-BE49-F238E27FC236}">
                    <a16:creationId xmlns:a16="http://schemas.microsoft.com/office/drawing/2014/main" id="{3715ECBB-673A-9504-742E-7F60DED367B8}"/>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7" name="Freeform: Shape 488">
                <a:extLst>
                  <a:ext uri="{FF2B5EF4-FFF2-40B4-BE49-F238E27FC236}">
                    <a16:creationId xmlns:a16="http://schemas.microsoft.com/office/drawing/2014/main" id="{127489F3-D6AB-CC7F-E860-638E4E1F7161}"/>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8" name="Freeform: Shape 489">
                <a:extLst>
                  <a:ext uri="{FF2B5EF4-FFF2-40B4-BE49-F238E27FC236}">
                    <a16:creationId xmlns:a16="http://schemas.microsoft.com/office/drawing/2014/main" id="{EA95D9A2-D98B-C953-3A0A-94A6D924FBF4}"/>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sp>
            <p:nvSpPr>
              <p:cNvPr id="130" name="Freeform: Shape 490">
                <a:extLst>
                  <a:ext uri="{FF2B5EF4-FFF2-40B4-BE49-F238E27FC236}">
                    <a16:creationId xmlns:a16="http://schemas.microsoft.com/office/drawing/2014/main" id="{7B062FDE-D90C-27AB-FF84-38FCCEB4ABC2}"/>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1" name="Freeform: Shape 491">
                <a:extLst>
                  <a:ext uri="{FF2B5EF4-FFF2-40B4-BE49-F238E27FC236}">
                    <a16:creationId xmlns:a16="http://schemas.microsoft.com/office/drawing/2014/main" id="{091D4D7A-00FE-005E-1661-F41E9A7BE134}"/>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2" name="Freeform: Shape 492">
                <a:extLst>
                  <a:ext uri="{FF2B5EF4-FFF2-40B4-BE49-F238E27FC236}">
                    <a16:creationId xmlns:a16="http://schemas.microsoft.com/office/drawing/2014/main" id="{4C6F44C1-56A9-F44C-D5AD-C6B2E3268516}"/>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4" name="Freeform: Shape 493">
                <a:extLst>
                  <a:ext uri="{FF2B5EF4-FFF2-40B4-BE49-F238E27FC236}">
                    <a16:creationId xmlns:a16="http://schemas.microsoft.com/office/drawing/2014/main" id="{CF1D877F-F97E-5521-BE2C-5A3024764DFC}"/>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grpSp>
        <p:grpSp>
          <p:nvGrpSpPr>
            <p:cNvPr id="121" name="Graphic 244">
              <a:extLst>
                <a:ext uri="{FF2B5EF4-FFF2-40B4-BE49-F238E27FC236}">
                  <a16:creationId xmlns:a16="http://schemas.microsoft.com/office/drawing/2014/main" id="{DE98B491-8501-7B5D-2E67-491753ECDA84}"/>
                </a:ext>
              </a:extLst>
            </p:cNvPr>
            <p:cNvGrpSpPr/>
            <p:nvPr/>
          </p:nvGrpSpPr>
          <p:grpSpPr>
            <a:xfrm>
              <a:off x="11885192" y="4863122"/>
              <a:ext cx="274189" cy="274189"/>
              <a:chOff x="7761796" y="567771"/>
              <a:chExt cx="164141" cy="164141"/>
            </a:xfrm>
          </p:grpSpPr>
          <p:sp>
            <p:nvSpPr>
              <p:cNvPr id="122" name="Freeform: Shape 484">
                <a:extLst>
                  <a:ext uri="{FF2B5EF4-FFF2-40B4-BE49-F238E27FC236}">
                    <a16:creationId xmlns:a16="http://schemas.microsoft.com/office/drawing/2014/main" id="{110443E2-62EA-A9E5-78F8-0924B349B2D0}"/>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123" name="Freeform: Shape 485">
                <a:extLst>
                  <a:ext uri="{FF2B5EF4-FFF2-40B4-BE49-F238E27FC236}">
                    <a16:creationId xmlns:a16="http://schemas.microsoft.com/office/drawing/2014/main" id="{D794EC48-7D66-AFC0-5AD2-CCF44E7B183E}"/>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grpSp>
      <p:grpSp>
        <p:nvGrpSpPr>
          <p:cNvPr id="135" name="Group 134">
            <a:extLst>
              <a:ext uri="{FF2B5EF4-FFF2-40B4-BE49-F238E27FC236}">
                <a16:creationId xmlns:a16="http://schemas.microsoft.com/office/drawing/2014/main" id="{147DF817-7F5C-64A4-CDB7-D59DCBDE45AD}"/>
              </a:ext>
            </a:extLst>
          </p:cNvPr>
          <p:cNvGrpSpPr/>
          <p:nvPr/>
        </p:nvGrpSpPr>
        <p:grpSpPr>
          <a:xfrm>
            <a:off x="10026363" y="5867073"/>
            <a:ext cx="601804" cy="617835"/>
            <a:chOff x="11775659" y="4756671"/>
            <a:chExt cx="483729" cy="496616"/>
          </a:xfrm>
        </p:grpSpPr>
        <p:grpSp>
          <p:nvGrpSpPr>
            <p:cNvPr id="136" name="Graphic 268">
              <a:extLst>
                <a:ext uri="{FF2B5EF4-FFF2-40B4-BE49-F238E27FC236}">
                  <a16:creationId xmlns:a16="http://schemas.microsoft.com/office/drawing/2014/main" id="{97F2EB16-B75D-8E49-8C16-7BF128445B1A}"/>
                </a:ext>
              </a:extLst>
            </p:cNvPr>
            <p:cNvGrpSpPr/>
            <p:nvPr/>
          </p:nvGrpSpPr>
          <p:grpSpPr>
            <a:xfrm>
              <a:off x="11775659" y="4756671"/>
              <a:ext cx="483729" cy="496616"/>
              <a:chOff x="4562059" y="6255271"/>
              <a:chExt cx="483729" cy="496616"/>
            </a:xfrm>
          </p:grpSpPr>
          <p:sp>
            <p:nvSpPr>
              <p:cNvPr id="140" name="Freeform: Shape 486">
                <a:extLst>
                  <a:ext uri="{FF2B5EF4-FFF2-40B4-BE49-F238E27FC236}">
                    <a16:creationId xmlns:a16="http://schemas.microsoft.com/office/drawing/2014/main" id="{6921C0B4-C8BB-E41E-43D6-F0D7A69C5BF3}"/>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41" name="Freeform: Shape 487">
                <a:extLst>
                  <a:ext uri="{FF2B5EF4-FFF2-40B4-BE49-F238E27FC236}">
                    <a16:creationId xmlns:a16="http://schemas.microsoft.com/office/drawing/2014/main" id="{48050DF9-069F-C6B1-9564-0F109D394076}"/>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42" name="Freeform: Shape 488">
                <a:extLst>
                  <a:ext uri="{FF2B5EF4-FFF2-40B4-BE49-F238E27FC236}">
                    <a16:creationId xmlns:a16="http://schemas.microsoft.com/office/drawing/2014/main" id="{484439D4-B5E8-A502-66EB-E42DEF8F4C71}"/>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43" name="Freeform: Shape 489">
                <a:extLst>
                  <a:ext uri="{FF2B5EF4-FFF2-40B4-BE49-F238E27FC236}">
                    <a16:creationId xmlns:a16="http://schemas.microsoft.com/office/drawing/2014/main" id="{1CE4396E-1054-BD13-CF50-242D5E2B6962}"/>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sp>
            <p:nvSpPr>
              <p:cNvPr id="144" name="Freeform: Shape 490">
                <a:extLst>
                  <a:ext uri="{FF2B5EF4-FFF2-40B4-BE49-F238E27FC236}">
                    <a16:creationId xmlns:a16="http://schemas.microsoft.com/office/drawing/2014/main" id="{5309F45D-1B50-CE17-9FDC-1B1F09F7A644}"/>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45" name="Freeform: Shape 491">
                <a:extLst>
                  <a:ext uri="{FF2B5EF4-FFF2-40B4-BE49-F238E27FC236}">
                    <a16:creationId xmlns:a16="http://schemas.microsoft.com/office/drawing/2014/main" id="{5A6E3B5F-9C2F-7CAA-FB90-633E33E8C4CF}"/>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46" name="Freeform: Shape 492">
                <a:extLst>
                  <a:ext uri="{FF2B5EF4-FFF2-40B4-BE49-F238E27FC236}">
                    <a16:creationId xmlns:a16="http://schemas.microsoft.com/office/drawing/2014/main" id="{15B0EC58-1DD9-2774-E067-0F2A443EB864}"/>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47" name="Freeform: Shape 493">
                <a:extLst>
                  <a:ext uri="{FF2B5EF4-FFF2-40B4-BE49-F238E27FC236}">
                    <a16:creationId xmlns:a16="http://schemas.microsoft.com/office/drawing/2014/main" id="{3A2FF480-06C6-8834-A454-3D2178026187}"/>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grpSp>
        <p:grpSp>
          <p:nvGrpSpPr>
            <p:cNvPr id="137" name="Graphic 244">
              <a:extLst>
                <a:ext uri="{FF2B5EF4-FFF2-40B4-BE49-F238E27FC236}">
                  <a16:creationId xmlns:a16="http://schemas.microsoft.com/office/drawing/2014/main" id="{3D52397E-FA08-371A-A61B-74704850A087}"/>
                </a:ext>
              </a:extLst>
            </p:cNvPr>
            <p:cNvGrpSpPr/>
            <p:nvPr/>
          </p:nvGrpSpPr>
          <p:grpSpPr>
            <a:xfrm>
              <a:off x="11885192" y="4863122"/>
              <a:ext cx="274189" cy="274189"/>
              <a:chOff x="7761796" y="567771"/>
              <a:chExt cx="164141" cy="164141"/>
            </a:xfrm>
          </p:grpSpPr>
          <p:sp>
            <p:nvSpPr>
              <p:cNvPr id="138" name="Freeform: Shape 484">
                <a:extLst>
                  <a:ext uri="{FF2B5EF4-FFF2-40B4-BE49-F238E27FC236}">
                    <a16:creationId xmlns:a16="http://schemas.microsoft.com/office/drawing/2014/main" id="{F6F67B35-5026-10CD-6BBB-7B5609489BAF}"/>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139" name="Freeform: Shape 485">
                <a:extLst>
                  <a:ext uri="{FF2B5EF4-FFF2-40B4-BE49-F238E27FC236}">
                    <a16:creationId xmlns:a16="http://schemas.microsoft.com/office/drawing/2014/main" id="{350B96C4-1B59-8524-DE31-9C4EF9563DB5}"/>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grpSp>
      <p:cxnSp>
        <p:nvCxnSpPr>
          <p:cNvPr id="148" name="Straight Arrow Connector 147">
            <a:extLst>
              <a:ext uri="{FF2B5EF4-FFF2-40B4-BE49-F238E27FC236}">
                <a16:creationId xmlns:a16="http://schemas.microsoft.com/office/drawing/2014/main" id="{5AE7A42C-6A35-B2E1-B071-858A98831060}"/>
              </a:ext>
            </a:extLst>
          </p:cNvPr>
          <p:cNvCxnSpPr>
            <a:cxnSpLocks/>
          </p:cNvCxnSpPr>
          <p:nvPr/>
        </p:nvCxnSpPr>
        <p:spPr>
          <a:xfrm>
            <a:off x="10410836" y="4510750"/>
            <a:ext cx="0" cy="125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0" name="Content Placeholder 51">
            <a:extLst>
              <a:ext uri="{FF2B5EF4-FFF2-40B4-BE49-F238E27FC236}">
                <a16:creationId xmlns:a16="http://schemas.microsoft.com/office/drawing/2014/main" id="{2A05B519-8507-CF8F-D100-9F64ACFCCD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57533" y="2227290"/>
            <a:ext cx="705185" cy="515793"/>
          </a:xfrm>
          <a:prstGeom prst="rect">
            <a:avLst/>
          </a:prstGeom>
        </p:spPr>
      </p:pic>
      <p:sp>
        <p:nvSpPr>
          <p:cNvPr id="151" name="TextBox 150">
            <a:extLst>
              <a:ext uri="{FF2B5EF4-FFF2-40B4-BE49-F238E27FC236}">
                <a16:creationId xmlns:a16="http://schemas.microsoft.com/office/drawing/2014/main" id="{6319BF79-811B-F622-52FD-67C7CC6B07C9}"/>
              </a:ext>
            </a:extLst>
          </p:cNvPr>
          <p:cNvSpPr txBox="1"/>
          <p:nvPr/>
        </p:nvSpPr>
        <p:spPr>
          <a:xfrm>
            <a:off x="8021879" y="2714041"/>
            <a:ext cx="3136560" cy="1234184"/>
          </a:xfrm>
          <a:prstGeom prst="rect">
            <a:avLst/>
          </a:prstGeom>
          <a:noFill/>
        </p:spPr>
        <p:txBody>
          <a:bodyPr wrap="square" lIns="182880" tIns="146304" rIns="182880" bIns="146304" rtlCol="0">
            <a:spAutoFit/>
          </a:bodyPr>
          <a:lstStyle/>
          <a:p>
            <a:pPr defTabSz="73146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Deep Dive and Review sessions with Application teams and Enterprise Architecture</a:t>
            </a:r>
          </a:p>
          <a:p>
            <a:pPr defTabSz="731461">
              <a:spcBef>
                <a:spcPts val="600"/>
              </a:spcBef>
              <a:defRPr/>
            </a:pP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Tree>
    <p:custDataLst>
      <p:tags r:id="rId1"/>
    </p:custDataLst>
    <p:extLst>
      <p:ext uri="{BB962C8B-B14F-4D97-AF65-F5344CB8AC3E}">
        <p14:creationId xmlns:p14="http://schemas.microsoft.com/office/powerpoint/2010/main" val="216828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50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fill="hold" grpId="0" nodeType="afterEffect">
                                  <p:stCondLst>
                                    <p:cond delay="50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ID="2" presetClass="entr" presetSubtype="1" fill="hold" grpId="0" nodeType="afterEffect">
                                  <p:stCondLst>
                                    <p:cond delay="500"/>
                                  </p:stCondLst>
                                  <p:childTnLst>
                                    <p:set>
                                      <p:cBhvr>
                                        <p:cTn id="21" dur="1" fill="hold">
                                          <p:stCondLst>
                                            <p:cond delay="0"/>
                                          </p:stCondLst>
                                        </p:cTn>
                                        <p:tgtEl>
                                          <p:spTgt spid="118"/>
                                        </p:tgtEl>
                                        <p:attrNameLst>
                                          <p:attrName>style.visibility</p:attrName>
                                        </p:attrNameLst>
                                      </p:cBhvr>
                                      <p:to>
                                        <p:strVal val="visible"/>
                                      </p:to>
                                    </p:set>
                                    <p:anim calcmode="lin" valueType="num">
                                      <p:cBhvr additive="base">
                                        <p:cTn id="22" dur="500" fill="hold"/>
                                        <p:tgtEl>
                                          <p:spTgt spid="118"/>
                                        </p:tgtEl>
                                        <p:attrNameLst>
                                          <p:attrName>ppt_x</p:attrName>
                                        </p:attrNameLst>
                                      </p:cBhvr>
                                      <p:tavLst>
                                        <p:tav tm="0">
                                          <p:val>
                                            <p:strVal val="#ppt_x"/>
                                          </p:val>
                                        </p:tav>
                                        <p:tav tm="100000">
                                          <p:val>
                                            <p:strVal val="#ppt_x"/>
                                          </p:val>
                                        </p:tav>
                                      </p:tavLst>
                                    </p:anim>
                                    <p:anim calcmode="lin" valueType="num">
                                      <p:cBhvr additive="base">
                                        <p:cTn id="23" dur="500" fill="hold"/>
                                        <p:tgtEl>
                                          <p:spTgt spid="1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P spid="33" grpId="0"/>
      <p:bldP spid="1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4619-8F5B-4D43-B366-4093BE4166A6}"/>
              </a:ext>
            </a:extLst>
          </p:cNvPr>
          <p:cNvSpPr>
            <a:spLocks noGrp="1"/>
          </p:cNvSpPr>
          <p:nvPr>
            <p:ph type="title"/>
          </p:nvPr>
        </p:nvSpPr>
        <p:spPr/>
        <p:txBody>
          <a:bodyPr/>
          <a:lstStyle/>
          <a:p>
            <a:r>
              <a:rPr lang="en-US" sz="4000" dirty="0">
                <a:latin typeface="Slack-Lato"/>
              </a:rPr>
              <a:t>7. Effort, Team and pricing</a:t>
            </a:r>
            <a:endParaRPr lang="en-US" dirty="0"/>
          </a:p>
        </p:txBody>
      </p:sp>
      <p:sp>
        <p:nvSpPr>
          <p:cNvPr id="5" name="Isosceles Triangle 4">
            <a:extLst>
              <a:ext uri="{FF2B5EF4-FFF2-40B4-BE49-F238E27FC236}">
                <a16:creationId xmlns:a16="http://schemas.microsoft.com/office/drawing/2014/main" id="{CCC22CFC-8462-494F-924B-4D242B898CB5}"/>
              </a:ext>
            </a:extLst>
          </p:cNvPr>
          <p:cNvSpPr/>
          <p:nvPr/>
        </p:nvSpPr>
        <p:spPr>
          <a:xfrm rot="5400000">
            <a:off x="8125257" y="4016298"/>
            <a:ext cx="2909455" cy="196098"/>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1800">
              <a:solidFill>
                <a:schemeClr val="tx1"/>
              </a:solidFill>
            </a:endParaRPr>
          </a:p>
        </p:txBody>
      </p:sp>
      <p:sp>
        <p:nvSpPr>
          <p:cNvPr id="9" name="Rectangle 8">
            <a:extLst>
              <a:ext uri="{FF2B5EF4-FFF2-40B4-BE49-F238E27FC236}">
                <a16:creationId xmlns:a16="http://schemas.microsoft.com/office/drawing/2014/main" id="{6426A82A-F3E8-4226-B94A-D637FF6B6CBD}"/>
              </a:ext>
            </a:extLst>
          </p:cNvPr>
          <p:cNvSpPr/>
          <p:nvPr/>
        </p:nvSpPr>
        <p:spPr>
          <a:xfrm>
            <a:off x="-64761" y="1123453"/>
            <a:ext cx="8517498" cy="261480"/>
          </a:xfrm>
          <a:prstGeom prst="rect">
            <a:avLst/>
          </a:prstGeom>
          <a:noFill/>
          <a:ln w="19050" cap="flat" cmpd="sng" algn="ctr">
            <a:noFill/>
            <a:prstDash val="solid"/>
          </a:ln>
          <a:effectLst/>
        </p:spPr>
        <p:txBody>
          <a:bodyPr rtlCol="0" anchor="ctr"/>
          <a:lstStyle/>
          <a:p>
            <a:pPr marL="0" marR="0" lvl="0" indent="0" algn="ctr" defTabSz="731520" eaLnBrk="1" fontAlgn="auto" latinLnBrk="0" hangingPunct="1">
              <a:lnSpc>
                <a:spcPct val="100000"/>
              </a:lnSpc>
              <a:spcBef>
                <a:spcPts val="0"/>
              </a:spcBef>
              <a:spcAft>
                <a:spcPts val="0"/>
              </a:spcAft>
              <a:buClrTx/>
              <a:buSzTx/>
              <a:buFontTx/>
              <a:buNone/>
              <a:tabLst/>
              <a:defRPr/>
            </a:pPr>
            <a:r>
              <a:rPr lang="en-US" sz="2000" b="1" spc="-10">
                <a:latin typeface="Amazon Ember"/>
                <a:cs typeface="Amazon Ember"/>
              </a:rPr>
              <a:t>Proposed Team Structure</a:t>
            </a:r>
          </a:p>
        </p:txBody>
      </p:sp>
      <p:sp>
        <p:nvSpPr>
          <p:cNvPr id="10" name="Rectangle 9">
            <a:extLst>
              <a:ext uri="{FF2B5EF4-FFF2-40B4-BE49-F238E27FC236}">
                <a16:creationId xmlns:a16="http://schemas.microsoft.com/office/drawing/2014/main" id="{A4ADAF9F-E32E-4D2A-A056-1127E70D2BB5}"/>
              </a:ext>
            </a:extLst>
          </p:cNvPr>
          <p:cNvSpPr/>
          <p:nvPr/>
        </p:nvSpPr>
        <p:spPr>
          <a:xfrm>
            <a:off x="10503600" y="1126541"/>
            <a:ext cx="3387144" cy="261480"/>
          </a:xfrm>
          <a:prstGeom prst="rect">
            <a:avLst/>
          </a:prstGeom>
          <a:noFill/>
          <a:ln w="19050" cap="flat" cmpd="sng" algn="ctr">
            <a:noFill/>
            <a:prstDash val="solid"/>
          </a:ln>
          <a:effectLst/>
        </p:spPr>
        <p:txBody>
          <a:bodyPr rtlCol="0" anchor="ctr"/>
          <a:lstStyle/>
          <a:p>
            <a:pPr marL="0" marR="0" lvl="0" indent="0" algn="ctr" defTabSz="731520" eaLnBrk="1" fontAlgn="auto" latinLnBrk="0" hangingPunct="1">
              <a:lnSpc>
                <a:spcPct val="100000"/>
              </a:lnSpc>
              <a:spcBef>
                <a:spcPts val="0"/>
              </a:spcBef>
              <a:spcAft>
                <a:spcPts val="0"/>
              </a:spcAft>
              <a:buClrTx/>
              <a:buSzTx/>
              <a:buFontTx/>
              <a:buNone/>
              <a:tabLst/>
              <a:defRPr/>
            </a:pPr>
            <a:r>
              <a:rPr lang="en-US" sz="2000" b="1" spc="-10">
                <a:latin typeface="Amazon Ember"/>
                <a:cs typeface="Amazon Ember"/>
              </a:rPr>
              <a:t>Pricing</a:t>
            </a:r>
          </a:p>
        </p:txBody>
      </p:sp>
      <p:sp>
        <p:nvSpPr>
          <p:cNvPr id="11" name="TextBox 5">
            <a:extLst>
              <a:ext uri="{FF2B5EF4-FFF2-40B4-BE49-F238E27FC236}">
                <a16:creationId xmlns:a16="http://schemas.microsoft.com/office/drawing/2014/main" id="{6B4E02BB-ADB0-4CA7-AF2C-A74BC99B1199}"/>
              </a:ext>
            </a:extLst>
          </p:cNvPr>
          <p:cNvSpPr txBox="1"/>
          <p:nvPr/>
        </p:nvSpPr>
        <p:spPr>
          <a:xfrm>
            <a:off x="10235665" y="6429181"/>
            <a:ext cx="4354158" cy="646331"/>
          </a:xfrm>
          <a:prstGeom prst="rect">
            <a:avLst/>
          </a:prstGeom>
          <a:noFill/>
        </p:spPr>
        <p:txBody>
          <a:bodyPr wrap="square">
            <a:spAutoFit/>
          </a:bodyPr>
          <a:lstStyle>
            <a:defPPr>
              <a:defRPr kern="0"/>
            </a:defPPr>
          </a:lstStyle>
          <a:p>
            <a:r>
              <a:rPr lang="nl-NL" sz="1200" i="1">
                <a:latin typeface="Amazon Ember" panose="020B0603020204020204" pitchFamily="34" charset="0"/>
                <a:ea typeface="Amazon Ember" panose="020B0603020204020204" pitchFamily="34" charset="0"/>
                <a:cs typeface="Amazon Ember" panose="020B0603020204020204" pitchFamily="34" charset="0"/>
              </a:rPr>
              <a:t>Pricing above does not include a 15% travel and expense budget, in case Santander requires the ProServe team to be present in Santander offices</a:t>
            </a:r>
            <a:endParaRPr lang="en-US" sz="1200" i="1"/>
          </a:p>
        </p:txBody>
      </p:sp>
      <p:grpSp>
        <p:nvGrpSpPr>
          <p:cNvPr id="12" name="Group 11">
            <a:extLst>
              <a:ext uri="{FF2B5EF4-FFF2-40B4-BE49-F238E27FC236}">
                <a16:creationId xmlns:a16="http://schemas.microsoft.com/office/drawing/2014/main" id="{C7D9F3D7-5EED-4A3E-B1D6-D921991DD629}"/>
              </a:ext>
            </a:extLst>
          </p:cNvPr>
          <p:cNvGrpSpPr/>
          <p:nvPr/>
        </p:nvGrpSpPr>
        <p:grpSpPr>
          <a:xfrm>
            <a:off x="6328329" y="1606196"/>
            <a:ext cx="2752888" cy="4850937"/>
            <a:chOff x="5092040" y="1246939"/>
            <a:chExt cx="2484371" cy="3603812"/>
          </a:xfrm>
        </p:grpSpPr>
        <p:sp>
          <p:nvSpPr>
            <p:cNvPr id="13" name="Rectangle 12">
              <a:extLst>
                <a:ext uri="{FF2B5EF4-FFF2-40B4-BE49-F238E27FC236}">
                  <a16:creationId xmlns:a16="http://schemas.microsoft.com/office/drawing/2014/main" id="{93D066B2-DBA3-454C-9238-DB0C37AB4FF4}"/>
                </a:ext>
              </a:extLst>
            </p:cNvPr>
            <p:cNvSpPr/>
            <p:nvPr/>
          </p:nvSpPr>
          <p:spPr>
            <a:xfrm>
              <a:off x="5314027" y="2215273"/>
              <a:ext cx="2040396" cy="450439"/>
            </a:xfrm>
            <a:prstGeom prst="rect">
              <a:avLst/>
            </a:prstGeom>
            <a:solidFill>
              <a:srgbClr val="C00000"/>
            </a:solidFill>
            <a:ln w="19050" cap="flat" cmpd="sng" algn="ctr">
              <a:noFill/>
              <a:prstDash val="solid"/>
            </a:ln>
            <a:effectLst/>
          </p:spPr>
          <p:txBody>
            <a:bodyPr rtlCol="0" anchor="ctr"/>
            <a:lstStyle/>
            <a:p>
              <a:pPr algn="ctr" defTabSz="1053362">
                <a:defRPr/>
              </a:pPr>
              <a:r>
                <a:rPr lang="en-US" sz="1400" b="1">
                  <a:latin typeface="Amazon Ember" panose="020B0603020204020204" pitchFamily="34" charset="0"/>
                  <a:ea typeface="Amazon Ember" panose="020B0603020204020204" pitchFamily="34" charset="0"/>
                  <a:cs typeface="Amazon Ember" panose="020B0603020204020204" pitchFamily="34" charset="0"/>
                </a:rPr>
                <a:t>Engagement Manager</a:t>
              </a:r>
            </a:p>
          </p:txBody>
        </p:sp>
        <p:sp>
          <p:nvSpPr>
            <p:cNvPr id="14" name="Rectangle 13">
              <a:extLst>
                <a:ext uri="{FF2B5EF4-FFF2-40B4-BE49-F238E27FC236}">
                  <a16:creationId xmlns:a16="http://schemas.microsoft.com/office/drawing/2014/main" id="{A0FA14BF-6DB9-45A3-8245-A62E65ED4267}"/>
                </a:ext>
              </a:extLst>
            </p:cNvPr>
            <p:cNvSpPr/>
            <p:nvPr/>
          </p:nvSpPr>
          <p:spPr>
            <a:xfrm>
              <a:off x="5314027" y="2905483"/>
              <a:ext cx="2040396" cy="450439"/>
            </a:xfrm>
            <a:prstGeom prst="rect">
              <a:avLst/>
            </a:prstGeom>
            <a:solidFill>
              <a:srgbClr val="C00000"/>
            </a:solidFill>
            <a:ln w="19050" cap="flat" cmpd="sng" algn="ctr">
              <a:noFill/>
              <a:prstDash val="solid"/>
            </a:ln>
            <a:effectLst/>
          </p:spPr>
          <p:txBody>
            <a:bodyPr rtlCol="0" anchor="ctr"/>
            <a:lstStyle/>
            <a:p>
              <a:pPr algn="ctr" defTabSz="1053362"/>
              <a:r>
                <a:rPr lang="en-US" sz="1400" b="1">
                  <a:latin typeface="Amazon Ember" panose="020B0603020204020204" pitchFamily="34" charset="0"/>
                  <a:ea typeface="Amazon Ember" panose="020B0603020204020204" pitchFamily="34" charset="0"/>
                  <a:cs typeface="Amazon Ember" panose="020B0603020204020204" pitchFamily="34" charset="0"/>
                </a:rPr>
                <a:t>Cloud Ops/ Cloud Engineering team(s)</a:t>
              </a:r>
            </a:p>
          </p:txBody>
        </p:sp>
        <p:sp>
          <p:nvSpPr>
            <p:cNvPr id="15" name="Rectangle 14">
              <a:extLst>
                <a:ext uri="{FF2B5EF4-FFF2-40B4-BE49-F238E27FC236}">
                  <a16:creationId xmlns:a16="http://schemas.microsoft.com/office/drawing/2014/main" id="{D10E502A-E551-4B5E-A783-D8365D9A3EEF}"/>
                </a:ext>
              </a:extLst>
            </p:cNvPr>
            <p:cNvSpPr/>
            <p:nvPr/>
          </p:nvSpPr>
          <p:spPr>
            <a:xfrm>
              <a:off x="5092040" y="1246939"/>
              <a:ext cx="2484371" cy="3603812"/>
            </a:xfrm>
            <a:prstGeom prst="rect">
              <a:avLst/>
            </a:prstGeom>
            <a:noFill/>
            <a:ln w="9525" cap="flat" cmpd="sng" algn="ctr">
              <a:solidFill>
                <a:schemeClr val="tx1"/>
              </a:solidFill>
              <a:prstDash val="solid"/>
            </a:ln>
            <a:effectLst/>
          </p:spPr>
          <p:txBody>
            <a:bodyPr rtlCol="0" anchor="t"/>
            <a:lstStyle/>
            <a:p>
              <a:pPr defTabSz="1053362"/>
              <a:r>
                <a:rPr lang="en-US" sz="1600" b="1">
                  <a:latin typeface="Amazon Ember" panose="020B0603020204020204" pitchFamily="34" charset="0"/>
                  <a:ea typeface="Amazon Ember" panose="020B0603020204020204" pitchFamily="34" charset="0"/>
                  <a:cs typeface="Amazon Ember" panose="020B0603020204020204" pitchFamily="34" charset="0"/>
                </a:rPr>
                <a:t>Santander</a:t>
              </a:r>
            </a:p>
          </p:txBody>
        </p:sp>
        <p:sp>
          <p:nvSpPr>
            <p:cNvPr id="16" name="Rectangle 15">
              <a:extLst>
                <a:ext uri="{FF2B5EF4-FFF2-40B4-BE49-F238E27FC236}">
                  <a16:creationId xmlns:a16="http://schemas.microsoft.com/office/drawing/2014/main" id="{392F7B30-9068-4FFE-AA1D-75BA0909FE7B}"/>
                </a:ext>
              </a:extLst>
            </p:cNvPr>
            <p:cNvSpPr/>
            <p:nvPr/>
          </p:nvSpPr>
          <p:spPr>
            <a:xfrm>
              <a:off x="5314027" y="1525063"/>
              <a:ext cx="2040396" cy="450439"/>
            </a:xfrm>
            <a:prstGeom prst="rect">
              <a:avLst/>
            </a:prstGeom>
            <a:solidFill>
              <a:srgbClr val="C00000"/>
            </a:solidFill>
            <a:ln w="19050" cap="flat" cmpd="sng" algn="ctr">
              <a:noFill/>
              <a:prstDash val="solid"/>
            </a:ln>
            <a:effectLst/>
          </p:spPr>
          <p:txBody>
            <a:bodyPr rtlCol="0" anchor="ctr"/>
            <a:lstStyle/>
            <a:p>
              <a:pPr algn="ctr" defTabSz="1053362">
                <a:defRPr/>
              </a:pPr>
              <a:r>
                <a:rPr lang="en-US" sz="1400" b="1">
                  <a:latin typeface="Amazon Ember" panose="020B0603020204020204" pitchFamily="34" charset="0"/>
                  <a:ea typeface="Amazon Ember" panose="020B0603020204020204" pitchFamily="34" charset="0"/>
                  <a:cs typeface="Amazon Ember" panose="020B0603020204020204" pitchFamily="34" charset="0"/>
                </a:rPr>
                <a:t>Executive Sponsors</a:t>
              </a:r>
            </a:p>
          </p:txBody>
        </p:sp>
        <p:sp>
          <p:nvSpPr>
            <p:cNvPr id="17" name="Rectangle 16">
              <a:extLst>
                <a:ext uri="{FF2B5EF4-FFF2-40B4-BE49-F238E27FC236}">
                  <a16:creationId xmlns:a16="http://schemas.microsoft.com/office/drawing/2014/main" id="{FBFC4DD2-F015-47CB-867E-E717884DFFC4}"/>
                </a:ext>
              </a:extLst>
            </p:cNvPr>
            <p:cNvSpPr/>
            <p:nvPr/>
          </p:nvSpPr>
          <p:spPr>
            <a:xfrm>
              <a:off x="5314027" y="3595693"/>
              <a:ext cx="2040396" cy="450439"/>
            </a:xfrm>
            <a:prstGeom prst="rect">
              <a:avLst/>
            </a:prstGeom>
            <a:solidFill>
              <a:srgbClr val="C00000"/>
            </a:solidFill>
            <a:ln w="19050" cap="flat" cmpd="sng" algn="ctr">
              <a:noFill/>
              <a:prstDash val="solid"/>
            </a:ln>
            <a:effectLst/>
          </p:spPr>
          <p:txBody>
            <a:bodyPr rtlCol="0" anchor="ctr"/>
            <a:lstStyle/>
            <a:p>
              <a:pPr algn="ctr" defTabSz="1053362"/>
              <a:r>
                <a:rPr lang="en-US" sz="1400" b="1">
                  <a:latin typeface="Amazon Ember" panose="020B0603020204020204" pitchFamily="34" charset="0"/>
                  <a:ea typeface="Amazon Ember" panose="020B0603020204020204" pitchFamily="34" charset="0"/>
                  <a:cs typeface="Amazon Ember" panose="020B0603020204020204" pitchFamily="34" charset="0"/>
                </a:rPr>
                <a:t>Infrastructure, Network, Database leads/ SMEs</a:t>
              </a:r>
            </a:p>
          </p:txBody>
        </p:sp>
        <p:sp>
          <p:nvSpPr>
            <p:cNvPr id="18" name="Rectangle 17">
              <a:extLst>
                <a:ext uri="{FF2B5EF4-FFF2-40B4-BE49-F238E27FC236}">
                  <a16:creationId xmlns:a16="http://schemas.microsoft.com/office/drawing/2014/main" id="{6F9D0043-DC77-4B5E-BD2F-15F9FD66F3A4}"/>
                </a:ext>
              </a:extLst>
            </p:cNvPr>
            <p:cNvSpPr/>
            <p:nvPr/>
          </p:nvSpPr>
          <p:spPr>
            <a:xfrm>
              <a:off x="5314027" y="4285902"/>
              <a:ext cx="2040396" cy="450439"/>
            </a:xfrm>
            <a:prstGeom prst="rect">
              <a:avLst/>
            </a:prstGeom>
            <a:solidFill>
              <a:srgbClr val="C00000"/>
            </a:solidFill>
            <a:ln w="19050" cap="flat" cmpd="sng" algn="ctr">
              <a:noFill/>
              <a:prstDash val="solid"/>
            </a:ln>
            <a:effectLst/>
          </p:spPr>
          <p:txBody>
            <a:bodyPr rtlCol="0" anchor="ctr"/>
            <a:lstStyle/>
            <a:p>
              <a:pPr algn="ctr" defTabSz="1053362"/>
              <a:r>
                <a:rPr lang="en-US" sz="1400" b="1">
                  <a:latin typeface="Amazon Ember" panose="020B0603020204020204" pitchFamily="34" charset="0"/>
                  <a:ea typeface="Amazon Ember" panose="020B0603020204020204" pitchFamily="34" charset="0"/>
                  <a:cs typeface="Amazon Ember" panose="020B0603020204020204" pitchFamily="34" charset="0"/>
                </a:rPr>
                <a:t>Application Architects and Developers</a:t>
              </a:r>
            </a:p>
          </p:txBody>
        </p:sp>
      </p:grpSp>
      <p:cxnSp>
        <p:nvCxnSpPr>
          <p:cNvPr id="19" name="Straight Arrow Connector 18">
            <a:extLst>
              <a:ext uri="{FF2B5EF4-FFF2-40B4-BE49-F238E27FC236}">
                <a16:creationId xmlns:a16="http://schemas.microsoft.com/office/drawing/2014/main" id="{7C2C4B95-C7D5-458B-A952-5FD263FBB2A5}"/>
              </a:ext>
            </a:extLst>
          </p:cNvPr>
          <p:cNvCxnSpPr>
            <a:cxnSpLocks/>
          </p:cNvCxnSpPr>
          <p:nvPr/>
        </p:nvCxnSpPr>
        <p:spPr>
          <a:xfrm>
            <a:off x="6048739" y="1968195"/>
            <a:ext cx="249533" cy="0"/>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11A2097-B346-4C12-8118-99B67BB6DC6C}"/>
              </a:ext>
            </a:extLst>
          </p:cNvPr>
          <p:cNvCxnSpPr>
            <a:cxnSpLocks/>
          </p:cNvCxnSpPr>
          <p:nvPr/>
        </p:nvCxnSpPr>
        <p:spPr>
          <a:xfrm>
            <a:off x="6048739" y="5184711"/>
            <a:ext cx="249533" cy="0"/>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B938E61F-D96E-4C63-8CCC-57938B257E5E}"/>
              </a:ext>
            </a:extLst>
          </p:cNvPr>
          <p:cNvSpPr/>
          <p:nvPr/>
        </p:nvSpPr>
        <p:spPr>
          <a:xfrm>
            <a:off x="723496" y="1578695"/>
            <a:ext cx="5260209" cy="2662322"/>
          </a:xfrm>
          <a:prstGeom prst="rect">
            <a:avLst/>
          </a:prstGeom>
          <a:noFill/>
          <a:ln w="952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r>
              <a:rPr lang="en-US" sz="1600" b="1">
                <a:solidFill>
                  <a:schemeClr val="tx1"/>
                </a:solidFill>
                <a:latin typeface="Amazon Ember"/>
                <a:ea typeface="Amazon Ember" panose="020B0603020204020204" pitchFamily="34" charset="0"/>
                <a:cs typeface="Amazon Ember" panose="020B0603020204020204" pitchFamily="34" charset="0"/>
              </a:rPr>
              <a:t>AWS ProServe team (</a:t>
            </a:r>
            <a:r>
              <a:rPr lang="en-US" sz="1600" b="1">
                <a:latin typeface="Amazon Ember"/>
                <a:ea typeface="Amazon Ember" panose="020B0603020204020204" pitchFamily="34" charset="0"/>
                <a:cs typeface="Amazon Ember" panose="020B0603020204020204" pitchFamily="34" charset="0"/>
              </a:rPr>
              <a:t>6 weeks</a:t>
            </a:r>
            <a:r>
              <a:rPr lang="en-US" sz="1600" b="1">
                <a:solidFill>
                  <a:schemeClr val="tx1"/>
                </a:solidFill>
                <a:latin typeface="Amazon Ember"/>
                <a:ea typeface="Amazon Ember" panose="020B0603020204020204" pitchFamily="34" charset="0"/>
                <a:cs typeface="Amazon Ember" panose="020B0603020204020204" pitchFamily="34" charset="0"/>
              </a:rPr>
              <a:t>)</a:t>
            </a:r>
            <a:endParaRPr lang="en-US" sz="1400" b="1">
              <a:solidFill>
                <a:schemeClr val="tx1"/>
              </a:solidFill>
              <a:latin typeface="Amazon Ember"/>
              <a:ea typeface="Amazon Ember" panose="020B0603020204020204" pitchFamily="34" charset="0"/>
              <a:cs typeface="Amazon Ember" panose="020B0603020204020204" pitchFamily="34" charset="0"/>
            </a:endParaRPr>
          </a:p>
        </p:txBody>
      </p:sp>
      <p:sp>
        <p:nvSpPr>
          <p:cNvPr id="22" name="Rectangle 21">
            <a:extLst>
              <a:ext uri="{FF2B5EF4-FFF2-40B4-BE49-F238E27FC236}">
                <a16:creationId xmlns:a16="http://schemas.microsoft.com/office/drawing/2014/main" id="{80C83024-986E-4AE1-845D-65FB428D1857}"/>
              </a:ext>
            </a:extLst>
          </p:cNvPr>
          <p:cNvSpPr/>
          <p:nvPr/>
        </p:nvSpPr>
        <p:spPr>
          <a:xfrm>
            <a:off x="723498" y="4298483"/>
            <a:ext cx="5260209" cy="2662322"/>
          </a:xfrm>
          <a:prstGeom prst="rect">
            <a:avLst/>
          </a:prstGeom>
          <a:noFill/>
          <a:ln w="9525" cap="flat" cmpd="sng" algn="ctr">
            <a:solidFill>
              <a:schemeClr val="tx2">
                <a:lumMod val="90000"/>
              </a:schemeClr>
            </a:solidFill>
            <a:prstDash val="solid"/>
          </a:ln>
          <a:effectLst/>
        </p:spPr>
        <p:txBody>
          <a:bodyPr rtlCol="0" anchor="t"/>
          <a:lstStyle/>
          <a:p>
            <a:pPr marL="0" marR="0" lvl="0" indent="0" defTabSz="731520" eaLnBrk="1" fontAlgn="auto" latinLnBrk="0" hangingPunct="1">
              <a:lnSpc>
                <a:spcPct val="100000"/>
              </a:lnSpc>
              <a:spcBef>
                <a:spcPts val="1000"/>
              </a:spcBef>
              <a:spcAft>
                <a:spcPts val="0"/>
              </a:spcAft>
              <a:buClrTx/>
              <a:buSzTx/>
              <a:buFontTx/>
              <a:buNone/>
              <a:tabLst/>
              <a:defRPr/>
            </a:pPr>
            <a:endParaRPr lang="en-US" sz="100" b="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731520" eaLnBrk="1" fontAlgn="auto" latinLnBrk="0" hangingPunct="1">
              <a:lnSpc>
                <a:spcPct val="100000"/>
              </a:lnSpc>
              <a:spcBef>
                <a:spcPts val="1000"/>
              </a:spcBef>
              <a:spcAft>
                <a:spcPts val="0"/>
              </a:spcAft>
              <a:buClrTx/>
              <a:buSzTx/>
              <a:buFontTx/>
              <a:buNone/>
              <a:tabLst/>
              <a:defRPr/>
            </a:pPr>
            <a:r>
              <a:rPr lang="en-US" sz="1600" b="1">
                <a:solidFill>
                  <a:schemeClr val="lt1"/>
                </a:solidFill>
                <a:latin typeface="Amazon Ember" panose="020B0603020204020204" pitchFamily="34" charset="0"/>
                <a:ea typeface="Amazon Ember" panose="020B0603020204020204" pitchFamily="34" charset="0"/>
                <a:cs typeface="Amazon Ember" panose="020B0603020204020204" pitchFamily="34" charset="0"/>
              </a:rPr>
              <a:t>Account Team Support</a:t>
            </a:r>
          </a:p>
          <a:p>
            <a:pPr marL="0" marR="0" lvl="0" indent="0" defTabSz="731520" eaLnBrk="1" fontAlgn="auto" latinLnBrk="0" hangingPunct="1">
              <a:lnSpc>
                <a:spcPct val="100000"/>
              </a:lnSpc>
              <a:spcBef>
                <a:spcPts val="200"/>
              </a:spcBef>
              <a:spcAft>
                <a:spcPts val="0"/>
              </a:spcAft>
              <a:buClrTx/>
              <a:buSzTx/>
              <a:buFontTx/>
              <a:buNone/>
              <a:tabLst/>
              <a:defRPr/>
            </a:pPr>
            <a:r>
              <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rPr>
              <a:t>In addition to above ProServe team, AWS will also leverage the Account team resources with deep Santander context to enable outcomes across the effort</a:t>
            </a:r>
          </a:p>
          <a:p>
            <a:pPr marL="0" marR="0" lvl="0" indent="0" defTabSz="731520" eaLnBrk="1" fontAlgn="auto" latinLnBrk="0" hangingPunct="1">
              <a:lnSpc>
                <a:spcPct val="100000"/>
              </a:lnSpc>
              <a:spcBef>
                <a:spcPts val="200"/>
              </a:spcBef>
              <a:spcAft>
                <a:spcPts val="0"/>
              </a:spcAft>
              <a:buClrTx/>
              <a:buSzTx/>
              <a:buFontTx/>
              <a:buNone/>
              <a:tabLst/>
              <a:defRPr/>
            </a:pPr>
            <a:endPar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731520" eaLnBrk="1" fontAlgn="auto" latinLnBrk="0" hangingPunct="1">
              <a:lnSpc>
                <a:spcPct val="100000"/>
              </a:lnSpc>
              <a:spcBef>
                <a:spcPts val="200"/>
              </a:spcBef>
              <a:spcAft>
                <a:spcPts val="0"/>
              </a:spcAft>
              <a:buClrTx/>
              <a:buSzTx/>
              <a:buFontTx/>
              <a:buNone/>
              <a:tabLst/>
              <a:defRPr/>
            </a:pPr>
            <a:endPar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731520" eaLnBrk="1" fontAlgn="auto" latinLnBrk="0" hangingPunct="1">
              <a:lnSpc>
                <a:spcPct val="100000"/>
              </a:lnSpc>
              <a:spcBef>
                <a:spcPts val="200"/>
              </a:spcBef>
              <a:spcAft>
                <a:spcPts val="0"/>
              </a:spcAft>
              <a:buClrTx/>
              <a:buSzTx/>
              <a:buFontTx/>
              <a:buNone/>
              <a:tabLst/>
              <a:defRPr/>
            </a:pPr>
            <a:endPar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731520" eaLnBrk="1" fontAlgn="auto" latinLnBrk="0" hangingPunct="1">
              <a:lnSpc>
                <a:spcPct val="100000"/>
              </a:lnSpc>
              <a:spcBef>
                <a:spcPts val="200"/>
              </a:spcBef>
              <a:spcAft>
                <a:spcPts val="0"/>
              </a:spcAft>
              <a:buClrTx/>
              <a:buSzTx/>
              <a:buFontTx/>
              <a:buNone/>
              <a:tabLst/>
              <a:defRPr/>
            </a:pPr>
            <a:endPar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731520" eaLnBrk="1" fontAlgn="auto" latinLnBrk="0" hangingPunct="1">
              <a:lnSpc>
                <a:spcPct val="100000"/>
              </a:lnSpc>
              <a:spcBef>
                <a:spcPts val="200"/>
              </a:spcBef>
              <a:spcAft>
                <a:spcPts val="0"/>
              </a:spcAft>
              <a:buClrTx/>
              <a:buSzTx/>
              <a:buFontTx/>
              <a:buNone/>
              <a:tabLst/>
              <a:defRPr/>
            </a:pPr>
            <a:endPar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731520" eaLnBrk="1" fontAlgn="auto" latinLnBrk="0" hangingPunct="1">
              <a:lnSpc>
                <a:spcPct val="100000"/>
              </a:lnSpc>
              <a:spcBef>
                <a:spcPts val="200"/>
              </a:spcBef>
              <a:spcAft>
                <a:spcPts val="0"/>
              </a:spcAft>
              <a:buClrTx/>
              <a:buSzTx/>
              <a:buFontTx/>
              <a:buNone/>
              <a:tabLst/>
              <a:defRPr/>
            </a:pPr>
            <a:endPar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731520" eaLnBrk="1" fontAlgn="auto" latinLnBrk="0" hangingPunct="1">
              <a:lnSpc>
                <a:spcPct val="100000"/>
              </a:lnSpc>
              <a:spcBef>
                <a:spcPts val="200"/>
              </a:spcBef>
              <a:spcAft>
                <a:spcPts val="0"/>
              </a:spcAft>
              <a:buClrTx/>
              <a:buSzTx/>
              <a:buFontTx/>
              <a:buNone/>
              <a:tabLst/>
              <a:defRPr/>
            </a:pPr>
            <a:endPar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731520" eaLnBrk="1" fontAlgn="auto" latinLnBrk="0" hangingPunct="1">
              <a:lnSpc>
                <a:spcPct val="100000"/>
              </a:lnSpc>
              <a:spcBef>
                <a:spcPts val="200"/>
              </a:spcBef>
              <a:spcAft>
                <a:spcPts val="0"/>
              </a:spcAft>
              <a:buClrTx/>
              <a:buSzTx/>
              <a:buFontTx/>
              <a:buNone/>
              <a:tabLst/>
              <a:defRPr/>
            </a:pPr>
            <a:endPar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731520" eaLnBrk="1" fontAlgn="auto" latinLnBrk="0" hangingPunct="1">
              <a:lnSpc>
                <a:spcPct val="100000"/>
              </a:lnSpc>
              <a:spcBef>
                <a:spcPts val="200"/>
              </a:spcBef>
              <a:spcAft>
                <a:spcPts val="0"/>
              </a:spcAft>
              <a:buClrTx/>
              <a:buSzTx/>
              <a:buFontTx/>
              <a:buNone/>
              <a:tabLst/>
              <a:defRPr/>
            </a:pPr>
            <a:endParaRPr lang="en-US" sz="1050" i="1">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7" name="Straight Arrow Connector 26">
            <a:extLst>
              <a:ext uri="{FF2B5EF4-FFF2-40B4-BE49-F238E27FC236}">
                <a16:creationId xmlns:a16="http://schemas.microsoft.com/office/drawing/2014/main" id="{8C700BB0-4A31-4567-8082-EB8477EC074F}"/>
              </a:ext>
            </a:extLst>
          </p:cNvPr>
          <p:cNvCxnSpPr>
            <a:cxnSpLocks/>
          </p:cNvCxnSpPr>
          <p:nvPr/>
        </p:nvCxnSpPr>
        <p:spPr>
          <a:xfrm rot="5400000">
            <a:off x="5341052" y="4276484"/>
            <a:ext cx="288488" cy="0"/>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311AAC86-5B78-42CB-BC71-62A7FCC6FDA0}"/>
              </a:ext>
            </a:extLst>
          </p:cNvPr>
          <p:cNvCxnSpPr>
            <a:cxnSpLocks/>
          </p:cNvCxnSpPr>
          <p:nvPr/>
        </p:nvCxnSpPr>
        <p:spPr>
          <a:xfrm rot="5400000">
            <a:off x="1126821" y="4276484"/>
            <a:ext cx="288488" cy="0"/>
          </a:xfrm>
          <a:prstGeom prst="straightConnector1">
            <a:avLst/>
          </a:prstGeom>
          <a:ln>
            <a:solidFill>
              <a:schemeClr val="tx1"/>
            </a:solidFill>
            <a:headEnd type="triangle"/>
            <a:tailEnd type="triangle"/>
          </a:ln>
        </p:spPr>
        <p:style>
          <a:lnRef idx="2">
            <a:schemeClr val="dk1"/>
          </a:lnRef>
          <a:fillRef idx="0">
            <a:schemeClr val="dk1"/>
          </a:fillRef>
          <a:effectRef idx="1">
            <a:schemeClr val="dk1"/>
          </a:effectRef>
          <a:fontRef idx="minor">
            <a:schemeClr val="tx1"/>
          </a:fontRef>
        </p:style>
      </p:cxnSp>
      <p:sp>
        <p:nvSpPr>
          <p:cNvPr id="29" name="Rectangle 28">
            <a:extLst>
              <a:ext uri="{FF2B5EF4-FFF2-40B4-BE49-F238E27FC236}">
                <a16:creationId xmlns:a16="http://schemas.microsoft.com/office/drawing/2014/main" id="{58DBCD85-4105-4387-B0B7-78435AE4217B}"/>
              </a:ext>
            </a:extLst>
          </p:cNvPr>
          <p:cNvSpPr/>
          <p:nvPr/>
        </p:nvSpPr>
        <p:spPr>
          <a:xfrm>
            <a:off x="679139" y="1539484"/>
            <a:ext cx="5357652" cy="5536017"/>
          </a:xfrm>
          <a:prstGeom prst="rect">
            <a:avLst/>
          </a:prstGeom>
          <a:noFill/>
          <a:ln w="9525" cap="flat" cmpd="sng" algn="ctr">
            <a:solidFill>
              <a:schemeClr val="accent1">
                <a:lumMod val="60000"/>
                <a:lumOff val="40000"/>
              </a:schemeClr>
            </a:solidFill>
            <a:prstDash val="solid"/>
          </a:ln>
          <a:effectLst/>
        </p:spPr>
        <p:txBody>
          <a:bodyPr rtlCol="0" anchor="t"/>
          <a:lstStyle/>
          <a:p>
            <a:pPr defTabSz="1053362"/>
            <a:endParaRPr lang="en-US" sz="16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TextBox 29">
            <a:extLst>
              <a:ext uri="{FF2B5EF4-FFF2-40B4-BE49-F238E27FC236}">
                <a16:creationId xmlns:a16="http://schemas.microsoft.com/office/drawing/2014/main" id="{136A3608-23BB-4BD4-A2AC-BE93BA7E4E30}"/>
              </a:ext>
            </a:extLst>
          </p:cNvPr>
          <p:cNvSpPr txBox="1"/>
          <p:nvPr/>
        </p:nvSpPr>
        <p:spPr>
          <a:xfrm>
            <a:off x="906296" y="1996237"/>
            <a:ext cx="4579000" cy="2039213"/>
          </a:xfrm>
          <a:prstGeom prst="rect">
            <a:avLst/>
          </a:prstGeom>
          <a:noFill/>
        </p:spPr>
        <p:txBody>
          <a:bodyPr wrap="square">
            <a:spAutoFit/>
          </a:bodyPr>
          <a:lstStyle/>
          <a:p>
            <a:pPr>
              <a:lnSpc>
                <a:spcPct val="150000"/>
              </a:lnSpc>
              <a:spcBef>
                <a:spcPts val="600"/>
              </a:spcBef>
              <a:spcAft>
                <a:spcPts val="300"/>
              </a:spcAft>
            </a:pPr>
            <a:r>
              <a:rPr lang="en-US" sz="1400">
                <a:latin typeface="Amazon Ember" panose="020B0603020204020204" pitchFamily="34" charset="0"/>
                <a:ea typeface="Amazon Ember" panose="020B0603020204020204" pitchFamily="34" charset="0"/>
                <a:cs typeface="Amazon Ember" panose="020B0603020204020204" pitchFamily="34" charset="0"/>
              </a:rPr>
              <a:t>Engagement </a:t>
            </a:r>
            <a:r>
              <a:rPr lang="en-US" sz="1400" err="1">
                <a:latin typeface="Amazon Ember" panose="020B0603020204020204" pitchFamily="34" charset="0"/>
                <a:ea typeface="Amazon Ember" panose="020B0603020204020204" pitchFamily="34" charset="0"/>
                <a:cs typeface="Amazon Ember" panose="020B0603020204020204" pitchFamily="34" charset="0"/>
              </a:rPr>
              <a:t>Mgr</a:t>
            </a:r>
            <a:r>
              <a:rPr lang="en-US" sz="1400">
                <a:latin typeface="Amazon Ember" panose="020B0603020204020204" pitchFamily="34" charset="0"/>
                <a:ea typeface="Amazon Ember" panose="020B0603020204020204" pitchFamily="34" charset="0"/>
                <a:cs typeface="Amazon Ember" panose="020B0603020204020204" pitchFamily="34" charset="0"/>
              </a:rPr>
              <a:t> </a:t>
            </a:r>
          </a:p>
          <a:p>
            <a:pPr>
              <a:lnSpc>
                <a:spcPct val="150000"/>
              </a:lnSpc>
              <a:spcBef>
                <a:spcPts val="600"/>
              </a:spcBef>
              <a:spcAft>
                <a:spcPts val="300"/>
              </a:spcAft>
            </a:pPr>
            <a:r>
              <a:rPr lang="en-US" sz="1400">
                <a:latin typeface="Amazon Ember" panose="020B0603020204020204" pitchFamily="34" charset="0"/>
                <a:ea typeface="Amazon Ember" panose="020B0603020204020204" pitchFamily="34" charset="0"/>
                <a:cs typeface="Amazon Ember" panose="020B0603020204020204" pitchFamily="34" charset="0"/>
              </a:rPr>
              <a:t>Portfolio Analysis Migration</a:t>
            </a:r>
          </a:p>
          <a:p>
            <a:pPr>
              <a:lnSpc>
                <a:spcPct val="150000"/>
              </a:lnSpc>
              <a:spcBef>
                <a:spcPts val="600"/>
              </a:spcBef>
              <a:spcAft>
                <a:spcPts val="300"/>
              </a:spcAft>
            </a:pPr>
            <a:r>
              <a:rPr lang="en-US" sz="1400">
                <a:latin typeface="Amazon Ember" panose="020B0603020204020204" pitchFamily="34" charset="0"/>
                <a:ea typeface="Amazon Ember" panose="020B0603020204020204" pitchFamily="34" charset="0"/>
                <a:cs typeface="Amazon Ember" panose="020B0603020204020204" pitchFamily="34" charset="0"/>
              </a:rPr>
              <a:t>Data Base Specialist</a:t>
            </a:r>
          </a:p>
          <a:p>
            <a:pPr>
              <a:lnSpc>
                <a:spcPct val="150000"/>
              </a:lnSpc>
              <a:spcBef>
                <a:spcPts val="600"/>
              </a:spcBef>
              <a:spcAft>
                <a:spcPts val="300"/>
              </a:spcAft>
            </a:pPr>
            <a:r>
              <a:rPr lang="en-US" sz="1400">
                <a:latin typeface="Amazon Ember" panose="020B0603020204020204" pitchFamily="34" charset="0"/>
                <a:ea typeface="Amazon Ember" panose="020B0603020204020204" pitchFamily="34" charset="0"/>
                <a:cs typeface="Amazon Ember" panose="020B0603020204020204" pitchFamily="34" charset="0"/>
              </a:rPr>
              <a:t>Security and Compliance</a:t>
            </a:r>
          </a:p>
          <a:p>
            <a:pPr>
              <a:lnSpc>
                <a:spcPts val="1500"/>
              </a:lnSpc>
              <a:spcBef>
                <a:spcPts val="600"/>
              </a:spcBef>
              <a:spcAft>
                <a:spcPts val="300"/>
              </a:spcAft>
            </a:pPr>
            <a:endParaRPr lang="en-US"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32" name="TextBox 31">
            <a:extLst>
              <a:ext uri="{FF2B5EF4-FFF2-40B4-BE49-F238E27FC236}">
                <a16:creationId xmlns:a16="http://schemas.microsoft.com/office/drawing/2014/main" id="{A9A259A1-7E4D-41D6-882F-3DEA5B7493A8}"/>
              </a:ext>
            </a:extLst>
          </p:cNvPr>
          <p:cNvSpPr txBox="1"/>
          <p:nvPr/>
        </p:nvSpPr>
        <p:spPr>
          <a:xfrm>
            <a:off x="10136228" y="3934009"/>
            <a:ext cx="4121888" cy="338554"/>
          </a:xfrm>
          <a:prstGeom prst="rect">
            <a:avLst/>
          </a:prstGeom>
          <a:noFill/>
        </p:spPr>
        <p:txBody>
          <a:bodyPr wrap="square" anchor="ctr">
            <a:spAutoFit/>
          </a:bodyPr>
          <a:lstStyle/>
          <a:p>
            <a:pPr>
              <a:spcBef>
                <a:spcPts val="720"/>
              </a:spcBef>
              <a:spcAft>
                <a:spcPts val="720"/>
              </a:spcAft>
            </a:pPr>
            <a:r>
              <a:rPr lang="en-US" sz="1600" b="1">
                <a:latin typeface="Amazon Ember" panose="020B0603020204020204" pitchFamily="34" charset="0"/>
                <a:ea typeface="Amazon Ember" panose="020B0603020204020204" pitchFamily="34" charset="0"/>
                <a:cs typeface="Amazon Ember" panose="020B0603020204020204" pitchFamily="34" charset="0"/>
              </a:rPr>
              <a:t>Santander Billable </a:t>
            </a:r>
            <a:r>
              <a:rPr lang="en-US" sz="1600" b="1" baseline="30000">
                <a:latin typeface="Amazon Ember" panose="020B0603020204020204" pitchFamily="34" charset="0"/>
                <a:ea typeface="Amazon Ember" panose="020B0603020204020204" pitchFamily="34" charset="0"/>
                <a:cs typeface="Amazon Ember" panose="020B0603020204020204" pitchFamily="34" charset="0"/>
              </a:rPr>
              <a:t>a</a:t>
            </a:r>
            <a:r>
              <a:rPr lang="en-US" sz="1600" b="1">
                <a:latin typeface="Amazon Ember" panose="020B0603020204020204" pitchFamily="34" charset="0"/>
                <a:ea typeface="Amazon Ember" panose="020B0603020204020204" pitchFamily="34" charset="0"/>
                <a:cs typeface="Amazon Ember" panose="020B0603020204020204" pitchFamily="34" charset="0"/>
              </a:rPr>
              <a:t> 	:   $206.188</a:t>
            </a:r>
          </a:p>
        </p:txBody>
      </p:sp>
      <p:cxnSp>
        <p:nvCxnSpPr>
          <p:cNvPr id="6" name="Straight Connector 5">
            <a:extLst>
              <a:ext uri="{FF2B5EF4-FFF2-40B4-BE49-F238E27FC236}">
                <a16:creationId xmlns:a16="http://schemas.microsoft.com/office/drawing/2014/main" id="{91C26329-143B-45FC-AF61-9A645DCECDA3}"/>
              </a:ext>
            </a:extLst>
          </p:cNvPr>
          <p:cNvCxnSpPr>
            <a:cxnSpLocks/>
          </p:cNvCxnSpPr>
          <p:nvPr/>
        </p:nvCxnSpPr>
        <p:spPr>
          <a:xfrm>
            <a:off x="10136228" y="4522483"/>
            <a:ext cx="4240632"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Graphic 7" descr="Man with solid fill">
            <a:extLst>
              <a:ext uri="{FF2B5EF4-FFF2-40B4-BE49-F238E27FC236}">
                <a16:creationId xmlns:a16="http://schemas.microsoft.com/office/drawing/2014/main" id="{1B1E6407-85B8-193E-C18D-739DB4F81D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2237" y="2382623"/>
            <a:ext cx="385718" cy="385718"/>
          </a:xfrm>
          <a:prstGeom prst="rect">
            <a:avLst/>
          </a:prstGeom>
        </p:spPr>
      </p:pic>
      <p:pic>
        <p:nvPicPr>
          <p:cNvPr id="33" name="Graphic 32" descr="Woman with solid fill">
            <a:extLst>
              <a:ext uri="{FF2B5EF4-FFF2-40B4-BE49-F238E27FC236}">
                <a16:creationId xmlns:a16="http://schemas.microsoft.com/office/drawing/2014/main" id="{C29F4816-E6BB-87D1-0524-01FDAEFA3B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2238" y="1977074"/>
            <a:ext cx="385717" cy="385717"/>
          </a:xfrm>
          <a:prstGeom prst="rect">
            <a:avLst/>
          </a:prstGeom>
        </p:spPr>
      </p:pic>
      <p:pic>
        <p:nvPicPr>
          <p:cNvPr id="34" name="Graphic 33" descr="Man with solid fill">
            <a:extLst>
              <a:ext uri="{FF2B5EF4-FFF2-40B4-BE49-F238E27FC236}">
                <a16:creationId xmlns:a16="http://schemas.microsoft.com/office/drawing/2014/main" id="{2FE869E2-E96B-7257-9C14-2F234E88CC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2237" y="2822984"/>
            <a:ext cx="385718" cy="385718"/>
          </a:xfrm>
          <a:prstGeom prst="rect">
            <a:avLst/>
          </a:prstGeom>
        </p:spPr>
      </p:pic>
      <p:pic>
        <p:nvPicPr>
          <p:cNvPr id="35" name="Graphic 34" descr="Man with solid fill">
            <a:extLst>
              <a:ext uri="{FF2B5EF4-FFF2-40B4-BE49-F238E27FC236}">
                <a16:creationId xmlns:a16="http://schemas.microsoft.com/office/drawing/2014/main" id="{146E57E4-1D13-69E0-18A6-84449E7638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2237" y="3281470"/>
            <a:ext cx="385718" cy="385718"/>
          </a:xfrm>
          <a:prstGeom prst="rect">
            <a:avLst/>
          </a:prstGeom>
        </p:spPr>
      </p:pic>
      <p:pic>
        <p:nvPicPr>
          <p:cNvPr id="36" name="Graphic 35" descr="Woman with solid fill">
            <a:extLst>
              <a:ext uri="{FF2B5EF4-FFF2-40B4-BE49-F238E27FC236}">
                <a16:creationId xmlns:a16="http://schemas.microsoft.com/office/drawing/2014/main" id="{7A5B9EBD-FF04-4070-B916-2725EF3C74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3776" y="2379002"/>
            <a:ext cx="385717" cy="385717"/>
          </a:xfrm>
          <a:prstGeom prst="rect">
            <a:avLst/>
          </a:prstGeom>
        </p:spPr>
      </p:pic>
      <p:pic>
        <p:nvPicPr>
          <p:cNvPr id="38" name="Picture 37">
            <a:extLst>
              <a:ext uri="{FF2B5EF4-FFF2-40B4-BE49-F238E27FC236}">
                <a16:creationId xmlns:a16="http://schemas.microsoft.com/office/drawing/2014/main" id="{7717B88B-39C5-CBD7-FFB7-F5B47DD62270}"/>
              </a:ext>
            </a:extLst>
          </p:cNvPr>
          <p:cNvPicPr>
            <a:picLocks noChangeAspect="1"/>
          </p:cNvPicPr>
          <p:nvPr/>
        </p:nvPicPr>
        <p:blipFill>
          <a:blip r:embed="rId6"/>
          <a:stretch>
            <a:fillRect/>
          </a:stretch>
        </p:blipFill>
        <p:spPr>
          <a:xfrm>
            <a:off x="4739197" y="5059649"/>
            <a:ext cx="1034361" cy="1847073"/>
          </a:xfrm>
          <a:prstGeom prst="rect">
            <a:avLst/>
          </a:prstGeom>
        </p:spPr>
      </p:pic>
      <p:pic>
        <p:nvPicPr>
          <p:cNvPr id="40" name="Picture 39">
            <a:extLst>
              <a:ext uri="{FF2B5EF4-FFF2-40B4-BE49-F238E27FC236}">
                <a16:creationId xmlns:a16="http://schemas.microsoft.com/office/drawing/2014/main" id="{6DB2071E-2860-4E2D-B78F-BACDE972F689}"/>
              </a:ext>
            </a:extLst>
          </p:cNvPr>
          <p:cNvPicPr>
            <a:picLocks noChangeAspect="1"/>
          </p:cNvPicPr>
          <p:nvPr/>
        </p:nvPicPr>
        <p:blipFill>
          <a:blip r:embed="rId7"/>
          <a:stretch>
            <a:fillRect/>
          </a:stretch>
        </p:blipFill>
        <p:spPr>
          <a:xfrm>
            <a:off x="1722672" y="5050245"/>
            <a:ext cx="1034360" cy="1847071"/>
          </a:xfrm>
          <a:prstGeom prst="rect">
            <a:avLst/>
          </a:prstGeom>
        </p:spPr>
      </p:pic>
      <p:pic>
        <p:nvPicPr>
          <p:cNvPr id="42" name="Picture 41">
            <a:extLst>
              <a:ext uri="{FF2B5EF4-FFF2-40B4-BE49-F238E27FC236}">
                <a16:creationId xmlns:a16="http://schemas.microsoft.com/office/drawing/2014/main" id="{E99398EE-94E6-8FC6-EAAC-CAE316BF40FD}"/>
              </a:ext>
            </a:extLst>
          </p:cNvPr>
          <p:cNvPicPr>
            <a:picLocks noChangeAspect="1"/>
          </p:cNvPicPr>
          <p:nvPr/>
        </p:nvPicPr>
        <p:blipFill>
          <a:blip r:embed="rId8"/>
          <a:stretch>
            <a:fillRect/>
          </a:stretch>
        </p:blipFill>
        <p:spPr>
          <a:xfrm>
            <a:off x="3707348" y="5049318"/>
            <a:ext cx="1034360" cy="1847073"/>
          </a:xfrm>
          <a:prstGeom prst="rect">
            <a:avLst/>
          </a:prstGeom>
        </p:spPr>
      </p:pic>
      <p:pic>
        <p:nvPicPr>
          <p:cNvPr id="44" name="Picture 43">
            <a:extLst>
              <a:ext uri="{FF2B5EF4-FFF2-40B4-BE49-F238E27FC236}">
                <a16:creationId xmlns:a16="http://schemas.microsoft.com/office/drawing/2014/main" id="{498BB366-4FF7-4CDF-7864-66EBB7AB02EC}"/>
              </a:ext>
            </a:extLst>
          </p:cNvPr>
          <p:cNvPicPr>
            <a:picLocks noChangeAspect="1"/>
          </p:cNvPicPr>
          <p:nvPr/>
        </p:nvPicPr>
        <p:blipFill>
          <a:blip r:embed="rId9"/>
          <a:stretch>
            <a:fillRect/>
          </a:stretch>
        </p:blipFill>
        <p:spPr>
          <a:xfrm>
            <a:off x="781446" y="5055411"/>
            <a:ext cx="1034361" cy="1847073"/>
          </a:xfrm>
          <a:prstGeom prst="rect">
            <a:avLst/>
          </a:prstGeom>
        </p:spPr>
      </p:pic>
      <p:pic>
        <p:nvPicPr>
          <p:cNvPr id="3" name="Imagen 2">
            <a:extLst>
              <a:ext uri="{FF2B5EF4-FFF2-40B4-BE49-F238E27FC236}">
                <a16:creationId xmlns:a16="http://schemas.microsoft.com/office/drawing/2014/main" id="{CDA8CBA6-BA37-0803-9804-2865E96F4A31}"/>
              </a:ext>
            </a:extLst>
          </p:cNvPr>
          <p:cNvPicPr>
            <a:picLocks noChangeAspect="1"/>
          </p:cNvPicPr>
          <p:nvPr/>
        </p:nvPicPr>
        <p:blipFill>
          <a:blip r:embed="rId10"/>
          <a:stretch>
            <a:fillRect/>
          </a:stretch>
        </p:blipFill>
        <p:spPr>
          <a:xfrm>
            <a:off x="2701664" y="5062778"/>
            <a:ext cx="1002638" cy="1839133"/>
          </a:xfrm>
          <a:prstGeom prst="rect">
            <a:avLst/>
          </a:prstGeom>
        </p:spPr>
      </p:pic>
    </p:spTree>
    <p:extLst>
      <p:ext uri="{BB962C8B-B14F-4D97-AF65-F5344CB8AC3E}">
        <p14:creationId xmlns:p14="http://schemas.microsoft.com/office/powerpoint/2010/main" val="111836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evron 6">
            <a:extLst>
              <a:ext uri="{FF2B5EF4-FFF2-40B4-BE49-F238E27FC236}">
                <a16:creationId xmlns:a16="http://schemas.microsoft.com/office/drawing/2014/main" id="{CA2722AB-B9F1-39A8-9D23-240B7D4BF95D}"/>
              </a:ext>
            </a:extLst>
          </p:cNvPr>
          <p:cNvSpPr/>
          <p:nvPr/>
        </p:nvSpPr>
        <p:spPr>
          <a:xfrm>
            <a:off x="9967888" y="1635559"/>
            <a:ext cx="3291218" cy="487463"/>
          </a:xfrm>
          <a:prstGeom prst="chevron">
            <a:avLst/>
          </a:prstGeom>
          <a:solidFill>
            <a:srgbClr val="FDC500"/>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1667" b="1">
                <a:solidFill>
                  <a:srgbClr val="FFFFFF"/>
                </a:solidFill>
                <a:latin typeface="Amazon Ember"/>
                <a:ea typeface="Amazon Ember" charset="0"/>
                <a:cs typeface="Amazon Ember" charset="0"/>
              </a:rPr>
              <a:t>Migrate &amp; Modernize</a:t>
            </a:r>
          </a:p>
        </p:txBody>
      </p:sp>
      <p:sp>
        <p:nvSpPr>
          <p:cNvPr id="5" name="Pentagon 4">
            <a:extLst>
              <a:ext uri="{FF2B5EF4-FFF2-40B4-BE49-F238E27FC236}">
                <a16:creationId xmlns:a16="http://schemas.microsoft.com/office/drawing/2014/main" id="{CD57E913-80A5-3751-6F5D-A90B6B06AC5C}"/>
              </a:ext>
            </a:extLst>
          </p:cNvPr>
          <p:cNvSpPr/>
          <p:nvPr/>
        </p:nvSpPr>
        <p:spPr>
          <a:xfrm>
            <a:off x="1693649" y="1642887"/>
            <a:ext cx="3291216" cy="469075"/>
          </a:xfrm>
          <a:prstGeom prst="homePlate">
            <a:avLst/>
          </a:prstGeom>
          <a:solidFill>
            <a:schemeClr val="accent1"/>
          </a:solidFill>
          <a:ln>
            <a:solidFill>
              <a:schemeClr val="accent1"/>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1667" b="1">
                <a:solidFill>
                  <a:srgbClr val="FFFFFF"/>
                </a:solidFill>
                <a:latin typeface="Amazon Ember"/>
                <a:ea typeface="Amazon Ember" charset="0"/>
                <a:cs typeface="Amazon Ember" charset="0"/>
              </a:rPr>
              <a:t>Assess</a:t>
            </a:r>
          </a:p>
        </p:txBody>
      </p:sp>
      <p:sp>
        <p:nvSpPr>
          <p:cNvPr id="6" name="Chevron 5">
            <a:extLst>
              <a:ext uri="{FF2B5EF4-FFF2-40B4-BE49-F238E27FC236}">
                <a16:creationId xmlns:a16="http://schemas.microsoft.com/office/drawing/2014/main" id="{25196906-32D2-6C44-4B5D-2A49441869DE}"/>
              </a:ext>
            </a:extLst>
          </p:cNvPr>
          <p:cNvSpPr/>
          <p:nvPr/>
        </p:nvSpPr>
        <p:spPr>
          <a:xfrm>
            <a:off x="5052787" y="1642041"/>
            <a:ext cx="4922092" cy="469075"/>
          </a:xfrm>
          <a:prstGeom prst="chevron">
            <a:avLst/>
          </a:prstGeom>
          <a:solidFill>
            <a:srgbClr val="AD4AF8"/>
          </a:solidFill>
          <a:ln>
            <a:solidFill>
              <a:srgbClr val="AD4AF8"/>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1667" b="1">
                <a:solidFill>
                  <a:srgbClr val="FFFFFF"/>
                </a:solidFill>
                <a:latin typeface="Amazon Ember"/>
                <a:ea typeface="Amazon Ember" charset="0"/>
                <a:cs typeface="Amazon Ember" charset="0"/>
              </a:rPr>
              <a:t>Mobilize</a:t>
            </a:r>
          </a:p>
        </p:txBody>
      </p:sp>
      <p:grpSp>
        <p:nvGrpSpPr>
          <p:cNvPr id="7" name="Group 6">
            <a:extLst>
              <a:ext uri="{FF2B5EF4-FFF2-40B4-BE49-F238E27FC236}">
                <a16:creationId xmlns:a16="http://schemas.microsoft.com/office/drawing/2014/main" id="{4A769485-3119-56EE-6739-30B9BBED0FCF}"/>
              </a:ext>
            </a:extLst>
          </p:cNvPr>
          <p:cNvGrpSpPr/>
          <p:nvPr/>
        </p:nvGrpSpPr>
        <p:grpSpPr>
          <a:xfrm rot="16200000">
            <a:off x="7320363" y="2900811"/>
            <a:ext cx="352718" cy="5536802"/>
            <a:chOff x="4469627" y="5613868"/>
            <a:chExt cx="423260" cy="1654721"/>
          </a:xfrm>
        </p:grpSpPr>
        <p:cxnSp>
          <p:nvCxnSpPr>
            <p:cNvPr id="8" name="Straight Arrow Connector 7">
              <a:extLst>
                <a:ext uri="{FF2B5EF4-FFF2-40B4-BE49-F238E27FC236}">
                  <a16:creationId xmlns:a16="http://schemas.microsoft.com/office/drawing/2014/main" id="{58E62541-0C28-7549-7F20-5D2C44B1B6A5}"/>
                </a:ext>
              </a:extLst>
            </p:cNvPr>
            <p:cNvCxnSpPr/>
            <p:nvPr/>
          </p:nvCxnSpPr>
          <p:spPr>
            <a:xfrm flipH="1">
              <a:off x="4469627" y="6424557"/>
              <a:ext cx="423260" cy="0"/>
            </a:xfrm>
            <a:prstGeom prst="straightConnector1">
              <a:avLst/>
            </a:prstGeom>
            <a:ln w="19050">
              <a:solidFill>
                <a:srgbClr val="AD4AF8"/>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CDE5BD-6685-ABDF-0069-50C655264893}"/>
                </a:ext>
              </a:extLst>
            </p:cNvPr>
            <p:cNvCxnSpPr/>
            <p:nvPr/>
          </p:nvCxnSpPr>
          <p:spPr>
            <a:xfrm>
              <a:off x="4892887" y="5613868"/>
              <a:ext cx="0" cy="1654721"/>
            </a:xfrm>
            <a:prstGeom prst="line">
              <a:avLst/>
            </a:prstGeom>
            <a:ln w="19050">
              <a:solidFill>
                <a:srgbClr val="AD4AF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B22448D7-E616-8BF4-C2B2-F2AA7A2E2472}"/>
              </a:ext>
            </a:extLst>
          </p:cNvPr>
          <p:cNvSpPr txBox="1"/>
          <p:nvPr/>
        </p:nvSpPr>
        <p:spPr>
          <a:xfrm>
            <a:off x="5861655" y="5943751"/>
            <a:ext cx="3679212" cy="323230"/>
          </a:xfrm>
          <a:prstGeom prst="rect">
            <a:avLst/>
          </a:prstGeom>
          <a:noFill/>
        </p:spPr>
        <p:txBody>
          <a:bodyPr wrap="none" rtlCol="0">
            <a:spAutoFit/>
          </a:bodyPr>
          <a:lstStyle/>
          <a:p>
            <a:pPr algn="ctr" defTabSz="609562">
              <a:lnSpc>
                <a:spcPct val="90000"/>
              </a:lnSpc>
              <a:spcAft>
                <a:spcPts val="1500"/>
              </a:spcAft>
              <a:defRPr/>
            </a:pPr>
            <a:r>
              <a:rPr lang="en-US" sz="1667">
                <a:solidFill>
                  <a:srgbClr val="AD4AF8"/>
                </a:solidFill>
                <a:latin typeface="Amazon Ember"/>
              </a:rPr>
              <a:t>Build readiness through experiences</a:t>
            </a:r>
          </a:p>
        </p:txBody>
      </p:sp>
      <p:grpSp>
        <p:nvGrpSpPr>
          <p:cNvPr id="11" name="Group 10">
            <a:extLst>
              <a:ext uri="{FF2B5EF4-FFF2-40B4-BE49-F238E27FC236}">
                <a16:creationId xmlns:a16="http://schemas.microsoft.com/office/drawing/2014/main" id="{032D6B4D-B070-F1FD-FC57-CC407E6F9A83}"/>
              </a:ext>
            </a:extLst>
          </p:cNvPr>
          <p:cNvGrpSpPr/>
          <p:nvPr/>
        </p:nvGrpSpPr>
        <p:grpSpPr>
          <a:xfrm rot="16200000">
            <a:off x="11462343" y="4131334"/>
            <a:ext cx="352718" cy="3075755"/>
            <a:chOff x="4469627" y="5613868"/>
            <a:chExt cx="423260" cy="1654721"/>
          </a:xfrm>
        </p:grpSpPr>
        <p:cxnSp>
          <p:nvCxnSpPr>
            <p:cNvPr id="12" name="Straight Connector 11">
              <a:extLst>
                <a:ext uri="{FF2B5EF4-FFF2-40B4-BE49-F238E27FC236}">
                  <a16:creationId xmlns:a16="http://schemas.microsoft.com/office/drawing/2014/main" id="{62A1598C-BAB7-BDC8-8272-6AB310DB7515}"/>
                </a:ext>
              </a:extLst>
            </p:cNvPr>
            <p:cNvCxnSpPr/>
            <p:nvPr/>
          </p:nvCxnSpPr>
          <p:spPr>
            <a:xfrm>
              <a:off x="4892887" y="5613868"/>
              <a:ext cx="0" cy="1654721"/>
            </a:xfrm>
            <a:prstGeom prst="line">
              <a:avLst/>
            </a:prstGeom>
            <a:ln w="19050">
              <a:solidFill>
                <a:srgbClr val="FDC5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7392F61-9AB8-08ED-9C15-BF32F3EBA597}"/>
                </a:ext>
              </a:extLst>
            </p:cNvPr>
            <p:cNvCxnSpPr/>
            <p:nvPr/>
          </p:nvCxnSpPr>
          <p:spPr>
            <a:xfrm flipH="1">
              <a:off x="4469627" y="6441229"/>
              <a:ext cx="423260" cy="0"/>
            </a:xfrm>
            <a:prstGeom prst="straightConnector1">
              <a:avLst/>
            </a:prstGeom>
            <a:ln w="19050">
              <a:solidFill>
                <a:srgbClr val="FFC000"/>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3F2B91D4-EF03-B183-ECEB-CD39E9916961}"/>
              </a:ext>
            </a:extLst>
          </p:cNvPr>
          <p:cNvSpPr txBox="1"/>
          <p:nvPr/>
        </p:nvSpPr>
        <p:spPr>
          <a:xfrm>
            <a:off x="9770791" y="5943751"/>
            <a:ext cx="3498073" cy="323230"/>
          </a:xfrm>
          <a:prstGeom prst="rect">
            <a:avLst/>
          </a:prstGeom>
          <a:noFill/>
        </p:spPr>
        <p:txBody>
          <a:bodyPr wrap="none" rtlCol="0">
            <a:spAutoFit/>
          </a:bodyPr>
          <a:lstStyle/>
          <a:p>
            <a:pPr algn="ctr" defTabSz="609562">
              <a:lnSpc>
                <a:spcPct val="90000"/>
              </a:lnSpc>
              <a:spcAft>
                <a:spcPts val="1500"/>
              </a:spcAft>
              <a:defRPr/>
            </a:pPr>
            <a:r>
              <a:rPr lang="en-US" sz="1667">
                <a:solidFill>
                  <a:srgbClr val="FDC500"/>
                </a:solidFill>
                <a:latin typeface="Amazon Ember"/>
              </a:rPr>
              <a:t>Accelerate transformation at scale</a:t>
            </a:r>
          </a:p>
        </p:txBody>
      </p:sp>
      <p:sp>
        <p:nvSpPr>
          <p:cNvPr id="15" name="TextBox 14">
            <a:extLst>
              <a:ext uri="{FF2B5EF4-FFF2-40B4-BE49-F238E27FC236}">
                <a16:creationId xmlns:a16="http://schemas.microsoft.com/office/drawing/2014/main" id="{315BD870-5FBD-3FDD-D9C5-2811C70E56AC}"/>
              </a:ext>
            </a:extLst>
          </p:cNvPr>
          <p:cNvSpPr txBox="1"/>
          <p:nvPr/>
        </p:nvSpPr>
        <p:spPr>
          <a:xfrm>
            <a:off x="1539885" y="4044477"/>
            <a:ext cx="1333764" cy="259174"/>
          </a:xfrm>
          <a:prstGeom prst="rect">
            <a:avLst/>
          </a:prstGeom>
          <a:noFill/>
        </p:spPr>
        <p:txBody>
          <a:bodyPr wrap="square" rtlCol="0">
            <a:spAutoFit/>
          </a:bodyPr>
          <a:lstStyle/>
          <a:p>
            <a:pPr algn="ctr" defTabSz="914345">
              <a:defRPr/>
            </a:pPr>
            <a:r>
              <a:rPr lang="en-US" sz="1084">
                <a:solidFill>
                  <a:srgbClr val="FFFFFF"/>
                </a:solidFill>
                <a:latin typeface="Amazon Ember"/>
                <a:ea typeface="Amazon Ember" panose="02000000000000000000" pitchFamily="2" charset="0"/>
              </a:rPr>
              <a:t>Rapid discovery</a:t>
            </a:r>
          </a:p>
        </p:txBody>
      </p:sp>
      <p:sp>
        <p:nvSpPr>
          <p:cNvPr id="16" name="TextBox 15">
            <a:extLst>
              <a:ext uri="{FF2B5EF4-FFF2-40B4-BE49-F238E27FC236}">
                <a16:creationId xmlns:a16="http://schemas.microsoft.com/office/drawing/2014/main" id="{6C14702B-6459-F4E7-E75B-4C42D67308DD}"/>
              </a:ext>
            </a:extLst>
          </p:cNvPr>
          <p:cNvSpPr txBox="1"/>
          <p:nvPr/>
        </p:nvSpPr>
        <p:spPr>
          <a:xfrm>
            <a:off x="3010681" y="4067103"/>
            <a:ext cx="1333764" cy="259174"/>
          </a:xfrm>
          <a:prstGeom prst="rect">
            <a:avLst/>
          </a:prstGeom>
          <a:noFill/>
        </p:spPr>
        <p:txBody>
          <a:bodyPr wrap="square" rtlCol="0">
            <a:spAutoFit/>
          </a:bodyPr>
          <a:lstStyle/>
          <a:p>
            <a:pPr algn="ctr" defTabSz="914345">
              <a:defRPr/>
            </a:pPr>
            <a:r>
              <a:rPr lang="en-US" sz="1084">
                <a:solidFill>
                  <a:srgbClr val="FFFFFF"/>
                </a:solidFill>
                <a:latin typeface="Amazon Ember"/>
                <a:ea typeface="Amazon Ember" panose="02000000000000000000" pitchFamily="2" charset="0"/>
              </a:rPr>
              <a:t>TCO report</a:t>
            </a:r>
          </a:p>
        </p:txBody>
      </p:sp>
      <p:grpSp>
        <p:nvGrpSpPr>
          <p:cNvPr id="17" name="Group 16">
            <a:extLst>
              <a:ext uri="{FF2B5EF4-FFF2-40B4-BE49-F238E27FC236}">
                <a16:creationId xmlns:a16="http://schemas.microsoft.com/office/drawing/2014/main" id="{4017C998-6C66-F036-AD3F-5FF31B830FA8}"/>
              </a:ext>
            </a:extLst>
          </p:cNvPr>
          <p:cNvGrpSpPr/>
          <p:nvPr/>
        </p:nvGrpSpPr>
        <p:grpSpPr>
          <a:xfrm>
            <a:off x="1946967" y="3535699"/>
            <a:ext cx="522465" cy="523245"/>
            <a:chOff x="911709" y="4039537"/>
            <a:chExt cx="626958" cy="627894"/>
          </a:xfrm>
        </p:grpSpPr>
        <p:grpSp>
          <p:nvGrpSpPr>
            <p:cNvPr id="18" name="Group 17">
              <a:extLst>
                <a:ext uri="{FF2B5EF4-FFF2-40B4-BE49-F238E27FC236}">
                  <a16:creationId xmlns:a16="http://schemas.microsoft.com/office/drawing/2014/main" id="{D7A84AEF-27EC-F763-0900-413EC696313D}"/>
                </a:ext>
              </a:extLst>
            </p:cNvPr>
            <p:cNvGrpSpPr/>
            <p:nvPr/>
          </p:nvGrpSpPr>
          <p:grpSpPr>
            <a:xfrm>
              <a:off x="1037650" y="4067642"/>
              <a:ext cx="417790" cy="527355"/>
              <a:chOff x="973057" y="3594891"/>
              <a:chExt cx="348158" cy="439463"/>
            </a:xfrm>
          </p:grpSpPr>
          <p:sp>
            <p:nvSpPr>
              <p:cNvPr id="20" name="Oval 19">
                <a:extLst>
                  <a:ext uri="{FF2B5EF4-FFF2-40B4-BE49-F238E27FC236}">
                    <a16:creationId xmlns:a16="http://schemas.microsoft.com/office/drawing/2014/main" id="{7B9F6EAC-69B2-AA26-82FE-BA685330A0CC}"/>
                  </a:ext>
                </a:extLst>
              </p:cNvPr>
              <p:cNvSpPr/>
              <p:nvPr/>
            </p:nvSpPr>
            <p:spPr>
              <a:xfrm>
                <a:off x="1252614" y="3965753"/>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5">
                  <a:defRPr/>
                </a:pPr>
                <a:endParaRPr lang="en-US" sz="2100">
                  <a:solidFill>
                    <a:srgbClr val="FFFFFF"/>
                  </a:solidFill>
                  <a:latin typeface="Amazon Ember"/>
                </a:endParaRPr>
              </a:p>
            </p:txBody>
          </p:sp>
          <p:sp>
            <p:nvSpPr>
              <p:cNvPr id="21" name="Oval 20">
                <a:extLst>
                  <a:ext uri="{FF2B5EF4-FFF2-40B4-BE49-F238E27FC236}">
                    <a16:creationId xmlns:a16="http://schemas.microsoft.com/office/drawing/2014/main" id="{CABE120B-0F53-A653-D955-E559A3623CDE}"/>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5">
                  <a:defRPr/>
                </a:pPr>
                <a:endParaRPr lang="en-US" sz="2100">
                  <a:solidFill>
                    <a:srgbClr val="FFFFFF"/>
                  </a:solidFill>
                  <a:latin typeface="Amazon Ember"/>
                </a:endParaRPr>
              </a:p>
            </p:txBody>
          </p:sp>
        </p:grpSp>
        <p:pic>
          <p:nvPicPr>
            <p:cNvPr id="19" name="Picture 18">
              <a:extLst>
                <a:ext uri="{FF2B5EF4-FFF2-40B4-BE49-F238E27FC236}">
                  <a16:creationId xmlns:a16="http://schemas.microsoft.com/office/drawing/2014/main" id="{B45C21EA-3EB5-830F-1CFF-7EA3B22B5995}"/>
                </a:ext>
              </a:extLst>
            </p:cNvPr>
            <p:cNvPicPr>
              <a:picLocks noChangeAspect="1"/>
            </p:cNvPicPr>
            <p:nvPr/>
          </p:nvPicPr>
          <p:blipFill>
            <a:blip r:embed="rId2">
              <a:lum bright="70000" contrast="-70000"/>
              <a:extLst>
                <a:ext uri="{28A0092B-C50C-407E-A947-70E740481C1C}">
                  <a14:useLocalDpi xmlns:a14="http://schemas.microsoft.com/office/drawing/2010/main"/>
                </a:ext>
              </a:extLst>
            </a:blip>
            <a:stretch>
              <a:fillRect/>
            </a:stretch>
          </p:blipFill>
          <p:spPr>
            <a:xfrm>
              <a:off x="911709" y="4039537"/>
              <a:ext cx="626958" cy="627894"/>
            </a:xfrm>
            <a:prstGeom prst="rect">
              <a:avLst/>
            </a:prstGeom>
          </p:spPr>
        </p:pic>
      </p:grpSp>
      <p:grpSp>
        <p:nvGrpSpPr>
          <p:cNvPr id="22" name="Group 21">
            <a:extLst>
              <a:ext uri="{FF2B5EF4-FFF2-40B4-BE49-F238E27FC236}">
                <a16:creationId xmlns:a16="http://schemas.microsoft.com/office/drawing/2014/main" id="{DB5B3104-E8F7-81B1-CD38-EED845753C6B}"/>
              </a:ext>
            </a:extLst>
          </p:cNvPr>
          <p:cNvGrpSpPr/>
          <p:nvPr/>
        </p:nvGrpSpPr>
        <p:grpSpPr>
          <a:xfrm>
            <a:off x="3508444" y="3528897"/>
            <a:ext cx="394000" cy="512762"/>
            <a:chOff x="2537282" y="3954193"/>
            <a:chExt cx="472800" cy="615314"/>
          </a:xfrm>
        </p:grpSpPr>
        <p:grpSp>
          <p:nvGrpSpPr>
            <p:cNvPr id="23" name="Group 22">
              <a:extLst>
                <a:ext uri="{FF2B5EF4-FFF2-40B4-BE49-F238E27FC236}">
                  <a16:creationId xmlns:a16="http://schemas.microsoft.com/office/drawing/2014/main" id="{6867E77C-2461-8FE5-B43C-5A5F0764F3AC}"/>
                </a:ext>
              </a:extLst>
            </p:cNvPr>
            <p:cNvGrpSpPr/>
            <p:nvPr/>
          </p:nvGrpSpPr>
          <p:grpSpPr>
            <a:xfrm>
              <a:off x="2621465" y="4130643"/>
              <a:ext cx="311459" cy="253766"/>
              <a:chOff x="2459532" y="3646856"/>
              <a:chExt cx="259548" cy="211471"/>
            </a:xfrm>
          </p:grpSpPr>
          <p:cxnSp>
            <p:nvCxnSpPr>
              <p:cNvPr id="25" name="Straight Connector 24">
                <a:extLst>
                  <a:ext uri="{FF2B5EF4-FFF2-40B4-BE49-F238E27FC236}">
                    <a16:creationId xmlns:a16="http://schemas.microsoft.com/office/drawing/2014/main" id="{E0DF4487-EFA2-EC67-B41F-44802562708E}"/>
                  </a:ext>
                </a:extLst>
              </p:cNvPr>
              <p:cNvCxnSpPr/>
              <p:nvPr/>
            </p:nvCxnSpPr>
            <p:spPr>
              <a:xfrm>
                <a:off x="2459532" y="3755594"/>
                <a:ext cx="0" cy="1027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6D62E3-12A3-420E-4A0F-02C1930D4E7F}"/>
                  </a:ext>
                </a:extLst>
              </p:cNvPr>
              <p:cNvCxnSpPr/>
              <p:nvPr/>
            </p:nvCxnSpPr>
            <p:spPr>
              <a:xfrm>
                <a:off x="2545252" y="3721437"/>
                <a:ext cx="0" cy="1368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74FDD70-0338-A31B-6BEB-4F104394A20E}"/>
                  </a:ext>
                </a:extLst>
              </p:cNvPr>
              <p:cNvCxnSpPr/>
              <p:nvPr/>
            </p:nvCxnSpPr>
            <p:spPr>
              <a:xfrm>
                <a:off x="2633355" y="3679805"/>
                <a:ext cx="0" cy="1785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A05C611-0A95-C02F-B148-9DCD66E2D234}"/>
                  </a:ext>
                </a:extLst>
              </p:cNvPr>
              <p:cNvCxnSpPr/>
              <p:nvPr/>
            </p:nvCxnSpPr>
            <p:spPr>
              <a:xfrm>
                <a:off x="2719080" y="3646856"/>
                <a:ext cx="0" cy="21147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EDB5BE20-4B32-49BB-94A8-824B942089B0}"/>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2537282" y="3954193"/>
              <a:ext cx="472800" cy="615314"/>
            </a:xfrm>
            <a:prstGeom prst="rect">
              <a:avLst/>
            </a:prstGeom>
          </p:spPr>
        </p:pic>
      </p:grpSp>
      <p:sp>
        <p:nvSpPr>
          <p:cNvPr id="29" name="TextBox 28">
            <a:extLst>
              <a:ext uri="{FF2B5EF4-FFF2-40B4-BE49-F238E27FC236}">
                <a16:creationId xmlns:a16="http://schemas.microsoft.com/office/drawing/2014/main" id="{45468354-4B37-6C3D-C58D-FB4F8081F5E2}"/>
              </a:ext>
            </a:extLst>
          </p:cNvPr>
          <p:cNvSpPr txBox="1"/>
          <p:nvPr/>
        </p:nvSpPr>
        <p:spPr>
          <a:xfrm>
            <a:off x="1494681" y="4885669"/>
            <a:ext cx="1333764" cy="426014"/>
          </a:xfrm>
          <a:prstGeom prst="rect">
            <a:avLst/>
          </a:prstGeom>
          <a:noFill/>
        </p:spPr>
        <p:txBody>
          <a:bodyPr wrap="square" rtlCol="0">
            <a:spAutoFit/>
          </a:bodyPr>
          <a:lstStyle/>
          <a:p>
            <a:pPr algn="ctr" defTabSz="914345">
              <a:defRPr/>
            </a:pPr>
            <a:r>
              <a:rPr lang="en-US" sz="1084">
                <a:solidFill>
                  <a:srgbClr val="FFFFFF"/>
                </a:solidFill>
                <a:latin typeface="Amazon Ember"/>
                <a:ea typeface="Amazon Ember" panose="02000000000000000000" pitchFamily="2" charset="0"/>
              </a:rPr>
              <a:t>Briefings &amp; workshops</a:t>
            </a:r>
          </a:p>
        </p:txBody>
      </p:sp>
      <p:sp>
        <p:nvSpPr>
          <p:cNvPr id="30" name="TextBox 29">
            <a:extLst>
              <a:ext uri="{FF2B5EF4-FFF2-40B4-BE49-F238E27FC236}">
                <a16:creationId xmlns:a16="http://schemas.microsoft.com/office/drawing/2014/main" id="{D786567E-18FB-4376-DF7C-CF02E94EE69D}"/>
              </a:ext>
            </a:extLst>
          </p:cNvPr>
          <p:cNvSpPr txBox="1"/>
          <p:nvPr/>
        </p:nvSpPr>
        <p:spPr>
          <a:xfrm>
            <a:off x="2210319" y="2986395"/>
            <a:ext cx="1534913" cy="426014"/>
          </a:xfrm>
          <a:prstGeom prst="rect">
            <a:avLst/>
          </a:prstGeom>
          <a:noFill/>
        </p:spPr>
        <p:txBody>
          <a:bodyPr wrap="square" rtlCol="0">
            <a:spAutoFit/>
          </a:bodyPr>
          <a:lstStyle/>
          <a:p>
            <a:pPr algn="ctr" defTabSz="914345">
              <a:defRPr/>
            </a:pPr>
            <a:r>
              <a:rPr lang="en-US" sz="1084">
                <a:solidFill>
                  <a:srgbClr val="FFFFFF"/>
                </a:solidFill>
                <a:latin typeface="Amazon Ember"/>
                <a:ea typeface="Amazon Ember" panose="02000000000000000000" pitchFamily="2" charset="0"/>
              </a:rPr>
              <a:t>Migration Readiness Assessment</a:t>
            </a:r>
          </a:p>
        </p:txBody>
      </p:sp>
      <p:grpSp>
        <p:nvGrpSpPr>
          <p:cNvPr id="31" name="Graphic 412">
            <a:extLst>
              <a:ext uri="{FF2B5EF4-FFF2-40B4-BE49-F238E27FC236}">
                <a16:creationId xmlns:a16="http://schemas.microsoft.com/office/drawing/2014/main" id="{97C7E2BC-089D-0671-3261-21C894B88ED9}"/>
              </a:ext>
            </a:extLst>
          </p:cNvPr>
          <p:cNvGrpSpPr/>
          <p:nvPr/>
        </p:nvGrpSpPr>
        <p:grpSpPr>
          <a:xfrm>
            <a:off x="1925153" y="4346418"/>
            <a:ext cx="536408" cy="536408"/>
            <a:chOff x="4244008" y="5593287"/>
            <a:chExt cx="643689" cy="643689"/>
          </a:xfrm>
        </p:grpSpPr>
        <p:sp>
          <p:nvSpPr>
            <p:cNvPr id="32" name="Freeform: Shape 554">
              <a:extLst>
                <a:ext uri="{FF2B5EF4-FFF2-40B4-BE49-F238E27FC236}">
                  <a16:creationId xmlns:a16="http://schemas.microsoft.com/office/drawing/2014/main" id="{26897F17-F322-AEDE-AD22-8C3D5AA5047C}"/>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33" name="Freeform: Shape 555">
              <a:extLst>
                <a:ext uri="{FF2B5EF4-FFF2-40B4-BE49-F238E27FC236}">
                  <a16:creationId xmlns:a16="http://schemas.microsoft.com/office/drawing/2014/main" id="{E2E9DE5F-4C40-BDE4-3B21-AEFC49B69B79}"/>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34" name="Freeform: Shape 556">
              <a:extLst>
                <a:ext uri="{FF2B5EF4-FFF2-40B4-BE49-F238E27FC236}">
                  <a16:creationId xmlns:a16="http://schemas.microsoft.com/office/drawing/2014/main" id="{1F122C16-4E30-0474-5323-F179405A90C1}"/>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35" name="Freeform: Shape 557">
              <a:extLst>
                <a:ext uri="{FF2B5EF4-FFF2-40B4-BE49-F238E27FC236}">
                  <a16:creationId xmlns:a16="http://schemas.microsoft.com/office/drawing/2014/main" id="{956F3006-F921-A046-E258-607CDB606735}"/>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36" name="Freeform: Shape 558">
              <a:extLst>
                <a:ext uri="{FF2B5EF4-FFF2-40B4-BE49-F238E27FC236}">
                  <a16:creationId xmlns:a16="http://schemas.microsoft.com/office/drawing/2014/main" id="{9AA055D4-0B84-70DC-CD28-A1E030E7DCEB}"/>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37" name="Freeform: Shape 559">
              <a:extLst>
                <a:ext uri="{FF2B5EF4-FFF2-40B4-BE49-F238E27FC236}">
                  <a16:creationId xmlns:a16="http://schemas.microsoft.com/office/drawing/2014/main" id="{67505AA8-F0F3-DC24-7334-E7EF5386D672}"/>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38" name="Freeform: Shape 560">
              <a:extLst>
                <a:ext uri="{FF2B5EF4-FFF2-40B4-BE49-F238E27FC236}">
                  <a16:creationId xmlns:a16="http://schemas.microsoft.com/office/drawing/2014/main" id="{4135A838-E0AC-B7E1-FDD2-418AF237302A}"/>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39" name="Freeform: Shape 561">
              <a:extLst>
                <a:ext uri="{FF2B5EF4-FFF2-40B4-BE49-F238E27FC236}">
                  <a16:creationId xmlns:a16="http://schemas.microsoft.com/office/drawing/2014/main" id="{30CF71B8-A349-53C8-6788-6838021F98CB}"/>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latin typeface="Amazon Ember"/>
              </a:endParaRPr>
            </a:p>
          </p:txBody>
        </p:sp>
        <p:sp>
          <p:nvSpPr>
            <p:cNvPr id="40" name="Freeform: Shape 562">
              <a:extLst>
                <a:ext uri="{FF2B5EF4-FFF2-40B4-BE49-F238E27FC236}">
                  <a16:creationId xmlns:a16="http://schemas.microsoft.com/office/drawing/2014/main" id="{60726FE0-9F24-4D2A-F73D-0FD032633EAF}"/>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latin typeface="Amazon Ember"/>
              </a:endParaRPr>
            </a:p>
          </p:txBody>
        </p:sp>
        <p:sp>
          <p:nvSpPr>
            <p:cNvPr id="41" name="Freeform: Shape 563">
              <a:extLst>
                <a:ext uri="{FF2B5EF4-FFF2-40B4-BE49-F238E27FC236}">
                  <a16:creationId xmlns:a16="http://schemas.microsoft.com/office/drawing/2014/main" id="{92F8CDD6-FE7D-478D-B3DF-6EA2A617ED48}"/>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609562">
                <a:defRPr/>
              </a:pPr>
              <a:endParaRPr lang="en-US" sz="1500">
                <a:solidFill>
                  <a:srgbClr val="FF9900"/>
                </a:solidFill>
                <a:latin typeface="Amazon Ember"/>
              </a:endParaRPr>
            </a:p>
          </p:txBody>
        </p:sp>
        <p:sp>
          <p:nvSpPr>
            <p:cNvPr id="42" name="Freeform: Shape 564">
              <a:extLst>
                <a:ext uri="{FF2B5EF4-FFF2-40B4-BE49-F238E27FC236}">
                  <a16:creationId xmlns:a16="http://schemas.microsoft.com/office/drawing/2014/main" id="{F1E8F297-3694-20D1-8C97-DE7709F6F28D}"/>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latin typeface="Amazon Ember"/>
              </a:endParaRPr>
            </a:p>
          </p:txBody>
        </p:sp>
        <p:sp>
          <p:nvSpPr>
            <p:cNvPr id="43" name="Freeform: Shape 565">
              <a:extLst>
                <a:ext uri="{FF2B5EF4-FFF2-40B4-BE49-F238E27FC236}">
                  <a16:creationId xmlns:a16="http://schemas.microsoft.com/office/drawing/2014/main" id="{4EEAF16E-CDE8-C54A-11C9-0B7CAA8A3D4F}"/>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latin typeface="Amazon Ember"/>
              </a:endParaRPr>
            </a:p>
          </p:txBody>
        </p:sp>
        <p:sp>
          <p:nvSpPr>
            <p:cNvPr id="44" name="Freeform: Shape 566">
              <a:extLst>
                <a:ext uri="{FF2B5EF4-FFF2-40B4-BE49-F238E27FC236}">
                  <a16:creationId xmlns:a16="http://schemas.microsoft.com/office/drawing/2014/main" id="{63461B8A-24FE-3F00-095E-DB4425E3577D}"/>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609562">
                <a:defRPr/>
              </a:pPr>
              <a:endParaRPr lang="en-US" sz="1500">
                <a:solidFill>
                  <a:srgbClr val="FFFFFF"/>
                </a:solidFill>
                <a:latin typeface="Amazon Ember"/>
              </a:endParaRPr>
            </a:p>
          </p:txBody>
        </p:sp>
        <p:sp>
          <p:nvSpPr>
            <p:cNvPr id="45" name="Freeform: Shape 567">
              <a:extLst>
                <a:ext uri="{FF2B5EF4-FFF2-40B4-BE49-F238E27FC236}">
                  <a16:creationId xmlns:a16="http://schemas.microsoft.com/office/drawing/2014/main" id="{30EACE3E-E630-C3FC-E45D-1496001342F5}"/>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latin typeface="Amazon Ember"/>
              </a:endParaRPr>
            </a:p>
          </p:txBody>
        </p:sp>
      </p:grpSp>
      <p:grpSp>
        <p:nvGrpSpPr>
          <p:cNvPr id="46" name="Graphic 240">
            <a:extLst>
              <a:ext uri="{FF2B5EF4-FFF2-40B4-BE49-F238E27FC236}">
                <a16:creationId xmlns:a16="http://schemas.microsoft.com/office/drawing/2014/main" id="{056CCA6B-81FD-AE32-3B4F-2ADB9B194C52}"/>
              </a:ext>
            </a:extLst>
          </p:cNvPr>
          <p:cNvGrpSpPr/>
          <p:nvPr/>
        </p:nvGrpSpPr>
        <p:grpSpPr>
          <a:xfrm>
            <a:off x="3325656" y="4336427"/>
            <a:ext cx="762755" cy="762755"/>
            <a:chOff x="6079338" y="322847"/>
            <a:chExt cx="643689" cy="643689"/>
          </a:xfrm>
        </p:grpSpPr>
        <p:sp>
          <p:nvSpPr>
            <p:cNvPr id="47" name="Freeform: Shape 592">
              <a:extLst>
                <a:ext uri="{FF2B5EF4-FFF2-40B4-BE49-F238E27FC236}">
                  <a16:creationId xmlns:a16="http://schemas.microsoft.com/office/drawing/2014/main" id="{7680BFFA-562A-E2AB-4560-C8CA57462429}"/>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48" name="Freeform: Shape 593">
              <a:extLst>
                <a:ext uri="{FF2B5EF4-FFF2-40B4-BE49-F238E27FC236}">
                  <a16:creationId xmlns:a16="http://schemas.microsoft.com/office/drawing/2014/main" id="{E98F96BD-7D35-8F89-A06B-AEBA3172F55E}"/>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49" name="Freeform: Shape 594">
              <a:extLst>
                <a:ext uri="{FF2B5EF4-FFF2-40B4-BE49-F238E27FC236}">
                  <a16:creationId xmlns:a16="http://schemas.microsoft.com/office/drawing/2014/main" id="{8665D407-0FB2-448D-A602-AE409EB8B153}"/>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50" name="Freeform: Shape 595">
              <a:extLst>
                <a:ext uri="{FF2B5EF4-FFF2-40B4-BE49-F238E27FC236}">
                  <a16:creationId xmlns:a16="http://schemas.microsoft.com/office/drawing/2014/main" id="{86C625EA-8D80-CBDB-467C-CA68550D1FBB}"/>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latin typeface="Amazon Ember"/>
              </a:endParaRPr>
            </a:p>
          </p:txBody>
        </p:sp>
        <p:sp>
          <p:nvSpPr>
            <p:cNvPr id="51" name="Freeform: Shape 596">
              <a:extLst>
                <a:ext uri="{FF2B5EF4-FFF2-40B4-BE49-F238E27FC236}">
                  <a16:creationId xmlns:a16="http://schemas.microsoft.com/office/drawing/2014/main" id="{A60410DA-D9D2-4063-3FC8-F46FED8E8098}"/>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latin typeface="Amazon Ember"/>
              </a:endParaRPr>
            </a:p>
          </p:txBody>
        </p:sp>
        <p:sp>
          <p:nvSpPr>
            <p:cNvPr id="52" name="Freeform: Shape 597">
              <a:extLst>
                <a:ext uri="{FF2B5EF4-FFF2-40B4-BE49-F238E27FC236}">
                  <a16:creationId xmlns:a16="http://schemas.microsoft.com/office/drawing/2014/main" id="{57727C45-D177-8E6A-58D2-DB4A36C458B4}"/>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latin typeface="Amazon Ember"/>
              </a:endParaRPr>
            </a:p>
          </p:txBody>
        </p:sp>
        <p:sp>
          <p:nvSpPr>
            <p:cNvPr id="53" name="Freeform: Shape 598">
              <a:extLst>
                <a:ext uri="{FF2B5EF4-FFF2-40B4-BE49-F238E27FC236}">
                  <a16:creationId xmlns:a16="http://schemas.microsoft.com/office/drawing/2014/main" id="{DAD50F0D-DA32-EBBC-0A4A-8793CC0BCD81}"/>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609562">
                <a:defRPr/>
              </a:pPr>
              <a:endParaRPr lang="en-US" sz="1500">
                <a:solidFill>
                  <a:srgbClr val="FFFFFF"/>
                </a:solidFill>
                <a:latin typeface="Amazon Ember"/>
              </a:endParaRPr>
            </a:p>
          </p:txBody>
        </p:sp>
        <p:sp>
          <p:nvSpPr>
            <p:cNvPr id="54" name="Freeform: Shape 599">
              <a:extLst>
                <a:ext uri="{FF2B5EF4-FFF2-40B4-BE49-F238E27FC236}">
                  <a16:creationId xmlns:a16="http://schemas.microsoft.com/office/drawing/2014/main" id="{F473F78A-61D1-D4B7-27E5-05C4301D56F7}"/>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609562">
                <a:defRPr/>
              </a:pPr>
              <a:endParaRPr lang="en-US" sz="1500">
                <a:solidFill>
                  <a:srgbClr val="FFFFFF"/>
                </a:solidFill>
                <a:latin typeface="Amazon Ember"/>
              </a:endParaRPr>
            </a:p>
          </p:txBody>
        </p:sp>
        <p:sp>
          <p:nvSpPr>
            <p:cNvPr id="55" name="Freeform: Shape 600">
              <a:extLst>
                <a:ext uri="{FF2B5EF4-FFF2-40B4-BE49-F238E27FC236}">
                  <a16:creationId xmlns:a16="http://schemas.microsoft.com/office/drawing/2014/main" id="{E3873773-9A19-2222-579B-9E34960C468C}"/>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latin typeface="Amazon Ember"/>
              </a:endParaRPr>
            </a:p>
          </p:txBody>
        </p:sp>
        <p:sp>
          <p:nvSpPr>
            <p:cNvPr id="56" name="Freeform: Shape 601">
              <a:extLst>
                <a:ext uri="{FF2B5EF4-FFF2-40B4-BE49-F238E27FC236}">
                  <a16:creationId xmlns:a16="http://schemas.microsoft.com/office/drawing/2014/main" id="{6C7B96DB-1056-DF15-80ED-13D92C644699}"/>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57" name="Freeform: Shape 602">
              <a:extLst>
                <a:ext uri="{FF2B5EF4-FFF2-40B4-BE49-F238E27FC236}">
                  <a16:creationId xmlns:a16="http://schemas.microsoft.com/office/drawing/2014/main" id="{E3977911-CC6D-E555-C3E4-946EAB7FFE19}"/>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sp>
          <p:nvSpPr>
            <p:cNvPr id="58" name="Freeform: Shape 603">
              <a:extLst>
                <a:ext uri="{FF2B5EF4-FFF2-40B4-BE49-F238E27FC236}">
                  <a16:creationId xmlns:a16="http://schemas.microsoft.com/office/drawing/2014/main" id="{850C87C5-5E86-95FB-8DF1-DB96142A8A0D}"/>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609562">
                <a:defRPr/>
              </a:pPr>
              <a:endParaRPr lang="en-US" sz="1500">
                <a:solidFill>
                  <a:srgbClr val="FFFFFF"/>
                </a:solidFill>
                <a:latin typeface="Amazon Ember"/>
              </a:endParaRPr>
            </a:p>
          </p:txBody>
        </p:sp>
      </p:grpSp>
      <p:grpSp>
        <p:nvGrpSpPr>
          <p:cNvPr id="59" name="Group 58">
            <a:extLst>
              <a:ext uri="{FF2B5EF4-FFF2-40B4-BE49-F238E27FC236}">
                <a16:creationId xmlns:a16="http://schemas.microsoft.com/office/drawing/2014/main" id="{7CBFC9E5-6210-181F-2C65-3AC7AF7E2F24}"/>
              </a:ext>
            </a:extLst>
          </p:cNvPr>
          <p:cNvGrpSpPr/>
          <p:nvPr/>
        </p:nvGrpSpPr>
        <p:grpSpPr>
          <a:xfrm>
            <a:off x="1693652" y="5492852"/>
            <a:ext cx="3231715" cy="352718"/>
            <a:chOff x="578398" y="6478445"/>
            <a:chExt cx="3444109" cy="423260"/>
          </a:xfrm>
        </p:grpSpPr>
        <p:cxnSp>
          <p:nvCxnSpPr>
            <p:cNvPr id="60" name="Straight Connector 59">
              <a:extLst>
                <a:ext uri="{FF2B5EF4-FFF2-40B4-BE49-F238E27FC236}">
                  <a16:creationId xmlns:a16="http://schemas.microsoft.com/office/drawing/2014/main" id="{3A5A0974-6B64-EA4B-7EA9-EB35ABB6E078}"/>
                </a:ext>
              </a:extLst>
            </p:cNvPr>
            <p:cNvCxnSpPr/>
            <p:nvPr/>
          </p:nvCxnSpPr>
          <p:spPr>
            <a:xfrm rot="16200000">
              <a:off x="2300453" y="4756390"/>
              <a:ext cx="0" cy="34441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7492537-7928-6EB4-FD9C-C7E77F977906}"/>
                </a:ext>
              </a:extLst>
            </p:cNvPr>
            <p:cNvCxnSpPr/>
            <p:nvPr/>
          </p:nvCxnSpPr>
          <p:spPr>
            <a:xfrm rot="16200000" flipH="1">
              <a:off x="2088824" y="6690075"/>
              <a:ext cx="423260"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E5690E3B-47FE-83EE-C7D7-844702D2883C}"/>
              </a:ext>
            </a:extLst>
          </p:cNvPr>
          <p:cNvSpPr txBox="1"/>
          <p:nvPr/>
        </p:nvSpPr>
        <p:spPr>
          <a:xfrm>
            <a:off x="1877111" y="5943751"/>
            <a:ext cx="2550698" cy="323230"/>
          </a:xfrm>
          <a:prstGeom prst="rect">
            <a:avLst/>
          </a:prstGeom>
          <a:noFill/>
        </p:spPr>
        <p:txBody>
          <a:bodyPr wrap="none" rtlCol="0">
            <a:spAutoFit/>
          </a:bodyPr>
          <a:lstStyle/>
          <a:p>
            <a:pPr algn="ctr" defTabSz="609562">
              <a:lnSpc>
                <a:spcPct val="90000"/>
              </a:lnSpc>
              <a:spcAft>
                <a:spcPts val="1500"/>
              </a:spcAft>
              <a:defRPr/>
            </a:pPr>
            <a:r>
              <a:rPr lang="en-US" sz="1667">
                <a:solidFill>
                  <a:srgbClr val="FF9900"/>
                </a:solidFill>
                <a:latin typeface="Amazon Ember"/>
              </a:rPr>
              <a:t>Create a case for change</a:t>
            </a:r>
          </a:p>
        </p:txBody>
      </p:sp>
      <p:sp>
        <p:nvSpPr>
          <p:cNvPr id="63" name="TextBox 62">
            <a:extLst>
              <a:ext uri="{FF2B5EF4-FFF2-40B4-BE49-F238E27FC236}">
                <a16:creationId xmlns:a16="http://schemas.microsoft.com/office/drawing/2014/main" id="{C4FFFC90-BC7C-F583-A7F9-916D325F4E61}"/>
              </a:ext>
            </a:extLst>
          </p:cNvPr>
          <p:cNvSpPr txBox="1"/>
          <p:nvPr/>
        </p:nvSpPr>
        <p:spPr>
          <a:xfrm>
            <a:off x="10159971" y="3927362"/>
            <a:ext cx="1227168" cy="426014"/>
          </a:xfrm>
          <a:prstGeom prst="rect">
            <a:avLst/>
          </a:prstGeom>
          <a:noFill/>
        </p:spPr>
        <p:txBody>
          <a:bodyPr wrap="square" rtlCol="0">
            <a:spAutoFit/>
          </a:bodyPr>
          <a:lstStyle/>
          <a:p>
            <a:pPr defTabSz="914345">
              <a:defRPr/>
            </a:pPr>
            <a:r>
              <a:rPr lang="en-US" sz="1084">
                <a:solidFill>
                  <a:srgbClr val="FFFFFF"/>
                </a:solidFill>
                <a:latin typeface="Amazon Ember"/>
                <a:ea typeface="Amazon Ember" panose="02000000000000000000" pitchFamily="2" charset="0"/>
              </a:rPr>
              <a:t>Operate &amp;</a:t>
            </a:r>
            <a:br>
              <a:rPr lang="en-US" sz="1084">
                <a:solidFill>
                  <a:srgbClr val="FFFFFF"/>
                </a:solidFill>
                <a:latin typeface="Amazon Ember"/>
                <a:ea typeface="Amazon Ember" panose="02000000000000000000" pitchFamily="2" charset="0"/>
              </a:rPr>
            </a:br>
            <a:r>
              <a:rPr lang="en-US" sz="1084">
                <a:solidFill>
                  <a:srgbClr val="FFFFFF"/>
                </a:solidFill>
                <a:latin typeface="Amazon Ember"/>
                <a:ea typeface="Amazon Ember" panose="02000000000000000000" pitchFamily="2" charset="0"/>
              </a:rPr>
              <a:t>optimize</a:t>
            </a:r>
          </a:p>
        </p:txBody>
      </p:sp>
      <p:sp>
        <p:nvSpPr>
          <p:cNvPr id="64" name="TextBox 63">
            <a:extLst>
              <a:ext uri="{FF2B5EF4-FFF2-40B4-BE49-F238E27FC236}">
                <a16:creationId xmlns:a16="http://schemas.microsoft.com/office/drawing/2014/main" id="{F78A3DC6-AEFA-A28F-5FA8-CEFB61A985B7}"/>
              </a:ext>
            </a:extLst>
          </p:cNvPr>
          <p:cNvSpPr txBox="1"/>
          <p:nvPr/>
        </p:nvSpPr>
        <p:spPr>
          <a:xfrm>
            <a:off x="10189556" y="2725556"/>
            <a:ext cx="1753976" cy="259174"/>
          </a:xfrm>
          <a:prstGeom prst="rect">
            <a:avLst/>
          </a:prstGeom>
          <a:noFill/>
        </p:spPr>
        <p:txBody>
          <a:bodyPr wrap="square" rtlCol="0">
            <a:spAutoFit/>
          </a:bodyPr>
          <a:lstStyle/>
          <a:p>
            <a:pPr defTabSz="914345">
              <a:defRPr/>
            </a:pPr>
            <a:r>
              <a:rPr lang="en-US" sz="1084">
                <a:solidFill>
                  <a:srgbClr val="FFFFFF"/>
                </a:solidFill>
                <a:latin typeface="Amazon Ember"/>
                <a:ea typeface="Amazon Ember" panose="02000000000000000000" pitchFamily="2" charset="0"/>
              </a:rPr>
              <a:t>Migrate</a:t>
            </a:r>
          </a:p>
        </p:txBody>
      </p:sp>
      <p:sp>
        <p:nvSpPr>
          <p:cNvPr id="65" name="TextBox 64">
            <a:extLst>
              <a:ext uri="{FF2B5EF4-FFF2-40B4-BE49-F238E27FC236}">
                <a16:creationId xmlns:a16="http://schemas.microsoft.com/office/drawing/2014/main" id="{F6B4FA2F-A130-E327-6CA0-7DC664163275}"/>
              </a:ext>
            </a:extLst>
          </p:cNvPr>
          <p:cNvSpPr txBox="1"/>
          <p:nvPr/>
        </p:nvSpPr>
        <p:spPr>
          <a:xfrm>
            <a:off x="10189556" y="4830056"/>
            <a:ext cx="1753976" cy="259174"/>
          </a:xfrm>
          <a:prstGeom prst="rect">
            <a:avLst/>
          </a:prstGeom>
          <a:noFill/>
        </p:spPr>
        <p:txBody>
          <a:bodyPr wrap="square" rtlCol="0">
            <a:spAutoFit/>
          </a:bodyPr>
          <a:lstStyle/>
          <a:p>
            <a:pPr defTabSz="914345">
              <a:defRPr/>
            </a:pPr>
            <a:r>
              <a:rPr lang="en-US" sz="1084">
                <a:solidFill>
                  <a:srgbClr val="FFFFFF"/>
                </a:solidFill>
                <a:latin typeface="Amazon Ember"/>
                <a:ea typeface="Amazon Ember" panose="02000000000000000000" pitchFamily="2" charset="0"/>
              </a:rPr>
              <a:t>Modernize</a:t>
            </a:r>
          </a:p>
        </p:txBody>
      </p:sp>
      <p:grpSp>
        <p:nvGrpSpPr>
          <p:cNvPr id="66" name="Group 65">
            <a:extLst>
              <a:ext uri="{FF2B5EF4-FFF2-40B4-BE49-F238E27FC236}">
                <a16:creationId xmlns:a16="http://schemas.microsoft.com/office/drawing/2014/main" id="{BA31A217-EE8E-855C-CE41-418EF051B2D4}"/>
              </a:ext>
            </a:extLst>
          </p:cNvPr>
          <p:cNvGrpSpPr/>
          <p:nvPr/>
        </p:nvGrpSpPr>
        <p:grpSpPr>
          <a:xfrm>
            <a:off x="11131357" y="3764481"/>
            <a:ext cx="601804" cy="617835"/>
            <a:chOff x="11775659" y="4756671"/>
            <a:chExt cx="483729" cy="496616"/>
          </a:xfrm>
        </p:grpSpPr>
        <p:grpSp>
          <p:nvGrpSpPr>
            <p:cNvPr id="67" name="Graphic 268">
              <a:extLst>
                <a:ext uri="{FF2B5EF4-FFF2-40B4-BE49-F238E27FC236}">
                  <a16:creationId xmlns:a16="http://schemas.microsoft.com/office/drawing/2014/main" id="{9A5F1109-738A-9451-C241-9B19CD5759ED}"/>
                </a:ext>
              </a:extLst>
            </p:cNvPr>
            <p:cNvGrpSpPr/>
            <p:nvPr/>
          </p:nvGrpSpPr>
          <p:grpSpPr>
            <a:xfrm>
              <a:off x="11775659" y="4756671"/>
              <a:ext cx="483729" cy="496616"/>
              <a:chOff x="4562059" y="6255271"/>
              <a:chExt cx="483729" cy="496616"/>
            </a:xfrm>
          </p:grpSpPr>
          <p:sp>
            <p:nvSpPr>
              <p:cNvPr id="71" name="Freeform: Shape 486">
                <a:extLst>
                  <a:ext uri="{FF2B5EF4-FFF2-40B4-BE49-F238E27FC236}">
                    <a16:creationId xmlns:a16="http://schemas.microsoft.com/office/drawing/2014/main" id="{A0C1F19E-9CC4-82DC-3CF0-8349087B2E90}"/>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72" name="Freeform: Shape 487">
                <a:extLst>
                  <a:ext uri="{FF2B5EF4-FFF2-40B4-BE49-F238E27FC236}">
                    <a16:creationId xmlns:a16="http://schemas.microsoft.com/office/drawing/2014/main" id="{BBE7EECF-FABE-13A2-85B2-076B31DE7FD5}"/>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73" name="Freeform: Shape 488">
                <a:extLst>
                  <a:ext uri="{FF2B5EF4-FFF2-40B4-BE49-F238E27FC236}">
                    <a16:creationId xmlns:a16="http://schemas.microsoft.com/office/drawing/2014/main" id="{1026B317-F10A-692A-0253-8F6806BA1120}"/>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74" name="Freeform: Shape 489">
                <a:extLst>
                  <a:ext uri="{FF2B5EF4-FFF2-40B4-BE49-F238E27FC236}">
                    <a16:creationId xmlns:a16="http://schemas.microsoft.com/office/drawing/2014/main" id="{349AEDE5-50CB-0DE5-327B-4F07D27EAA6F}"/>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sp>
            <p:nvSpPr>
              <p:cNvPr id="75" name="Freeform: Shape 490">
                <a:extLst>
                  <a:ext uri="{FF2B5EF4-FFF2-40B4-BE49-F238E27FC236}">
                    <a16:creationId xmlns:a16="http://schemas.microsoft.com/office/drawing/2014/main" id="{FD8B546B-3D27-8458-EDE0-219FBBBF92B3}"/>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76" name="Freeform: Shape 491">
                <a:extLst>
                  <a:ext uri="{FF2B5EF4-FFF2-40B4-BE49-F238E27FC236}">
                    <a16:creationId xmlns:a16="http://schemas.microsoft.com/office/drawing/2014/main" id="{F4C2762F-3B04-C7B5-CE39-7D30E4AD8A12}"/>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77" name="Freeform: Shape 492">
                <a:extLst>
                  <a:ext uri="{FF2B5EF4-FFF2-40B4-BE49-F238E27FC236}">
                    <a16:creationId xmlns:a16="http://schemas.microsoft.com/office/drawing/2014/main" id="{726BC495-B5CE-F722-C49E-80B62F9AF8D6}"/>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78" name="Freeform: Shape 493">
                <a:extLst>
                  <a:ext uri="{FF2B5EF4-FFF2-40B4-BE49-F238E27FC236}">
                    <a16:creationId xmlns:a16="http://schemas.microsoft.com/office/drawing/2014/main" id="{7427B816-4B1F-9ACF-5C5C-96AFAF43D97F}"/>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grpSp>
        <p:grpSp>
          <p:nvGrpSpPr>
            <p:cNvPr id="68" name="Graphic 244">
              <a:extLst>
                <a:ext uri="{FF2B5EF4-FFF2-40B4-BE49-F238E27FC236}">
                  <a16:creationId xmlns:a16="http://schemas.microsoft.com/office/drawing/2014/main" id="{C3F87815-0D3D-9F75-C157-AE8086D43DBE}"/>
                </a:ext>
              </a:extLst>
            </p:cNvPr>
            <p:cNvGrpSpPr/>
            <p:nvPr/>
          </p:nvGrpSpPr>
          <p:grpSpPr>
            <a:xfrm>
              <a:off x="11885192" y="4863122"/>
              <a:ext cx="274189" cy="274189"/>
              <a:chOff x="7761796" y="567771"/>
              <a:chExt cx="164141" cy="164141"/>
            </a:xfrm>
          </p:grpSpPr>
          <p:sp>
            <p:nvSpPr>
              <p:cNvPr id="69" name="Freeform: Shape 484">
                <a:extLst>
                  <a:ext uri="{FF2B5EF4-FFF2-40B4-BE49-F238E27FC236}">
                    <a16:creationId xmlns:a16="http://schemas.microsoft.com/office/drawing/2014/main" id="{8FDC1240-E99A-508B-4BE4-91AE00E4638E}"/>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70" name="Freeform: Shape 485">
                <a:extLst>
                  <a:ext uri="{FF2B5EF4-FFF2-40B4-BE49-F238E27FC236}">
                    <a16:creationId xmlns:a16="http://schemas.microsoft.com/office/drawing/2014/main" id="{A6D63AEB-5867-97CC-4F87-FB06DC6FEDB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grpSp>
      <p:cxnSp>
        <p:nvCxnSpPr>
          <p:cNvPr id="79" name="Connector: Elbow 789">
            <a:extLst>
              <a:ext uri="{FF2B5EF4-FFF2-40B4-BE49-F238E27FC236}">
                <a16:creationId xmlns:a16="http://schemas.microsoft.com/office/drawing/2014/main" id="{5227B0E9-24D5-549A-1412-8AA30940DFB9}"/>
              </a:ext>
            </a:extLst>
          </p:cNvPr>
          <p:cNvCxnSpPr>
            <a:cxnSpLocks/>
          </p:cNvCxnSpPr>
          <p:nvPr/>
        </p:nvCxnSpPr>
        <p:spPr>
          <a:xfrm rot="5400000" flipH="1" flipV="1">
            <a:off x="10947545" y="3271959"/>
            <a:ext cx="138436" cy="240085"/>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CDC2FB64-14AB-614B-2F1A-F8B6268F1284}"/>
              </a:ext>
            </a:extLst>
          </p:cNvPr>
          <p:cNvGrpSpPr>
            <a:grpSpLocks noChangeAspect="1"/>
          </p:cNvGrpSpPr>
          <p:nvPr/>
        </p:nvGrpSpPr>
        <p:grpSpPr>
          <a:xfrm>
            <a:off x="11202027" y="3231255"/>
            <a:ext cx="260648" cy="220980"/>
            <a:chOff x="1251736" y="3105936"/>
            <a:chExt cx="1189635" cy="1008586"/>
          </a:xfrm>
        </p:grpSpPr>
        <p:sp>
          <p:nvSpPr>
            <p:cNvPr id="81" name="Freeform: Shape 794">
              <a:extLst>
                <a:ext uri="{FF2B5EF4-FFF2-40B4-BE49-F238E27FC236}">
                  <a16:creationId xmlns:a16="http://schemas.microsoft.com/office/drawing/2014/main" id="{3702C71B-0BFD-203D-7299-905BF6EBD994}"/>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82" name="Freeform: Shape 795">
              <a:extLst>
                <a:ext uri="{FF2B5EF4-FFF2-40B4-BE49-F238E27FC236}">
                  <a16:creationId xmlns:a16="http://schemas.microsoft.com/office/drawing/2014/main" id="{3B3787B4-0AF3-D714-92AC-72EF76F440AF}"/>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83" name="Freeform: Shape 796">
              <a:extLst>
                <a:ext uri="{FF2B5EF4-FFF2-40B4-BE49-F238E27FC236}">
                  <a16:creationId xmlns:a16="http://schemas.microsoft.com/office/drawing/2014/main" id="{44D58BD5-A1AE-6CF0-221E-66BE200E4542}"/>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84" name="Freeform: Shape 797">
              <a:extLst>
                <a:ext uri="{FF2B5EF4-FFF2-40B4-BE49-F238E27FC236}">
                  <a16:creationId xmlns:a16="http://schemas.microsoft.com/office/drawing/2014/main" id="{7C6F4B63-D077-70FD-02C7-1013B7FCF6EF}"/>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85" name="Freeform: Shape 798">
              <a:extLst>
                <a:ext uri="{FF2B5EF4-FFF2-40B4-BE49-F238E27FC236}">
                  <a16:creationId xmlns:a16="http://schemas.microsoft.com/office/drawing/2014/main" id="{E1B234DA-C2DE-8833-8510-D2F51719751D}"/>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86" name="Freeform: Shape 799">
              <a:extLst>
                <a:ext uri="{FF2B5EF4-FFF2-40B4-BE49-F238E27FC236}">
                  <a16:creationId xmlns:a16="http://schemas.microsoft.com/office/drawing/2014/main" id="{86124EFA-0422-E311-8B87-F69ECF5D031E}"/>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87" name="Freeform: Shape 800">
              <a:extLst>
                <a:ext uri="{FF2B5EF4-FFF2-40B4-BE49-F238E27FC236}">
                  <a16:creationId xmlns:a16="http://schemas.microsoft.com/office/drawing/2014/main" id="{A3C9B8AA-74AC-2601-75F5-44234B8713B2}"/>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88" name="Freeform: Shape 801">
              <a:extLst>
                <a:ext uri="{FF2B5EF4-FFF2-40B4-BE49-F238E27FC236}">
                  <a16:creationId xmlns:a16="http://schemas.microsoft.com/office/drawing/2014/main" id="{A26220EB-F59B-D009-89B8-BFBB05A15D49}"/>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89" name="Freeform: Shape 802">
              <a:extLst>
                <a:ext uri="{FF2B5EF4-FFF2-40B4-BE49-F238E27FC236}">
                  <a16:creationId xmlns:a16="http://schemas.microsoft.com/office/drawing/2014/main" id="{EB935152-3F57-84C4-85BB-A1AEBD6A88E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0" name="Freeform: Shape 803">
              <a:extLst>
                <a:ext uri="{FF2B5EF4-FFF2-40B4-BE49-F238E27FC236}">
                  <a16:creationId xmlns:a16="http://schemas.microsoft.com/office/drawing/2014/main" id="{4CFFAC53-8424-BBBE-6E56-31B1E2EDD73B}"/>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1" name="Freeform: Shape 804">
              <a:extLst>
                <a:ext uri="{FF2B5EF4-FFF2-40B4-BE49-F238E27FC236}">
                  <a16:creationId xmlns:a16="http://schemas.microsoft.com/office/drawing/2014/main" id="{769A6F27-ADCB-8D55-26E7-832F2560BFBA}"/>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2" name="Freeform: Shape 805">
              <a:extLst>
                <a:ext uri="{FF2B5EF4-FFF2-40B4-BE49-F238E27FC236}">
                  <a16:creationId xmlns:a16="http://schemas.microsoft.com/office/drawing/2014/main" id="{74DF4B54-FF4B-FC09-0B69-25EC34238F83}"/>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3" name="Freeform: Shape 806">
              <a:extLst>
                <a:ext uri="{FF2B5EF4-FFF2-40B4-BE49-F238E27FC236}">
                  <a16:creationId xmlns:a16="http://schemas.microsoft.com/office/drawing/2014/main" id="{A5C63B9D-97A2-402E-48F2-918E22A99BD2}"/>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4" name="Freeform: Shape 807">
              <a:extLst>
                <a:ext uri="{FF2B5EF4-FFF2-40B4-BE49-F238E27FC236}">
                  <a16:creationId xmlns:a16="http://schemas.microsoft.com/office/drawing/2014/main" id="{1321D005-E618-7941-BF83-B17CD56415BE}"/>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5" name="Freeform: Shape 808">
              <a:extLst>
                <a:ext uri="{FF2B5EF4-FFF2-40B4-BE49-F238E27FC236}">
                  <a16:creationId xmlns:a16="http://schemas.microsoft.com/office/drawing/2014/main" id="{DD32DE2D-6429-90D1-CE43-94C41BBE76C8}"/>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6" name="Freeform: Shape 809">
              <a:extLst>
                <a:ext uri="{FF2B5EF4-FFF2-40B4-BE49-F238E27FC236}">
                  <a16:creationId xmlns:a16="http://schemas.microsoft.com/office/drawing/2014/main" id="{455DE2FC-7AB1-5A3A-9F15-65A706440A5A}"/>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7" name="Freeform: Shape 810">
              <a:extLst>
                <a:ext uri="{FF2B5EF4-FFF2-40B4-BE49-F238E27FC236}">
                  <a16:creationId xmlns:a16="http://schemas.microsoft.com/office/drawing/2014/main" id="{62DBDEEC-D64C-BE9E-0DEC-9CF200B588AF}"/>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8" name="Freeform: Shape 811">
              <a:extLst>
                <a:ext uri="{FF2B5EF4-FFF2-40B4-BE49-F238E27FC236}">
                  <a16:creationId xmlns:a16="http://schemas.microsoft.com/office/drawing/2014/main" id="{D581BBFF-2E2E-4FF4-5028-0DAF32181296}"/>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99" name="Freeform: Shape 812">
              <a:extLst>
                <a:ext uri="{FF2B5EF4-FFF2-40B4-BE49-F238E27FC236}">
                  <a16:creationId xmlns:a16="http://schemas.microsoft.com/office/drawing/2014/main" id="{110DBBE4-8BC4-3D00-5129-85857DF6F60C}"/>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00" name="Freeform: Shape 813">
              <a:extLst>
                <a:ext uri="{FF2B5EF4-FFF2-40B4-BE49-F238E27FC236}">
                  <a16:creationId xmlns:a16="http://schemas.microsoft.com/office/drawing/2014/main" id="{0C585DA3-49DF-FCB7-F30B-A9160BD9ADB9}"/>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01" name="Freeform: Shape 814">
              <a:extLst>
                <a:ext uri="{FF2B5EF4-FFF2-40B4-BE49-F238E27FC236}">
                  <a16:creationId xmlns:a16="http://schemas.microsoft.com/office/drawing/2014/main" id="{10E068DD-B702-DF94-E4A6-02EAD8372464}"/>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102" name="Freeform: Shape 815">
              <a:extLst>
                <a:ext uri="{FF2B5EF4-FFF2-40B4-BE49-F238E27FC236}">
                  <a16:creationId xmlns:a16="http://schemas.microsoft.com/office/drawing/2014/main" id="{4F827228-91AC-89DF-C582-A370FF72DCCF}"/>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graphicFrame>
        <p:nvGraphicFramePr>
          <p:cNvPr id="103" name="Table 102">
            <a:extLst>
              <a:ext uri="{FF2B5EF4-FFF2-40B4-BE49-F238E27FC236}">
                <a16:creationId xmlns:a16="http://schemas.microsoft.com/office/drawing/2014/main" id="{F5B40347-FFFE-8C7B-3EF2-2786D0302520}"/>
              </a:ext>
            </a:extLst>
          </p:cNvPr>
          <p:cNvGraphicFramePr>
            <a:graphicFrameLocks noGrp="1"/>
          </p:cNvGraphicFramePr>
          <p:nvPr>
            <p:extLst>
              <p:ext uri="{D42A27DB-BD31-4B8C-83A1-F6EECF244321}">
                <p14:modId xmlns:p14="http://schemas.microsoft.com/office/powerpoint/2010/main" val="3976493396"/>
              </p:ext>
            </p:extLst>
          </p:nvPr>
        </p:nvGraphicFramePr>
        <p:xfrm>
          <a:off x="5412102" y="2510053"/>
          <a:ext cx="4562780" cy="2601150"/>
        </p:xfrm>
        <a:graphic>
          <a:graphicData uri="http://schemas.openxmlformats.org/drawingml/2006/table">
            <a:tbl>
              <a:tblPr firstRow="1" bandRow="1">
                <a:tableStyleId>{5C22544A-7EE6-4342-B048-85BDC9FD1C3A}</a:tableStyleId>
              </a:tblPr>
              <a:tblGrid>
                <a:gridCol w="1140695">
                  <a:extLst>
                    <a:ext uri="{9D8B030D-6E8A-4147-A177-3AD203B41FA5}">
                      <a16:colId xmlns:a16="http://schemas.microsoft.com/office/drawing/2014/main" val="3266020685"/>
                    </a:ext>
                  </a:extLst>
                </a:gridCol>
                <a:gridCol w="1140695">
                  <a:extLst>
                    <a:ext uri="{9D8B030D-6E8A-4147-A177-3AD203B41FA5}">
                      <a16:colId xmlns:a16="http://schemas.microsoft.com/office/drawing/2014/main" val="1541681817"/>
                    </a:ext>
                  </a:extLst>
                </a:gridCol>
                <a:gridCol w="1140695">
                  <a:extLst>
                    <a:ext uri="{9D8B030D-6E8A-4147-A177-3AD203B41FA5}">
                      <a16:colId xmlns:a16="http://schemas.microsoft.com/office/drawing/2014/main" val="178349560"/>
                    </a:ext>
                  </a:extLst>
                </a:gridCol>
                <a:gridCol w="1140695">
                  <a:extLst>
                    <a:ext uri="{9D8B030D-6E8A-4147-A177-3AD203B41FA5}">
                      <a16:colId xmlns:a16="http://schemas.microsoft.com/office/drawing/2014/main" val="785960985"/>
                    </a:ext>
                  </a:extLst>
                </a:gridCol>
              </a:tblGrid>
              <a:tr h="1300575">
                <a:tc>
                  <a:txBody>
                    <a:bodyPr/>
                    <a:lstStyle/>
                    <a:p>
                      <a:pPr algn="ctr"/>
                      <a:r>
                        <a:rPr lang="en-US" sz="1100" b="0">
                          <a:solidFill>
                            <a:schemeClr val="tx2"/>
                          </a:solidFill>
                          <a:latin typeface="Amazon Ember" panose="02000000000000000000" pitchFamily="2" charset="0"/>
                          <a:ea typeface="Amazon Ember" panose="02000000000000000000" pitchFamily="2" charset="0"/>
                        </a:rPr>
                        <a:t>Discovery</a:t>
                      </a:r>
                      <a:r>
                        <a:rPr lang="en-US" sz="1100" b="0" baseline="0">
                          <a:solidFill>
                            <a:schemeClr val="tx2"/>
                          </a:solidFill>
                          <a:latin typeface="Amazon Ember" panose="02000000000000000000" pitchFamily="2" charset="0"/>
                          <a:ea typeface="Amazon Ember" panose="02000000000000000000" pitchFamily="2" charset="0"/>
                        </a:rPr>
                        <a:t> &amp; planning</a:t>
                      </a:r>
                      <a:endParaRPr lang="en-US" sz="1100" b="0">
                        <a:solidFill>
                          <a:schemeClr val="tx2"/>
                        </a:solidFill>
                        <a:latin typeface="Amazon Ember" panose="02000000000000000000" pitchFamily="2" charset="0"/>
                        <a:ea typeface="Amazon Ember" panose="02000000000000000000" pitchFamily="2" charset="0"/>
                      </a:endParaRPr>
                    </a:p>
                  </a:txBody>
                  <a:tcPr marL="91131" marR="91131"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tx2"/>
                          </a:solidFill>
                          <a:latin typeface="Amazon Ember" panose="02000000000000000000" pitchFamily="2" charset="0"/>
                          <a:ea typeface="Amazon Ember" panose="02000000000000000000" pitchFamily="2" charset="0"/>
                        </a:rPr>
                        <a:t>Migration </a:t>
                      </a:r>
                      <a:br>
                        <a:rPr lang="en-US" sz="1100" b="0">
                          <a:solidFill>
                            <a:schemeClr val="tx2"/>
                          </a:solidFill>
                          <a:latin typeface="Amazon Ember" panose="02000000000000000000" pitchFamily="2" charset="0"/>
                          <a:ea typeface="Amazon Ember" panose="02000000000000000000" pitchFamily="2" charset="0"/>
                        </a:rPr>
                      </a:br>
                      <a:r>
                        <a:rPr lang="en-US" sz="1100" b="0">
                          <a:solidFill>
                            <a:schemeClr val="tx2"/>
                          </a:solidFill>
                          <a:latin typeface="Amazon Ember" panose="02000000000000000000" pitchFamily="2" charset="0"/>
                          <a:ea typeface="Amazon Ember" panose="02000000000000000000" pitchFamily="2" charset="0"/>
                        </a:rPr>
                        <a:t>plan</a:t>
                      </a:r>
                    </a:p>
                  </a:txBody>
                  <a:tcPr marL="91131" marR="91131"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tx2"/>
                          </a:solidFill>
                          <a:latin typeface="Amazon Ember" panose="02000000000000000000" pitchFamily="2" charset="0"/>
                          <a:ea typeface="Amazon Ember" panose="02000000000000000000" pitchFamily="2" charset="0"/>
                        </a:rPr>
                        <a:t>Business case/</a:t>
                      </a:r>
                      <a:br>
                        <a:rPr lang="en-US" sz="1100" b="0">
                          <a:solidFill>
                            <a:schemeClr val="tx2"/>
                          </a:solidFill>
                          <a:latin typeface="Amazon Ember" panose="02000000000000000000" pitchFamily="2" charset="0"/>
                          <a:ea typeface="Amazon Ember" panose="02000000000000000000" pitchFamily="2" charset="0"/>
                        </a:rPr>
                      </a:br>
                      <a:r>
                        <a:rPr lang="en-US" sz="1100" b="0">
                          <a:solidFill>
                            <a:schemeClr val="tx2"/>
                          </a:solidFill>
                          <a:latin typeface="Amazon Ember" panose="02000000000000000000" pitchFamily="2" charset="0"/>
                          <a:ea typeface="Amazon Ember" panose="02000000000000000000" pitchFamily="2" charset="0"/>
                        </a:rPr>
                        <a:t>Mig. Evaluator</a:t>
                      </a:r>
                    </a:p>
                  </a:txBody>
                  <a:tcPr marL="91131" marR="91131"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tx2"/>
                          </a:solidFill>
                          <a:latin typeface="Amazon Ember" panose="02000000000000000000" pitchFamily="2" charset="0"/>
                          <a:ea typeface="Amazon Ember" panose="02000000000000000000" pitchFamily="2" charset="0"/>
                        </a:rPr>
                        <a:t>Migration &amp; modernization</a:t>
                      </a:r>
                      <a:br>
                        <a:rPr lang="en-US" sz="1100" b="0">
                          <a:solidFill>
                            <a:schemeClr val="tx2"/>
                          </a:solidFill>
                          <a:latin typeface="Amazon Ember" panose="02000000000000000000" pitchFamily="2" charset="0"/>
                          <a:ea typeface="Amazon Ember" panose="02000000000000000000" pitchFamily="2" charset="0"/>
                        </a:rPr>
                      </a:br>
                      <a:r>
                        <a:rPr lang="en-US" sz="1100" b="0">
                          <a:solidFill>
                            <a:schemeClr val="tx2"/>
                          </a:solidFill>
                          <a:latin typeface="Amazon Ember" panose="02000000000000000000" pitchFamily="2" charset="0"/>
                          <a:ea typeface="Amazon Ember" panose="02000000000000000000" pitchFamily="2" charset="0"/>
                        </a:rPr>
                        <a:t>experience</a:t>
                      </a:r>
                    </a:p>
                  </a:txBody>
                  <a:tcPr marL="91131" marR="91131"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3005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tx2"/>
                          </a:solidFill>
                          <a:latin typeface="Amazon Ember" panose="02000000000000000000" pitchFamily="2" charset="0"/>
                          <a:ea typeface="Amazon Ember" panose="02000000000000000000" pitchFamily="2" charset="0"/>
                        </a:rPr>
                        <a:t>Culture, Leadership, &amp; Change</a:t>
                      </a:r>
                    </a:p>
                  </a:txBody>
                  <a:tcPr marL="91131" marR="91131"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chemeClr val="tx2"/>
                          </a:solidFill>
                          <a:latin typeface="Amazon Ember" panose="02000000000000000000" pitchFamily="2" charset="0"/>
                          <a:ea typeface="Amazon Ember" panose="02000000000000000000" pitchFamily="2" charset="0"/>
                        </a:rPr>
                        <a:t>zone</a:t>
                      </a:r>
                    </a:p>
                  </a:txBody>
                  <a:tcPr marL="91131" marR="91131"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solidFill>
                            <a:schemeClr val="tx2"/>
                          </a:solidFill>
                          <a:latin typeface="Amazon Ember" panose="02000000000000000000" pitchFamily="2" charset="0"/>
                          <a:ea typeface="Amazon Ember" panose="02000000000000000000" pitchFamily="2" charset="0"/>
                        </a:rPr>
                        <a:t>Operating model</a:t>
                      </a:r>
                    </a:p>
                  </a:txBody>
                  <a:tcPr marL="91131" marR="91131"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a:solidFill>
                            <a:schemeClr val="tx2"/>
                          </a:solidFill>
                          <a:latin typeface="Amazon Ember" panose="02000000000000000000" pitchFamily="2" charset="0"/>
                          <a:ea typeface="Amazon Ember" panose="02000000000000000000" pitchFamily="2" charset="0"/>
                        </a:rPr>
                        <a:t>Security &amp; compliance</a:t>
                      </a:r>
                    </a:p>
                  </a:txBody>
                  <a:tcPr marL="91131" marR="91131"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104" name="Group 103">
            <a:extLst>
              <a:ext uri="{FF2B5EF4-FFF2-40B4-BE49-F238E27FC236}">
                <a16:creationId xmlns:a16="http://schemas.microsoft.com/office/drawing/2014/main" id="{BE391E7C-5601-B551-DBC5-C035834120E9}"/>
              </a:ext>
            </a:extLst>
          </p:cNvPr>
          <p:cNvGrpSpPr/>
          <p:nvPr/>
        </p:nvGrpSpPr>
        <p:grpSpPr>
          <a:xfrm>
            <a:off x="5678897" y="3971095"/>
            <a:ext cx="548902" cy="548898"/>
            <a:chOff x="11738104" y="3067017"/>
            <a:chExt cx="560418" cy="560417"/>
          </a:xfrm>
        </p:grpSpPr>
        <p:grpSp>
          <p:nvGrpSpPr>
            <p:cNvPr id="105" name="Graphic 194">
              <a:extLst>
                <a:ext uri="{FF2B5EF4-FFF2-40B4-BE49-F238E27FC236}">
                  <a16:creationId xmlns:a16="http://schemas.microsoft.com/office/drawing/2014/main" id="{B160C75B-BD8A-82FB-5AA6-D80544E15148}"/>
                </a:ext>
              </a:extLst>
            </p:cNvPr>
            <p:cNvGrpSpPr/>
            <p:nvPr/>
          </p:nvGrpSpPr>
          <p:grpSpPr>
            <a:xfrm>
              <a:off x="11906957" y="3256020"/>
              <a:ext cx="222713" cy="242691"/>
              <a:chOff x="8395794" y="4567573"/>
              <a:chExt cx="218854" cy="238486"/>
            </a:xfrm>
          </p:grpSpPr>
          <p:sp>
            <p:nvSpPr>
              <p:cNvPr id="107" name="Freeform: Shape 903">
                <a:extLst>
                  <a:ext uri="{FF2B5EF4-FFF2-40B4-BE49-F238E27FC236}">
                    <a16:creationId xmlns:a16="http://schemas.microsoft.com/office/drawing/2014/main" id="{983578B6-FC30-716F-8AAA-6755B9537BAC}"/>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08" name="Freeform: Shape 904">
                <a:extLst>
                  <a:ext uri="{FF2B5EF4-FFF2-40B4-BE49-F238E27FC236}">
                    <a16:creationId xmlns:a16="http://schemas.microsoft.com/office/drawing/2014/main" id="{58E3CC78-4CD8-F48E-004D-954936255C7B}"/>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grpSp>
        <p:sp>
          <p:nvSpPr>
            <p:cNvPr id="106" name="Freeform: Shape 902">
              <a:extLst>
                <a:ext uri="{FF2B5EF4-FFF2-40B4-BE49-F238E27FC236}">
                  <a16:creationId xmlns:a16="http://schemas.microsoft.com/office/drawing/2014/main" id="{8EE0AFAB-1A00-5753-2E1F-FB94116D29AC}"/>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609562">
                <a:defRPr/>
              </a:pPr>
              <a:endParaRPr lang="en-US" sz="1500">
                <a:solidFill>
                  <a:srgbClr val="FFFFFF"/>
                </a:solidFill>
                <a:latin typeface="Amazon Ember"/>
              </a:endParaRPr>
            </a:p>
          </p:txBody>
        </p:sp>
      </p:grpSp>
      <p:grpSp>
        <p:nvGrpSpPr>
          <p:cNvPr id="109" name="Group 108">
            <a:extLst>
              <a:ext uri="{FF2B5EF4-FFF2-40B4-BE49-F238E27FC236}">
                <a16:creationId xmlns:a16="http://schemas.microsoft.com/office/drawing/2014/main" id="{721BE038-B8C0-70B0-EC69-2CEBAD3756C4}"/>
              </a:ext>
            </a:extLst>
          </p:cNvPr>
          <p:cNvGrpSpPr/>
          <p:nvPr/>
        </p:nvGrpSpPr>
        <p:grpSpPr>
          <a:xfrm>
            <a:off x="7972816" y="4026512"/>
            <a:ext cx="606285" cy="622438"/>
            <a:chOff x="11775652" y="4756665"/>
            <a:chExt cx="483729" cy="496615"/>
          </a:xfrm>
        </p:grpSpPr>
        <p:grpSp>
          <p:nvGrpSpPr>
            <p:cNvPr id="110" name="Graphic 268">
              <a:extLst>
                <a:ext uri="{FF2B5EF4-FFF2-40B4-BE49-F238E27FC236}">
                  <a16:creationId xmlns:a16="http://schemas.microsoft.com/office/drawing/2014/main" id="{089230D1-15AA-5456-4439-6D9FC827B721}"/>
                </a:ext>
              </a:extLst>
            </p:cNvPr>
            <p:cNvGrpSpPr/>
            <p:nvPr/>
          </p:nvGrpSpPr>
          <p:grpSpPr>
            <a:xfrm>
              <a:off x="11775652" y="4756665"/>
              <a:ext cx="483729" cy="496615"/>
              <a:chOff x="4562059" y="6255271"/>
              <a:chExt cx="483729" cy="496616"/>
            </a:xfrm>
          </p:grpSpPr>
          <p:sp>
            <p:nvSpPr>
              <p:cNvPr id="114" name="Freeform: Shape 910">
                <a:extLst>
                  <a:ext uri="{FF2B5EF4-FFF2-40B4-BE49-F238E27FC236}">
                    <a16:creationId xmlns:a16="http://schemas.microsoft.com/office/drawing/2014/main" id="{FA058D8C-EE03-8C9F-40F1-537BB43A017A}"/>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5" name="Freeform: Shape 911">
                <a:extLst>
                  <a:ext uri="{FF2B5EF4-FFF2-40B4-BE49-F238E27FC236}">
                    <a16:creationId xmlns:a16="http://schemas.microsoft.com/office/drawing/2014/main" id="{8B9331E0-1942-24FC-7EDA-832C9EAB21D2}"/>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6" name="Freeform: Shape 912">
                <a:extLst>
                  <a:ext uri="{FF2B5EF4-FFF2-40B4-BE49-F238E27FC236}">
                    <a16:creationId xmlns:a16="http://schemas.microsoft.com/office/drawing/2014/main" id="{1D622586-33CD-5871-9B86-190BB205917E}"/>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7" name="Freeform: Shape 913">
                <a:extLst>
                  <a:ext uri="{FF2B5EF4-FFF2-40B4-BE49-F238E27FC236}">
                    <a16:creationId xmlns:a16="http://schemas.microsoft.com/office/drawing/2014/main" id="{037B0A45-7BC8-515B-41C6-046C1D903815}"/>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sp>
            <p:nvSpPr>
              <p:cNvPr id="118" name="Freeform: Shape 914">
                <a:extLst>
                  <a:ext uri="{FF2B5EF4-FFF2-40B4-BE49-F238E27FC236}">
                    <a16:creationId xmlns:a16="http://schemas.microsoft.com/office/drawing/2014/main" id="{11E5714A-3C05-D771-A8DF-ED76D9E66214}"/>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19" name="Freeform: Shape 915">
                <a:extLst>
                  <a:ext uri="{FF2B5EF4-FFF2-40B4-BE49-F238E27FC236}">
                    <a16:creationId xmlns:a16="http://schemas.microsoft.com/office/drawing/2014/main" id="{A5BC04EE-5B47-5327-F4BD-B14C0DF48973}"/>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0" name="Freeform: Shape 916">
                <a:extLst>
                  <a:ext uri="{FF2B5EF4-FFF2-40B4-BE49-F238E27FC236}">
                    <a16:creationId xmlns:a16="http://schemas.microsoft.com/office/drawing/2014/main" id="{4A76486B-340D-CE56-706B-697D560BB2FF}"/>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1" name="Freeform: Shape 917">
                <a:extLst>
                  <a:ext uri="{FF2B5EF4-FFF2-40B4-BE49-F238E27FC236}">
                    <a16:creationId xmlns:a16="http://schemas.microsoft.com/office/drawing/2014/main" id="{960755FE-0911-D380-42A4-C1DA6C5E0E16}"/>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latin typeface="Amazon Ember"/>
                </a:endParaRPr>
              </a:p>
            </p:txBody>
          </p:sp>
        </p:grpSp>
        <p:grpSp>
          <p:nvGrpSpPr>
            <p:cNvPr id="111" name="Graphic 244">
              <a:extLst>
                <a:ext uri="{FF2B5EF4-FFF2-40B4-BE49-F238E27FC236}">
                  <a16:creationId xmlns:a16="http://schemas.microsoft.com/office/drawing/2014/main" id="{061DF72B-B487-1332-C1CC-45CC37F61F1E}"/>
                </a:ext>
              </a:extLst>
            </p:cNvPr>
            <p:cNvGrpSpPr/>
            <p:nvPr/>
          </p:nvGrpSpPr>
          <p:grpSpPr>
            <a:xfrm>
              <a:off x="11885192" y="4863122"/>
              <a:ext cx="274189" cy="274189"/>
              <a:chOff x="7761796" y="567771"/>
              <a:chExt cx="164141" cy="164141"/>
            </a:xfrm>
          </p:grpSpPr>
          <p:sp>
            <p:nvSpPr>
              <p:cNvPr id="112" name="Freeform: Shape 908">
                <a:extLst>
                  <a:ext uri="{FF2B5EF4-FFF2-40B4-BE49-F238E27FC236}">
                    <a16:creationId xmlns:a16="http://schemas.microsoft.com/office/drawing/2014/main" id="{D8875BE2-9C24-DE3B-8DCB-4DB84D0BB834}"/>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13" name="Freeform: Shape 909">
                <a:extLst>
                  <a:ext uri="{FF2B5EF4-FFF2-40B4-BE49-F238E27FC236}">
                    <a16:creationId xmlns:a16="http://schemas.microsoft.com/office/drawing/2014/main" id="{3E86672C-4CE9-78C8-8C08-428A0A982C04}"/>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grpSp>
      </p:grpSp>
      <p:grpSp>
        <p:nvGrpSpPr>
          <p:cNvPr id="122" name="Graphic 326">
            <a:extLst>
              <a:ext uri="{FF2B5EF4-FFF2-40B4-BE49-F238E27FC236}">
                <a16:creationId xmlns:a16="http://schemas.microsoft.com/office/drawing/2014/main" id="{5E5EB3CB-4A98-DC98-3E56-309888364C61}"/>
              </a:ext>
            </a:extLst>
          </p:cNvPr>
          <p:cNvGrpSpPr/>
          <p:nvPr/>
        </p:nvGrpSpPr>
        <p:grpSpPr>
          <a:xfrm>
            <a:off x="9143495" y="2753851"/>
            <a:ext cx="663278" cy="485684"/>
            <a:chOff x="2187719" y="6922499"/>
            <a:chExt cx="567729" cy="413244"/>
          </a:xfrm>
        </p:grpSpPr>
        <p:sp>
          <p:nvSpPr>
            <p:cNvPr id="123" name="Freeform: Shape 919">
              <a:extLst>
                <a:ext uri="{FF2B5EF4-FFF2-40B4-BE49-F238E27FC236}">
                  <a16:creationId xmlns:a16="http://schemas.microsoft.com/office/drawing/2014/main" id="{429F4C70-43FF-7F1A-112E-5FA48A8063CE}"/>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4" name="Freeform: Shape 920">
              <a:extLst>
                <a:ext uri="{FF2B5EF4-FFF2-40B4-BE49-F238E27FC236}">
                  <a16:creationId xmlns:a16="http://schemas.microsoft.com/office/drawing/2014/main" id="{D14ADC25-1C53-C56B-0EDE-8B61D578C591}"/>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5" name="Freeform: Shape 921">
              <a:extLst>
                <a:ext uri="{FF2B5EF4-FFF2-40B4-BE49-F238E27FC236}">
                  <a16:creationId xmlns:a16="http://schemas.microsoft.com/office/drawing/2014/main" id="{324D76AF-BB77-2CAF-9CF0-B059C1376FFD}"/>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6" name="Freeform: Shape 922">
              <a:extLst>
                <a:ext uri="{FF2B5EF4-FFF2-40B4-BE49-F238E27FC236}">
                  <a16:creationId xmlns:a16="http://schemas.microsoft.com/office/drawing/2014/main" id="{F693ED8A-4D31-16D8-09C0-A2C2AE2824BE}"/>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7" name="Freeform: Shape 923">
              <a:extLst>
                <a:ext uri="{FF2B5EF4-FFF2-40B4-BE49-F238E27FC236}">
                  <a16:creationId xmlns:a16="http://schemas.microsoft.com/office/drawing/2014/main" id="{CD77C5AE-894F-F2F3-A90F-577F73493189}"/>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8" name="Freeform: Shape 924">
              <a:extLst>
                <a:ext uri="{FF2B5EF4-FFF2-40B4-BE49-F238E27FC236}">
                  <a16:creationId xmlns:a16="http://schemas.microsoft.com/office/drawing/2014/main" id="{7A71B196-CEEF-11BD-E479-47FA5286167D}"/>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29" name="Freeform: Shape 925">
              <a:extLst>
                <a:ext uri="{FF2B5EF4-FFF2-40B4-BE49-F238E27FC236}">
                  <a16:creationId xmlns:a16="http://schemas.microsoft.com/office/drawing/2014/main" id="{84B6A248-9582-ACD6-BD58-C1D52A8B9414}"/>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0" name="Freeform: Shape 926">
              <a:extLst>
                <a:ext uri="{FF2B5EF4-FFF2-40B4-BE49-F238E27FC236}">
                  <a16:creationId xmlns:a16="http://schemas.microsoft.com/office/drawing/2014/main" id="{29D7C1F9-EE2E-22E9-46A0-639253B6F50E}"/>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1" name="Freeform: Shape 927">
              <a:extLst>
                <a:ext uri="{FF2B5EF4-FFF2-40B4-BE49-F238E27FC236}">
                  <a16:creationId xmlns:a16="http://schemas.microsoft.com/office/drawing/2014/main" id="{38A8C62F-E0B1-C31B-40B7-DD25B984C345}"/>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2" name="Freeform: Shape 928">
              <a:extLst>
                <a:ext uri="{FF2B5EF4-FFF2-40B4-BE49-F238E27FC236}">
                  <a16:creationId xmlns:a16="http://schemas.microsoft.com/office/drawing/2014/main" id="{FE71CD41-2A99-CD67-E1B4-4742EA75E564}"/>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33" name="Freeform: Shape 929">
              <a:extLst>
                <a:ext uri="{FF2B5EF4-FFF2-40B4-BE49-F238E27FC236}">
                  <a16:creationId xmlns:a16="http://schemas.microsoft.com/office/drawing/2014/main" id="{AB14B99E-9476-02FB-9EAB-EC4A009CCD2F}"/>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34" name="Freeform: Shape 930">
              <a:extLst>
                <a:ext uri="{FF2B5EF4-FFF2-40B4-BE49-F238E27FC236}">
                  <a16:creationId xmlns:a16="http://schemas.microsoft.com/office/drawing/2014/main" id="{C60FEB5B-B024-15C4-B2DB-1F4815E604B3}"/>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35" name="Freeform: Shape 931">
              <a:extLst>
                <a:ext uri="{FF2B5EF4-FFF2-40B4-BE49-F238E27FC236}">
                  <a16:creationId xmlns:a16="http://schemas.microsoft.com/office/drawing/2014/main" id="{99772BB0-AD89-7E91-F6E8-8654B8D72446}"/>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6" name="Freeform: Shape 932">
              <a:extLst>
                <a:ext uri="{FF2B5EF4-FFF2-40B4-BE49-F238E27FC236}">
                  <a16:creationId xmlns:a16="http://schemas.microsoft.com/office/drawing/2014/main" id="{BBD4E510-AB4E-1B9A-C3CE-81B8B2AE7C3C}"/>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7" name="Freeform: Shape 933">
              <a:extLst>
                <a:ext uri="{FF2B5EF4-FFF2-40B4-BE49-F238E27FC236}">
                  <a16:creationId xmlns:a16="http://schemas.microsoft.com/office/drawing/2014/main" id="{9A53A091-887C-23F5-F725-64FC7F002024}"/>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8" name="Freeform: Shape 934">
              <a:extLst>
                <a:ext uri="{FF2B5EF4-FFF2-40B4-BE49-F238E27FC236}">
                  <a16:creationId xmlns:a16="http://schemas.microsoft.com/office/drawing/2014/main" id="{3122A402-CCF0-574D-BD5D-3D55F04EF0B6}"/>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39" name="Freeform: Shape 935">
              <a:extLst>
                <a:ext uri="{FF2B5EF4-FFF2-40B4-BE49-F238E27FC236}">
                  <a16:creationId xmlns:a16="http://schemas.microsoft.com/office/drawing/2014/main" id="{C866C494-8EB9-86F1-8490-7B2A3FBAD8D0}"/>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40" name="Freeform: Shape 936">
              <a:extLst>
                <a:ext uri="{FF2B5EF4-FFF2-40B4-BE49-F238E27FC236}">
                  <a16:creationId xmlns:a16="http://schemas.microsoft.com/office/drawing/2014/main" id="{0A65BAAF-700F-FAD0-79B5-2A2D6F1BDEEF}"/>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141" name="Group 140">
            <a:extLst>
              <a:ext uri="{FF2B5EF4-FFF2-40B4-BE49-F238E27FC236}">
                <a16:creationId xmlns:a16="http://schemas.microsoft.com/office/drawing/2014/main" id="{2C8D1FE8-86E3-2666-A416-E4FA76558505}"/>
              </a:ext>
            </a:extLst>
          </p:cNvPr>
          <p:cNvGrpSpPr/>
          <p:nvPr/>
        </p:nvGrpSpPr>
        <p:grpSpPr>
          <a:xfrm>
            <a:off x="5555477" y="2727881"/>
            <a:ext cx="802828" cy="594903"/>
            <a:chOff x="8359775" y="6592021"/>
            <a:chExt cx="1444632" cy="1070486"/>
          </a:xfrm>
        </p:grpSpPr>
        <p:grpSp>
          <p:nvGrpSpPr>
            <p:cNvPr id="142" name="Graphic 172">
              <a:extLst>
                <a:ext uri="{FF2B5EF4-FFF2-40B4-BE49-F238E27FC236}">
                  <a16:creationId xmlns:a16="http://schemas.microsoft.com/office/drawing/2014/main" id="{4E0B74A6-C0C5-35E7-A985-3BE27103EE85}"/>
                </a:ext>
              </a:extLst>
            </p:cNvPr>
            <p:cNvGrpSpPr/>
            <p:nvPr/>
          </p:nvGrpSpPr>
          <p:grpSpPr>
            <a:xfrm>
              <a:off x="8742285" y="6592021"/>
              <a:ext cx="1062122" cy="1041301"/>
              <a:chOff x="1685010" y="4353545"/>
              <a:chExt cx="443180" cy="434492"/>
            </a:xfrm>
          </p:grpSpPr>
          <p:sp>
            <p:nvSpPr>
              <p:cNvPr id="154" name="Freeform: Shape 950">
                <a:extLst>
                  <a:ext uri="{FF2B5EF4-FFF2-40B4-BE49-F238E27FC236}">
                    <a16:creationId xmlns:a16="http://schemas.microsoft.com/office/drawing/2014/main" id="{28C1370C-4EEC-CD88-323B-BE02D1330F21}"/>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55" name="Freeform: Shape 951">
                <a:extLst>
                  <a:ext uri="{FF2B5EF4-FFF2-40B4-BE49-F238E27FC236}">
                    <a16:creationId xmlns:a16="http://schemas.microsoft.com/office/drawing/2014/main" id="{F79B66EE-AB2F-EB15-BC24-D93D23B796FD}"/>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56" name="Freeform: Shape 952">
                <a:extLst>
                  <a:ext uri="{FF2B5EF4-FFF2-40B4-BE49-F238E27FC236}">
                    <a16:creationId xmlns:a16="http://schemas.microsoft.com/office/drawing/2014/main" id="{F822ACEA-1990-AB7A-59A6-EFA9226D6220}"/>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57" name="Freeform: Shape 953">
                <a:extLst>
                  <a:ext uri="{FF2B5EF4-FFF2-40B4-BE49-F238E27FC236}">
                    <a16:creationId xmlns:a16="http://schemas.microsoft.com/office/drawing/2014/main" id="{40DDE13A-6365-61A8-6FE6-870ABD3BD826}"/>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58" name="Freeform: Shape 954">
                <a:extLst>
                  <a:ext uri="{FF2B5EF4-FFF2-40B4-BE49-F238E27FC236}">
                    <a16:creationId xmlns:a16="http://schemas.microsoft.com/office/drawing/2014/main" id="{E0E78436-F719-03B8-E488-407D19AAF7B5}"/>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59" name="Freeform: Shape 955">
                <a:extLst>
                  <a:ext uri="{FF2B5EF4-FFF2-40B4-BE49-F238E27FC236}">
                    <a16:creationId xmlns:a16="http://schemas.microsoft.com/office/drawing/2014/main" id="{3D322DE0-8736-367D-7914-537AA71BE391}"/>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143" name="Graphic 190">
              <a:extLst>
                <a:ext uri="{FF2B5EF4-FFF2-40B4-BE49-F238E27FC236}">
                  <a16:creationId xmlns:a16="http://schemas.microsoft.com/office/drawing/2014/main" id="{1D9566B2-D911-BADA-C549-F7BEAA9BCE0C}"/>
                </a:ext>
              </a:extLst>
            </p:cNvPr>
            <p:cNvGrpSpPr/>
            <p:nvPr/>
          </p:nvGrpSpPr>
          <p:grpSpPr>
            <a:xfrm>
              <a:off x="8911314" y="6708453"/>
              <a:ext cx="487551" cy="487551"/>
              <a:chOff x="7285831" y="4387916"/>
              <a:chExt cx="196325" cy="196325"/>
            </a:xfrm>
          </p:grpSpPr>
          <p:sp>
            <p:nvSpPr>
              <p:cNvPr id="151" name="Freeform: Shape 947">
                <a:extLst>
                  <a:ext uri="{FF2B5EF4-FFF2-40B4-BE49-F238E27FC236}">
                    <a16:creationId xmlns:a16="http://schemas.microsoft.com/office/drawing/2014/main" id="{759C48B6-EBF0-8636-F9B8-F8E742EAE43E}"/>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52" name="Freeform: Shape 948">
                <a:extLst>
                  <a:ext uri="{FF2B5EF4-FFF2-40B4-BE49-F238E27FC236}">
                    <a16:creationId xmlns:a16="http://schemas.microsoft.com/office/drawing/2014/main" id="{540B0F12-8A52-63D8-EF71-A0C76A424CEB}"/>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53" name="Freeform: Shape 949">
                <a:extLst>
                  <a:ext uri="{FF2B5EF4-FFF2-40B4-BE49-F238E27FC236}">
                    <a16:creationId xmlns:a16="http://schemas.microsoft.com/office/drawing/2014/main" id="{81EF9813-29A6-951E-6A01-25AC7040708C}"/>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144" name="Graphic 190">
              <a:extLst>
                <a:ext uri="{FF2B5EF4-FFF2-40B4-BE49-F238E27FC236}">
                  <a16:creationId xmlns:a16="http://schemas.microsoft.com/office/drawing/2014/main" id="{9C17B936-8022-2ECE-5818-869AE3866C36}"/>
                </a:ext>
              </a:extLst>
            </p:cNvPr>
            <p:cNvGrpSpPr/>
            <p:nvPr/>
          </p:nvGrpSpPr>
          <p:grpSpPr>
            <a:xfrm>
              <a:off x="8480431" y="7202131"/>
              <a:ext cx="460376" cy="460376"/>
              <a:chOff x="7289321" y="4372213"/>
              <a:chExt cx="196325" cy="196325"/>
            </a:xfrm>
          </p:grpSpPr>
          <p:sp>
            <p:nvSpPr>
              <p:cNvPr id="148" name="Freeform: Shape 944">
                <a:extLst>
                  <a:ext uri="{FF2B5EF4-FFF2-40B4-BE49-F238E27FC236}">
                    <a16:creationId xmlns:a16="http://schemas.microsoft.com/office/drawing/2014/main" id="{AB328E4A-4EED-20BC-E858-2E5FA7DB32FF}"/>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49" name="Freeform: Shape 945">
                <a:extLst>
                  <a:ext uri="{FF2B5EF4-FFF2-40B4-BE49-F238E27FC236}">
                    <a16:creationId xmlns:a16="http://schemas.microsoft.com/office/drawing/2014/main" id="{423983FE-A45C-4603-2B6D-8F15B1A30E2C}"/>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50" name="Freeform: Shape 946">
                <a:extLst>
                  <a:ext uri="{FF2B5EF4-FFF2-40B4-BE49-F238E27FC236}">
                    <a16:creationId xmlns:a16="http://schemas.microsoft.com/office/drawing/2014/main" id="{85C1A591-E965-18EF-3434-53D61C549A53}"/>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145" name="Graphic 190">
              <a:extLst>
                <a:ext uri="{FF2B5EF4-FFF2-40B4-BE49-F238E27FC236}">
                  <a16:creationId xmlns:a16="http://schemas.microsoft.com/office/drawing/2014/main" id="{485069DC-8388-A181-0266-F656420FB627}"/>
                </a:ext>
              </a:extLst>
            </p:cNvPr>
            <p:cNvGrpSpPr/>
            <p:nvPr/>
          </p:nvGrpSpPr>
          <p:grpSpPr>
            <a:xfrm>
              <a:off x="8359775" y="6905626"/>
              <a:ext cx="301625" cy="301625"/>
              <a:chOff x="7289321" y="4372213"/>
              <a:chExt cx="196325" cy="196325"/>
            </a:xfrm>
          </p:grpSpPr>
          <p:sp>
            <p:nvSpPr>
              <p:cNvPr id="146" name="Freeform: Shape 942">
                <a:extLst>
                  <a:ext uri="{FF2B5EF4-FFF2-40B4-BE49-F238E27FC236}">
                    <a16:creationId xmlns:a16="http://schemas.microsoft.com/office/drawing/2014/main" id="{DEB2E66B-98F7-CA33-A5E3-14CB80111038}"/>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47" name="Freeform: Shape 943">
                <a:extLst>
                  <a:ext uri="{FF2B5EF4-FFF2-40B4-BE49-F238E27FC236}">
                    <a16:creationId xmlns:a16="http://schemas.microsoft.com/office/drawing/2014/main" id="{60C047E7-1E61-FB1B-4A9D-0A579DBF2F18}"/>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grpSp>
        <p:nvGrpSpPr>
          <p:cNvPr id="160" name="Graphic 160">
            <a:extLst>
              <a:ext uri="{FF2B5EF4-FFF2-40B4-BE49-F238E27FC236}">
                <a16:creationId xmlns:a16="http://schemas.microsoft.com/office/drawing/2014/main" id="{693AD73F-C087-EB3E-F991-BD5537119D88}"/>
              </a:ext>
            </a:extLst>
          </p:cNvPr>
          <p:cNvGrpSpPr/>
          <p:nvPr/>
        </p:nvGrpSpPr>
        <p:grpSpPr>
          <a:xfrm>
            <a:off x="9171126" y="4036844"/>
            <a:ext cx="581871" cy="601778"/>
            <a:chOff x="4692320" y="5010565"/>
            <a:chExt cx="395223" cy="408744"/>
          </a:xfrm>
        </p:grpSpPr>
        <p:sp>
          <p:nvSpPr>
            <p:cNvPr id="161" name="Freeform: Shape 957">
              <a:extLst>
                <a:ext uri="{FF2B5EF4-FFF2-40B4-BE49-F238E27FC236}">
                  <a16:creationId xmlns:a16="http://schemas.microsoft.com/office/drawing/2014/main" id="{F9DF6E62-FB87-3A9D-3FF9-0778131001E8}"/>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62" name="Freeform: Shape 958">
              <a:extLst>
                <a:ext uri="{FF2B5EF4-FFF2-40B4-BE49-F238E27FC236}">
                  <a16:creationId xmlns:a16="http://schemas.microsoft.com/office/drawing/2014/main" id="{B533318E-E332-EF51-03C2-07B85B968CC4}"/>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63" name="Freeform: Shape 959">
              <a:extLst>
                <a:ext uri="{FF2B5EF4-FFF2-40B4-BE49-F238E27FC236}">
                  <a16:creationId xmlns:a16="http://schemas.microsoft.com/office/drawing/2014/main" id="{3E17CA99-C9AC-72A0-EE89-7B22A97F695D}"/>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64" name="Freeform: Shape 960">
              <a:extLst>
                <a:ext uri="{FF2B5EF4-FFF2-40B4-BE49-F238E27FC236}">
                  <a16:creationId xmlns:a16="http://schemas.microsoft.com/office/drawing/2014/main" id="{BC1136DA-221D-4476-EC16-947356B4AF80}"/>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65" name="Freeform: Shape 961">
              <a:extLst>
                <a:ext uri="{FF2B5EF4-FFF2-40B4-BE49-F238E27FC236}">
                  <a16:creationId xmlns:a16="http://schemas.microsoft.com/office/drawing/2014/main" id="{CED32D5D-BC22-30E6-D2BF-598200EEF4C7}"/>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166" name="Group 165">
            <a:extLst>
              <a:ext uri="{FF2B5EF4-FFF2-40B4-BE49-F238E27FC236}">
                <a16:creationId xmlns:a16="http://schemas.microsoft.com/office/drawing/2014/main" id="{FB6CA065-9EE5-49B2-6D3C-97082D188992}"/>
              </a:ext>
            </a:extLst>
          </p:cNvPr>
          <p:cNvGrpSpPr/>
          <p:nvPr/>
        </p:nvGrpSpPr>
        <p:grpSpPr>
          <a:xfrm>
            <a:off x="7760730" y="2712180"/>
            <a:ext cx="826545" cy="610603"/>
            <a:chOff x="8713234" y="4630665"/>
            <a:chExt cx="886841" cy="655145"/>
          </a:xfrm>
        </p:grpSpPr>
        <p:grpSp>
          <p:nvGrpSpPr>
            <p:cNvPr id="167" name="Graphic 188">
              <a:extLst>
                <a:ext uri="{FF2B5EF4-FFF2-40B4-BE49-F238E27FC236}">
                  <a16:creationId xmlns:a16="http://schemas.microsoft.com/office/drawing/2014/main" id="{87FDB7C7-DDB1-F8E4-2BDD-D856B66C57AD}"/>
                </a:ext>
              </a:extLst>
            </p:cNvPr>
            <p:cNvGrpSpPr/>
            <p:nvPr/>
          </p:nvGrpSpPr>
          <p:grpSpPr>
            <a:xfrm>
              <a:off x="8963026" y="4756150"/>
              <a:ext cx="637049" cy="529660"/>
              <a:chOff x="6479413" y="4391524"/>
              <a:chExt cx="450582" cy="374626"/>
            </a:xfrm>
          </p:grpSpPr>
          <p:sp>
            <p:nvSpPr>
              <p:cNvPr id="181" name="Freeform: Shape 977">
                <a:extLst>
                  <a:ext uri="{FF2B5EF4-FFF2-40B4-BE49-F238E27FC236}">
                    <a16:creationId xmlns:a16="http://schemas.microsoft.com/office/drawing/2014/main" id="{3FBFF160-6668-89DB-C58E-98CA982B6E91}"/>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82" name="Freeform: Shape 978">
                <a:extLst>
                  <a:ext uri="{FF2B5EF4-FFF2-40B4-BE49-F238E27FC236}">
                    <a16:creationId xmlns:a16="http://schemas.microsoft.com/office/drawing/2014/main" id="{ABBB3700-54EA-02B9-33F8-F9ED2C2E7B15}"/>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83" name="Freeform: Shape 979">
                <a:extLst>
                  <a:ext uri="{FF2B5EF4-FFF2-40B4-BE49-F238E27FC236}">
                    <a16:creationId xmlns:a16="http://schemas.microsoft.com/office/drawing/2014/main" id="{58849951-89A6-ADFD-ABA7-6E559C9CD0CF}"/>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84" name="Freeform: Shape 980">
                <a:extLst>
                  <a:ext uri="{FF2B5EF4-FFF2-40B4-BE49-F238E27FC236}">
                    <a16:creationId xmlns:a16="http://schemas.microsoft.com/office/drawing/2014/main" id="{9FFECA5B-51C3-5E58-B1EB-25C0A08C3ACA}"/>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85" name="Freeform: Shape 981">
                <a:extLst>
                  <a:ext uri="{FF2B5EF4-FFF2-40B4-BE49-F238E27FC236}">
                    <a16:creationId xmlns:a16="http://schemas.microsoft.com/office/drawing/2014/main" id="{BDD89C09-8619-465F-DF40-8EA40354B18C}"/>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168" name="Graphic 240">
              <a:extLst>
                <a:ext uri="{FF2B5EF4-FFF2-40B4-BE49-F238E27FC236}">
                  <a16:creationId xmlns:a16="http://schemas.microsoft.com/office/drawing/2014/main" id="{6D953F79-2F2D-9369-9129-CB52A38A5028}"/>
                </a:ext>
              </a:extLst>
            </p:cNvPr>
            <p:cNvGrpSpPr/>
            <p:nvPr/>
          </p:nvGrpSpPr>
          <p:grpSpPr>
            <a:xfrm rot="20323668">
              <a:off x="8713234" y="4630665"/>
              <a:ext cx="378619" cy="430874"/>
              <a:chOff x="6198099" y="404917"/>
              <a:chExt cx="417431" cy="475043"/>
            </a:xfrm>
          </p:grpSpPr>
          <p:sp>
            <p:nvSpPr>
              <p:cNvPr id="169" name="Freeform: Shape 965">
                <a:extLst>
                  <a:ext uri="{FF2B5EF4-FFF2-40B4-BE49-F238E27FC236}">
                    <a16:creationId xmlns:a16="http://schemas.microsoft.com/office/drawing/2014/main" id="{007AEFCF-FE37-23F0-2B06-1CD797DAF05A}"/>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70" name="Freeform: Shape 966">
                <a:extLst>
                  <a:ext uri="{FF2B5EF4-FFF2-40B4-BE49-F238E27FC236}">
                    <a16:creationId xmlns:a16="http://schemas.microsoft.com/office/drawing/2014/main" id="{52BB006C-A67E-82DC-C59C-D83A75CC0215}"/>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71" name="Freeform: Shape 967">
                <a:extLst>
                  <a:ext uri="{FF2B5EF4-FFF2-40B4-BE49-F238E27FC236}">
                    <a16:creationId xmlns:a16="http://schemas.microsoft.com/office/drawing/2014/main" id="{7C394D8F-F110-6203-5BF8-B52739190427}"/>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72" name="Freeform: Shape 968">
                <a:extLst>
                  <a:ext uri="{FF2B5EF4-FFF2-40B4-BE49-F238E27FC236}">
                    <a16:creationId xmlns:a16="http://schemas.microsoft.com/office/drawing/2014/main" id="{D96929BE-C737-0572-D7DA-5E77461DEC2B}"/>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73" name="Freeform: Shape 969">
                <a:extLst>
                  <a:ext uri="{FF2B5EF4-FFF2-40B4-BE49-F238E27FC236}">
                    <a16:creationId xmlns:a16="http://schemas.microsoft.com/office/drawing/2014/main" id="{BD97C5EA-C923-4B28-8077-615E39144A90}"/>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74" name="Freeform: Shape 970">
                <a:extLst>
                  <a:ext uri="{FF2B5EF4-FFF2-40B4-BE49-F238E27FC236}">
                    <a16:creationId xmlns:a16="http://schemas.microsoft.com/office/drawing/2014/main" id="{F9E27466-7819-C6DA-501E-CB2E68497C01}"/>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75" name="Freeform: Shape 971">
                <a:extLst>
                  <a:ext uri="{FF2B5EF4-FFF2-40B4-BE49-F238E27FC236}">
                    <a16:creationId xmlns:a16="http://schemas.microsoft.com/office/drawing/2014/main" id="{3F0FAE34-E589-22CD-1B71-3AF989750250}"/>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76" name="Freeform: Shape 972">
                <a:extLst>
                  <a:ext uri="{FF2B5EF4-FFF2-40B4-BE49-F238E27FC236}">
                    <a16:creationId xmlns:a16="http://schemas.microsoft.com/office/drawing/2014/main" id="{E4E006FC-AC44-FA67-C39B-BF15DAD5A6C7}"/>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77" name="Freeform: Shape 973">
                <a:extLst>
                  <a:ext uri="{FF2B5EF4-FFF2-40B4-BE49-F238E27FC236}">
                    <a16:creationId xmlns:a16="http://schemas.microsoft.com/office/drawing/2014/main" id="{2F815E08-E7EE-0731-21E0-377636CA36FC}"/>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178" name="Freeform: Shape 974">
                <a:extLst>
                  <a:ext uri="{FF2B5EF4-FFF2-40B4-BE49-F238E27FC236}">
                    <a16:creationId xmlns:a16="http://schemas.microsoft.com/office/drawing/2014/main" id="{EBD9B77B-CB3D-97D8-E73C-EE6DEF0986A5}"/>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79" name="Freeform: Shape 975">
                <a:extLst>
                  <a:ext uri="{FF2B5EF4-FFF2-40B4-BE49-F238E27FC236}">
                    <a16:creationId xmlns:a16="http://schemas.microsoft.com/office/drawing/2014/main" id="{076806F2-BEE9-EFB7-BA86-F78D5130BF77}"/>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180" name="Freeform: Shape 976">
                <a:extLst>
                  <a:ext uri="{FF2B5EF4-FFF2-40B4-BE49-F238E27FC236}">
                    <a16:creationId xmlns:a16="http://schemas.microsoft.com/office/drawing/2014/main" id="{46EBE13E-8D08-E20E-96AB-57C283C89267}"/>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grpSp>
        <p:nvGrpSpPr>
          <p:cNvPr id="186" name="Group 185">
            <a:extLst>
              <a:ext uri="{FF2B5EF4-FFF2-40B4-BE49-F238E27FC236}">
                <a16:creationId xmlns:a16="http://schemas.microsoft.com/office/drawing/2014/main" id="{24B7E0D2-36EC-4FD7-2DAA-6102FA7DBEB7}"/>
              </a:ext>
            </a:extLst>
          </p:cNvPr>
          <p:cNvGrpSpPr/>
          <p:nvPr/>
        </p:nvGrpSpPr>
        <p:grpSpPr>
          <a:xfrm>
            <a:off x="6887093" y="2757044"/>
            <a:ext cx="463938" cy="606048"/>
            <a:chOff x="9398940" y="6818557"/>
            <a:chExt cx="657213" cy="858524"/>
          </a:xfrm>
        </p:grpSpPr>
        <p:grpSp>
          <p:nvGrpSpPr>
            <p:cNvPr id="187" name="Graphic 244">
              <a:extLst>
                <a:ext uri="{FF2B5EF4-FFF2-40B4-BE49-F238E27FC236}">
                  <a16:creationId xmlns:a16="http://schemas.microsoft.com/office/drawing/2014/main" id="{250712DC-0BD4-5A3C-9758-B904BE8EA601}"/>
                </a:ext>
              </a:extLst>
            </p:cNvPr>
            <p:cNvGrpSpPr/>
            <p:nvPr/>
          </p:nvGrpSpPr>
          <p:grpSpPr>
            <a:xfrm>
              <a:off x="9398940" y="6818557"/>
              <a:ext cx="657213" cy="858524"/>
              <a:chOff x="6874589" y="-649524"/>
              <a:chExt cx="198947" cy="259886"/>
            </a:xfrm>
          </p:grpSpPr>
          <p:sp>
            <p:nvSpPr>
              <p:cNvPr id="205" name="Freeform: Shape 1001">
                <a:extLst>
                  <a:ext uri="{FF2B5EF4-FFF2-40B4-BE49-F238E27FC236}">
                    <a16:creationId xmlns:a16="http://schemas.microsoft.com/office/drawing/2014/main" id="{4C0D40EC-CB1F-AAA0-2673-0C9CD05CD371}"/>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609562">
                  <a:defRPr/>
                </a:pPr>
                <a:endParaRPr lang="en-US" sz="1500">
                  <a:solidFill>
                    <a:srgbClr val="FFFFFF"/>
                  </a:solidFill>
                  <a:latin typeface="Amazon Ember"/>
                </a:endParaRPr>
              </a:p>
            </p:txBody>
          </p:sp>
          <p:sp>
            <p:nvSpPr>
              <p:cNvPr id="206" name="Freeform: Shape 1002">
                <a:extLst>
                  <a:ext uri="{FF2B5EF4-FFF2-40B4-BE49-F238E27FC236}">
                    <a16:creationId xmlns:a16="http://schemas.microsoft.com/office/drawing/2014/main" id="{96F74EEC-BC48-0E3F-5FD4-E619D568C0D3}"/>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609562">
                  <a:defRPr/>
                </a:pPr>
                <a:endParaRPr lang="en-US" sz="1500">
                  <a:solidFill>
                    <a:srgbClr val="FFFFFF"/>
                  </a:solidFill>
                  <a:latin typeface="Amazon Ember"/>
                </a:endParaRPr>
              </a:p>
            </p:txBody>
          </p:sp>
        </p:grpSp>
        <p:grpSp>
          <p:nvGrpSpPr>
            <p:cNvPr id="188" name="Graphic 286">
              <a:extLst>
                <a:ext uri="{FF2B5EF4-FFF2-40B4-BE49-F238E27FC236}">
                  <a16:creationId xmlns:a16="http://schemas.microsoft.com/office/drawing/2014/main" id="{38BF3F05-D6C6-0AD7-EB45-1E5F165E3CC0}"/>
                </a:ext>
              </a:extLst>
            </p:cNvPr>
            <p:cNvGrpSpPr/>
            <p:nvPr/>
          </p:nvGrpSpPr>
          <p:grpSpPr>
            <a:xfrm>
              <a:off x="9459644" y="7061587"/>
              <a:ext cx="535816" cy="371021"/>
              <a:chOff x="357820" y="2375315"/>
              <a:chExt cx="557756" cy="386213"/>
            </a:xfrm>
          </p:grpSpPr>
          <p:sp>
            <p:nvSpPr>
              <p:cNvPr id="198" name="Freeform: Shape 994">
                <a:extLst>
                  <a:ext uri="{FF2B5EF4-FFF2-40B4-BE49-F238E27FC236}">
                    <a16:creationId xmlns:a16="http://schemas.microsoft.com/office/drawing/2014/main" id="{CF886CB3-9836-DBFC-F432-C2A7B43CC473}"/>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609562">
                  <a:defRPr/>
                </a:pPr>
                <a:endParaRPr lang="en-US" sz="1500">
                  <a:solidFill>
                    <a:srgbClr val="FFFFFF"/>
                  </a:solidFill>
                  <a:latin typeface="Amazon Ember"/>
                </a:endParaRPr>
              </a:p>
            </p:txBody>
          </p:sp>
          <p:sp>
            <p:nvSpPr>
              <p:cNvPr id="199" name="Freeform: Shape 995">
                <a:extLst>
                  <a:ext uri="{FF2B5EF4-FFF2-40B4-BE49-F238E27FC236}">
                    <a16:creationId xmlns:a16="http://schemas.microsoft.com/office/drawing/2014/main" id="{49DCC037-CAD9-0077-3BFC-839497187B4A}"/>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609562">
                  <a:defRPr/>
                </a:pPr>
                <a:endParaRPr lang="en-US" sz="1500">
                  <a:solidFill>
                    <a:srgbClr val="FFFFFF"/>
                  </a:solidFill>
                  <a:latin typeface="Amazon Ember"/>
                </a:endParaRPr>
              </a:p>
            </p:txBody>
          </p:sp>
          <p:sp>
            <p:nvSpPr>
              <p:cNvPr id="200" name="Freeform: Shape 996">
                <a:extLst>
                  <a:ext uri="{FF2B5EF4-FFF2-40B4-BE49-F238E27FC236}">
                    <a16:creationId xmlns:a16="http://schemas.microsoft.com/office/drawing/2014/main" id="{F02559E1-A6D5-2C4D-E003-056A6B530C87}"/>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latin typeface="Amazon Ember"/>
                </a:endParaRPr>
              </a:p>
            </p:txBody>
          </p:sp>
          <p:sp>
            <p:nvSpPr>
              <p:cNvPr id="201" name="Freeform: Shape 997">
                <a:extLst>
                  <a:ext uri="{FF2B5EF4-FFF2-40B4-BE49-F238E27FC236}">
                    <a16:creationId xmlns:a16="http://schemas.microsoft.com/office/drawing/2014/main" id="{564461E6-2930-FE13-768B-EADB5E5975F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latin typeface="Amazon Ember"/>
                </a:endParaRPr>
              </a:p>
            </p:txBody>
          </p:sp>
          <p:sp>
            <p:nvSpPr>
              <p:cNvPr id="202" name="Freeform: Shape 998">
                <a:extLst>
                  <a:ext uri="{FF2B5EF4-FFF2-40B4-BE49-F238E27FC236}">
                    <a16:creationId xmlns:a16="http://schemas.microsoft.com/office/drawing/2014/main" id="{F5410CAD-DB77-F461-6F22-B2D68D7AB406}"/>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609562">
                  <a:defRPr/>
                </a:pPr>
                <a:endParaRPr lang="en-US" sz="1500">
                  <a:solidFill>
                    <a:srgbClr val="FFFFFF"/>
                  </a:solidFill>
                  <a:latin typeface="Amazon Ember"/>
                </a:endParaRPr>
              </a:p>
            </p:txBody>
          </p:sp>
          <p:sp>
            <p:nvSpPr>
              <p:cNvPr id="203" name="Freeform: Shape 999">
                <a:extLst>
                  <a:ext uri="{FF2B5EF4-FFF2-40B4-BE49-F238E27FC236}">
                    <a16:creationId xmlns:a16="http://schemas.microsoft.com/office/drawing/2014/main" id="{F646EAFC-B97A-20F7-D388-C88D8192C881}"/>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latin typeface="Amazon Ember"/>
                </a:endParaRPr>
              </a:p>
            </p:txBody>
          </p:sp>
          <p:sp>
            <p:nvSpPr>
              <p:cNvPr id="204" name="Freeform: Shape 1000">
                <a:extLst>
                  <a:ext uri="{FF2B5EF4-FFF2-40B4-BE49-F238E27FC236}">
                    <a16:creationId xmlns:a16="http://schemas.microsoft.com/office/drawing/2014/main" id="{15D1BF04-EE27-ECB0-AC97-9E09ED432A22}"/>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latin typeface="Amazon Ember"/>
                </a:endParaRPr>
              </a:p>
            </p:txBody>
          </p:sp>
        </p:grpSp>
        <p:grpSp>
          <p:nvGrpSpPr>
            <p:cNvPr id="189" name="Group 188">
              <a:extLst>
                <a:ext uri="{FF2B5EF4-FFF2-40B4-BE49-F238E27FC236}">
                  <a16:creationId xmlns:a16="http://schemas.microsoft.com/office/drawing/2014/main" id="{50E089BA-7792-140D-3147-24ED9F96A88C}"/>
                </a:ext>
              </a:extLst>
            </p:cNvPr>
            <p:cNvGrpSpPr/>
            <p:nvPr/>
          </p:nvGrpSpPr>
          <p:grpSpPr>
            <a:xfrm>
              <a:off x="9869002" y="7003188"/>
              <a:ext cx="57150" cy="57150"/>
              <a:chOff x="10385822" y="7024688"/>
              <a:chExt cx="133350" cy="133350"/>
            </a:xfrm>
          </p:grpSpPr>
          <p:cxnSp>
            <p:nvCxnSpPr>
              <p:cNvPr id="196" name="Straight Connector 195">
                <a:extLst>
                  <a:ext uri="{FF2B5EF4-FFF2-40B4-BE49-F238E27FC236}">
                    <a16:creationId xmlns:a16="http://schemas.microsoft.com/office/drawing/2014/main" id="{85AFB2C7-7E08-769F-4B62-A0A944617FEA}"/>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7" name="Straight Connector 196">
                <a:extLst>
                  <a:ext uri="{FF2B5EF4-FFF2-40B4-BE49-F238E27FC236}">
                    <a16:creationId xmlns:a16="http://schemas.microsoft.com/office/drawing/2014/main" id="{3781A7CA-88AF-0D23-30B7-ADDCFB938D7E}"/>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0" name="Group 189">
              <a:extLst>
                <a:ext uri="{FF2B5EF4-FFF2-40B4-BE49-F238E27FC236}">
                  <a16:creationId xmlns:a16="http://schemas.microsoft.com/office/drawing/2014/main" id="{AD135164-1B75-B1FA-D66E-FF066D3B9F4B}"/>
                </a:ext>
              </a:extLst>
            </p:cNvPr>
            <p:cNvGrpSpPr/>
            <p:nvPr/>
          </p:nvGrpSpPr>
          <p:grpSpPr>
            <a:xfrm>
              <a:off x="9561036" y="7466749"/>
              <a:ext cx="57150" cy="57150"/>
              <a:chOff x="10385822" y="7024688"/>
              <a:chExt cx="133350" cy="133350"/>
            </a:xfrm>
          </p:grpSpPr>
          <p:cxnSp>
            <p:nvCxnSpPr>
              <p:cNvPr id="194" name="Straight Connector 193">
                <a:extLst>
                  <a:ext uri="{FF2B5EF4-FFF2-40B4-BE49-F238E27FC236}">
                    <a16:creationId xmlns:a16="http://schemas.microsoft.com/office/drawing/2014/main" id="{4C23A857-CB1E-7BF6-7B65-FE04D970F673}"/>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5" name="Straight Connector 194">
                <a:extLst>
                  <a:ext uri="{FF2B5EF4-FFF2-40B4-BE49-F238E27FC236}">
                    <a16:creationId xmlns:a16="http://schemas.microsoft.com/office/drawing/2014/main" id="{2F254BC8-7410-E170-8389-67E88274F5EF}"/>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1" name="Group 190">
              <a:extLst>
                <a:ext uri="{FF2B5EF4-FFF2-40B4-BE49-F238E27FC236}">
                  <a16:creationId xmlns:a16="http://schemas.microsoft.com/office/drawing/2014/main" id="{878C0A5B-FA8A-6E3B-E6EA-5EA38693EB7B}"/>
                </a:ext>
              </a:extLst>
            </p:cNvPr>
            <p:cNvGrpSpPr/>
            <p:nvPr/>
          </p:nvGrpSpPr>
          <p:grpSpPr>
            <a:xfrm>
              <a:off x="9853214" y="7527132"/>
              <a:ext cx="57150" cy="57150"/>
              <a:chOff x="10385822" y="7024688"/>
              <a:chExt cx="133350" cy="133350"/>
            </a:xfrm>
          </p:grpSpPr>
          <p:cxnSp>
            <p:nvCxnSpPr>
              <p:cNvPr id="192" name="Straight Connector 191">
                <a:extLst>
                  <a:ext uri="{FF2B5EF4-FFF2-40B4-BE49-F238E27FC236}">
                    <a16:creationId xmlns:a16="http://schemas.microsoft.com/office/drawing/2014/main" id="{C788460C-FE56-6816-1BD7-59157C0BA812}"/>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3" name="Straight Connector 192">
                <a:extLst>
                  <a:ext uri="{FF2B5EF4-FFF2-40B4-BE49-F238E27FC236}">
                    <a16:creationId xmlns:a16="http://schemas.microsoft.com/office/drawing/2014/main" id="{C8FDF8E7-2C81-4F5A-CB6F-921FF79AA6C9}"/>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207" name="Group 206">
            <a:extLst>
              <a:ext uri="{FF2B5EF4-FFF2-40B4-BE49-F238E27FC236}">
                <a16:creationId xmlns:a16="http://schemas.microsoft.com/office/drawing/2014/main" id="{0D5FF2DD-1A42-84DF-43FE-FB7BE8FFB26A}"/>
              </a:ext>
            </a:extLst>
          </p:cNvPr>
          <p:cNvGrpSpPr/>
          <p:nvPr/>
        </p:nvGrpSpPr>
        <p:grpSpPr>
          <a:xfrm>
            <a:off x="6823918" y="4008268"/>
            <a:ext cx="598972" cy="658927"/>
            <a:chOff x="10283651" y="2930442"/>
            <a:chExt cx="727249" cy="800043"/>
          </a:xfrm>
        </p:grpSpPr>
        <p:sp>
          <p:nvSpPr>
            <p:cNvPr id="208" name="Oval 207">
              <a:extLst>
                <a:ext uri="{FF2B5EF4-FFF2-40B4-BE49-F238E27FC236}">
                  <a16:creationId xmlns:a16="http://schemas.microsoft.com/office/drawing/2014/main" id="{91884823-1678-EBC8-7EEE-B2F0878125B4}"/>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a:solidFill>
                  <a:srgbClr val="FFFFFF"/>
                </a:solidFill>
                <a:latin typeface="Amazon Ember"/>
              </a:endParaRPr>
            </a:p>
          </p:txBody>
        </p:sp>
        <p:sp>
          <p:nvSpPr>
            <p:cNvPr id="209" name="Rectangle 208">
              <a:extLst>
                <a:ext uri="{FF2B5EF4-FFF2-40B4-BE49-F238E27FC236}">
                  <a16:creationId xmlns:a16="http://schemas.microsoft.com/office/drawing/2014/main" id="{15F5A986-6940-760D-8DDB-D4AE531F3E60}"/>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a:solidFill>
                  <a:srgbClr val="FFFFFF"/>
                </a:solidFill>
                <a:latin typeface="Amazon Ember"/>
              </a:endParaRPr>
            </a:p>
          </p:txBody>
        </p:sp>
        <p:grpSp>
          <p:nvGrpSpPr>
            <p:cNvPr id="210" name="Graphic 236">
              <a:extLst>
                <a:ext uri="{FF2B5EF4-FFF2-40B4-BE49-F238E27FC236}">
                  <a16:creationId xmlns:a16="http://schemas.microsoft.com/office/drawing/2014/main" id="{08B33730-0611-8369-2B6D-3A5656578F13}"/>
                </a:ext>
              </a:extLst>
            </p:cNvPr>
            <p:cNvGrpSpPr/>
            <p:nvPr/>
          </p:nvGrpSpPr>
          <p:grpSpPr>
            <a:xfrm rot="18950275">
              <a:off x="10283651" y="2930442"/>
              <a:ext cx="727249" cy="727249"/>
              <a:chOff x="4629252" y="322847"/>
              <a:chExt cx="643689" cy="643689"/>
            </a:xfrm>
          </p:grpSpPr>
          <p:sp>
            <p:nvSpPr>
              <p:cNvPr id="211" name="Freeform: Shape 1007">
                <a:extLst>
                  <a:ext uri="{FF2B5EF4-FFF2-40B4-BE49-F238E27FC236}">
                    <a16:creationId xmlns:a16="http://schemas.microsoft.com/office/drawing/2014/main" id="{E8F76237-05DA-51A6-5C14-3D6E77370CF9}"/>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12" name="Freeform: Shape 1008">
                <a:extLst>
                  <a:ext uri="{FF2B5EF4-FFF2-40B4-BE49-F238E27FC236}">
                    <a16:creationId xmlns:a16="http://schemas.microsoft.com/office/drawing/2014/main" id="{AAEA9597-BFDD-F164-6A1F-5CF85199129E}"/>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13" name="Freeform: Shape 1009">
                <a:extLst>
                  <a:ext uri="{FF2B5EF4-FFF2-40B4-BE49-F238E27FC236}">
                    <a16:creationId xmlns:a16="http://schemas.microsoft.com/office/drawing/2014/main" id="{5D78DD40-87AA-2122-EF96-9D5F2ECB089F}"/>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14" name="Freeform: Shape 1010">
                <a:extLst>
                  <a:ext uri="{FF2B5EF4-FFF2-40B4-BE49-F238E27FC236}">
                    <a16:creationId xmlns:a16="http://schemas.microsoft.com/office/drawing/2014/main" id="{7920B04B-CA0F-5357-8028-4778FD646B12}"/>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15" name="Freeform: Shape 1011">
                <a:extLst>
                  <a:ext uri="{FF2B5EF4-FFF2-40B4-BE49-F238E27FC236}">
                    <a16:creationId xmlns:a16="http://schemas.microsoft.com/office/drawing/2014/main" id="{0F610AB9-B56F-B232-1549-62ECB0D97E8F}"/>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216" name="Freeform: Shape 1012">
                <a:extLst>
                  <a:ext uri="{FF2B5EF4-FFF2-40B4-BE49-F238E27FC236}">
                    <a16:creationId xmlns:a16="http://schemas.microsoft.com/office/drawing/2014/main" id="{EBF4FB62-35FF-545E-A36A-3597A38A1BFC}"/>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217" name="Freeform: Shape 1013">
                <a:extLst>
                  <a:ext uri="{FF2B5EF4-FFF2-40B4-BE49-F238E27FC236}">
                    <a16:creationId xmlns:a16="http://schemas.microsoft.com/office/drawing/2014/main" id="{395D29A1-4CAE-96ED-AA97-5D960C204C30}"/>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sp>
            <p:nvSpPr>
              <p:cNvPr id="218" name="Freeform: Shape 1014">
                <a:extLst>
                  <a:ext uri="{FF2B5EF4-FFF2-40B4-BE49-F238E27FC236}">
                    <a16:creationId xmlns:a16="http://schemas.microsoft.com/office/drawing/2014/main" id="{71CC29AC-062A-F018-1F64-18644291E6B1}"/>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latin typeface="Amazon Ember"/>
                </a:endParaRPr>
              </a:p>
            </p:txBody>
          </p:sp>
        </p:grpSp>
      </p:grpSp>
      <p:cxnSp>
        <p:nvCxnSpPr>
          <p:cNvPr id="219" name="Connector: Elbow 1133">
            <a:extLst>
              <a:ext uri="{FF2B5EF4-FFF2-40B4-BE49-F238E27FC236}">
                <a16:creationId xmlns:a16="http://schemas.microsoft.com/office/drawing/2014/main" id="{B75B2417-C51E-23E5-BDAE-E1E552663E9A}"/>
              </a:ext>
            </a:extLst>
          </p:cNvPr>
          <p:cNvCxnSpPr>
            <a:cxnSpLocks/>
          </p:cNvCxnSpPr>
          <p:nvPr/>
        </p:nvCxnSpPr>
        <p:spPr>
          <a:xfrm rot="5400000" flipH="1" flipV="1">
            <a:off x="11098568" y="2870807"/>
            <a:ext cx="138436" cy="240085"/>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20" name="Group 219">
            <a:extLst>
              <a:ext uri="{FF2B5EF4-FFF2-40B4-BE49-F238E27FC236}">
                <a16:creationId xmlns:a16="http://schemas.microsoft.com/office/drawing/2014/main" id="{109F0C81-586A-1C18-A9AA-62CB45588576}"/>
              </a:ext>
            </a:extLst>
          </p:cNvPr>
          <p:cNvGrpSpPr>
            <a:grpSpLocks noChangeAspect="1"/>
          </p:cNvGrpSpPr>
          <p:nvPr/>
        </p:nvGrpSpPr>
        <p:grpSpPr>
          <a:xfrm>
            <a:off x="11353049" y="2830103"/>
            <a:ext cx="260648" cy="220980"/>
            <a:chOff x="1251736" y="3105936"/>
            <a:chExt cx="1189635" cy="1008586"/>
          </a:xfrm>
        </p:grpSpPr>
        <p:sp>
          <p:nvSpPr>
            <p:cNvPr id="221" name="Freeform: Shape 1138">
              <a:extLst>
                <a:ext uri="{FF2B5EF4-FFF2-40B4-BE49-F238E27FC236}">
                  <a16:creationId xmlns:a16="http://schemas.microsoft.com/office/drawing/2014/main" id="{90449DC3-0F07-2C8C-7D16-A964029CC3C3}"/>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22" name="Freeform: Shape 1139">
              <a:extLst>
                <a:ext uri="{FF2B5EF4-FFF2-40B4-BE49-F238E27FC236}">
                  <a16:creationId xmlns:a16="http://schemas.microsoft.com/office/drawing/2014/main" id="{E7709E0D-D203-8BC7-EDB0-87FE9099C14A}"/>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23" name="Freeform: Shape 1140">
              <a:extLst>
                <a:ext uri="{FF2B5EF4-FFF2-40B4-BE49-F238E27FC236}">
                  <a16:creationId xmlns:a16="http://schemas.microsoft.com/office/drawing/2014/main" id="{5E2B64D0-A993-174B-7A29-4C47193630AA}"/>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24" name="Freeform: Shape 1141">
              <a:extLst>
                <a:ext uri="{FF2B5EF4-FFF2-40B4-BE49-F238E27FC236}">
                  <a16:creationId xmlns:a16="http://schemas.microsoft.com/office/drawing/2014/main" id="{4F9CD22E-5154-4915-D0B6-C6A100321FCE}"/>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25" name="Freeform: Shape 1142">
              <a:extLst>
                <a:ext uri="{FF2B5EF4-FFF2-40B4-BE49-F238E27FC236}">
                  <a16:creationId xmlns:a16="http://schemas.microsoft.com/office/drawing/2014/main" id="{B0E849B3-0CD0-DFEE-DE97-532261127660}"/>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26" name="Freeform: Shape 1143">
              <a:extLst>
                <a:ext uri="{FF2B5EF4-FFF2-40B4-BE49-F238E27FC236}">
                  <a16:creationId xmlns:a16="http://schemas.microsoft.com/office/drawing/2014/main" id="{5AEB7EAA-1525-4837-9814-4F38D069E921}"/>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27" name="Freeform: Shape 1144">
              <a:extLst>
                <a:ext uri="{FF2B5EF4-FFF2-40B4-BE49-F238E27FC236}">
                  <a16:creationId xmlns:a16="http://schemas.microsoft.com/office/drawing/2014/main" id="{517F887F-917D-F8A9-D7F0-EE8975A2C926}"/>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28" name="Freeform: Shape 1145">
              <a:extLst>
                <a:ext uri="{FF2B5EF4-FFF2-40B4-BE49-F238E27FC236}">
                  <a16:creationId xmlns:a16="http://schemas.microsoft.com/office/drawing/2014/main" id="{31CB3230-5873-7B5A-D3C3-BF4ED64B5E91}"/>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29" name="Freeform: Shape 1146">
              <a:extLst>
                <a:ext uri="{FF2B5EF4-FFF2-40B4-BE49-F238E27FC236}">
                  <a16:creationId xmlns:a16="http://schemas.microsoft.com/office/drawing/2014/main" id="{F284B89A-1FC1-641E-FF58-12B97E6CB59B}"/>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0" name="Freeform: Shape 1147">
              <a:extLst>
                <a:ext uri="{FF2B5EF4-FFF2-40B4-BE49-F238E27FC236}">
                  <a16:creationId xmlns:a16="http://schemas.microsoft.com/office/drawing/2014/main" id="{CBFB4D4B-D831-9B3D-EA4A-FFD361E6C6AD}"/>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1" name="Freeform: Shape 1148">
              <a:extLst>
                <a:ext uri="{FF2B5EF4-FFF2-40B4-BE49-F238E27FC236}">
                  <a16:creationId xmlns:a16="http://schemas.microsoft.com/office/drawing/2014/main" id="{AF96B1FB-9627-8446-69C9-D9E1160CF54B}"/>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2" name="Freeform: Shape 1149">
              <a:extLst>
                <a:ext uri="{FF2B5EF4-FFF2-40B4-BE49-F238E27FC236}">
                  <a16:creationId xmlns:a16="http://schemas.microsoft.com/office/drawing/2014/main" id="{F74DF5B5-66DD-6CCA-8A8A-8E834AC18F66}"/>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3" name="Freeform: Shape 1150">
              <a:extLst>
                <a:ext uri="{FF2B5EF4-FFF2-40B4-BE49-F238E27FC236}">
                  <a16:creationId xmlns:a16="http://schemas.microsoft.com/office/drawing/2014/main" id="{DC56466D-4DC7-94E7-73B2-45E7603A62A9}"/>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4" name="Freeform: Shape 1151">
              <a:extLst>
                <a:ext uri="{FF2B5EF4-FFF2-40B4-BE49-F238E27FC236}">
                  <a16:creationId xmlns:a16="http://schemas.microsoft.com/office/drawing/2014/main" id="{BBDCB67C-64CA-5C8C-6451-09371BD905FE}"/>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5" name="Freeform: Shape 1152">
              <a:extLst>
                <a:ext uri="{FF2B5EF4-FFF2-40B4-BE49-F238E27FC236}">
                  <a16:creationId xmlns:a16="http://schemas.microsoft.com/office/drawing/2014/main" id="{5B128D90-C6B6-A1C4-21C0-BF754C6CA86C}"/>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6" name="Freeform: Shape 1153">
              <a:extLst>
                <a:ext uri="{FF2B5EF4-FFF2-40B4-BE49-F238E27FC236}">
                  <a16:creationId xmlns:a16="http://schemas.microsoft.com/office/drawing/2014/main" id="{F4E3429B-69EA-3311-79D9-62D9646E27DD}"/>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7" name="Freeform: Shape 1154">
              <a:extLst>
                <a:ext uri="{FF2B5EF4-FFF2-40B4-BE49-F238E27FC236}">
                  <a16:creationId xmlns:a16="http://schemas.microsoft.com/office/drawing/2014/main" id="{75F3020F-8B6A-CD95-2AB5-B9818C29F2DB}"/>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8" name="Freeform: Shape 1155">
              <a:extLst>
                <a:ext uri="{FF2B5EF4-FFF2-40B4-BE49-F238E27FC236}">
                  <a16:creationId xmlns:a16="http://schemas.microsoft.com/office/drawing/2014/main" id="{8A1C9857-27CF-6AE6-B641-8D3858574D9D}"/>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39" name="Freeform: Shape 1156">
              <a:extLst>
                <a:ext uri="{FF2B5EF4-FFF2-40B4-BE49-F238E27FC236}">
                  <a16:creationId xmlns:a16="http://schemas.microsoft.com/office/drawing/2014/main" id="{6A365661-CA2E-2090-3124-4ED18046264E}"/>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40" name="Freeform: Shape 1157">
              <a:extLst>
                <a:ext uri="{FF2B5EF4-FFF2-40B4-BE49-F238E27FC236}">
                  <a16:creationId xmlns:a16="http://schemas.microsoft.com/office/drawing/2014/main" id="{C6007E16-A972-0915-0AD4-D4BDAF9E8CE7}"/>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41" name="Freeform: Shape 1158">
              <a:extLst>
                <a:ext uri="{FF2B5EF4-FFF2-40B4-BE49-F238E27FC236}">
                  <a16:creationId xmlns:a16="http://schemas.microsoft.com/office/drawing/2014/main" id="{7066C9DC-E6FD-1EBA-8951-A3CACB82C89B}"/>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242" name="Freeform: Shape 1159">
              <a:extLst>
                <a:ext uri="{FF2B5EF4-FFF2-40B4-BE49-F238E27FC236}">
                  <a16:creationId xmlns:a16="http://schemas.microsoft.com/office/drawing/2014/main" id="{4D50BD4C-3BA0-0DC9-D16C-16FFD433583D}"/>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cxnSp>
        <p:nvCxnSpPr>
          <p:cNvPr id="243" name="Connector: Elbow 1241">
            <a:extLst>
              <a:ext uri="{FF2B5EF4-FFF2-40B4-BE49-F238E27FC236}">
                <a16:creationId xmlns:a16="http://schemas.microsoft.com/office/drawing/2014/main" id="{E1E42B18-0135-F6AD-538A-94070BB98AF0}"/>
              </a:ext>
            </a:extLst>
          </p:cNvPr>
          <p:cNvCxnSpPr>
            <a:cxnSpLocks/>
          </p:cNvCxnSpPr>
          <p:nvPr/>
        </p:nvCxnSpPr>
        <p:spPr>
          <a:xfrm rot="5400000" flipH="1" flipV="1">
            <a:off x="11242999" y="2419547"/>
            <a:ext cx="138436" cy="240085"/>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AC69E9B4-2B90-63EB-8C7E-8446A89B26A1}"/>
              </a:ext>
            </a:extLst>
          </p:cNvPr>
          <p:cNvGrpSpPr/>
          <p:nvPr/>
        </p:nvGrpSpPr>
        <p:grpSpPr>
          <a:xfrm>
            <a:off x="12280909" y="2355663"/>
            <a:ext cx="336691" cy="268685"/>
            <a:chOff x="6630539" y="5287514"/>
            <a:chExt cx="1865762" cy="1488919"/>
          </a:xfrm>
        </p:grpSpPr>
        <p:sp>
          <p:nvSpPr>
            <p:cNvPr id="245" name="Freeform: Shape 1339">
              <a:extLst>
                <a:ext uri="{FF2B5EF4-FFF2-40B4-BE49-F238E27FC236}">
                  <a16:creationId xmlns:a16="http://schemas.microsoft.com/office/drawing/2014/main" id="{1B5747E6-F75C-D41E-E885-59EBE00847A5}"/>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46" name="Freeform: Shape 1340">
              <a:extLst>
                <a:ext uri="{FF2B5EF4-FFF2-40B4-BE49-F238E27FC236}">
                  <a16:creationId xmlns:a16="http://schemas.microsoft.com/office/drawing/2014/main" id="{BB9DCFC2-325D-88F0-C664-E8A346B68DAC}"/>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247" name="Freeform: Shape 1341">
              <a:extLst>
                <a:ext uri="{FF2B5EF4-FFF2-40B4-BE49-F238E27FC236}">
                  <a16:creationId xmlns:a16="http://schemas.microsoft.com/office/drawing/2014/main" id="{D6B211F3-C693-AE47-2F7B-EB7B915C2B7B}"/>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48" name="Freeform: Shape 1342">
              <a:extLst>
                <a:ext uri="{FF2B5EF4-FFF2-40B4-BE49-F238E27FC236}">
                  <a16:creationId xmlns:a16="http://schemas.microsoft.com/office/drawing/2014/main" id="{B8160E8A-124B-DF7A-02C0-3F8AF4275F2A}"/>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49" name="Freeform: Shape 1343">
              <a:extLst>
                <a:ext uri="{FF2B5EF4-FFF2-40B4-BE49-F238E27FC236}">
                  <a16:creationId xmlns:a16="http://schemas.microsoft.com/office/drawing/2014/main" id="{4E967B0E-9AF5-B98C-AFA0-2E121F0A5B63}"/>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250" name="Freeform: Shape 1344">
              <a:extLst>
                <a:ext uri="{FF2B5EF4-FFF2-40B4-BE49-F238E27FC236}">
                  <a16:creationId xmlns:a16="http://schemas.microsoft.com/office/drawing/2014/main" id="{A809DF8B-4FE4-E1BF-F0BE-EB4A2D9D87CC}"/>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51" name="Freeform: Shape 1345">
              <a:extLst>
                <a:ext uri="{FF2B5EF4-FFF2-40B4-BE49-F238E27FC236}">
                  <a16:creationId xmlns:a16="http://schemas.microsoft.com/office/drawing/2014/main" id="{9E89471E-A474-98B2-99C7-468E25321D38}"/>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52" name="Freeform: Shape 1346">
              <a:extLst>
                <a:ext uri="{FF2B5EF4-FFF2-40B4-BE49-F238E27FC236}">
                  <a16:creationId xmlns:a16="http://schemas.microsoft.com/office/drawing/2014/main" id="{CAD52520-8273-3E46-1FF9-21698F9D8FD8}"/>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253" name="Freeform: Shape 1347">
              <a:extLst>
                <a:ext uri="{FF2B5EF4-FFF2-40B4-BE49-F238E27FC236}">
                  <a16:creationId xmlns:a16="http://schemas.microsoft.com/office/drawing/2014/main" id="{2EF1AF1E-8AA3-30C6-26A6-37171A13BFFD}"/>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254" name="Group 253">
            <a:extLst>
              <a:ext uri="{FF2B5EF4-FFF2-40B4-BE49-F238E27FC236}">
                <a16:creationId xmlns:a16="http://schemas.microsoft.com/office/drawing/2014/main" id="{AADA62FE-ACBA-8417-4A7C-CBC205987F52}"/>
              </a:ext>
            </a:extLst>
          </p:cNvPr>
          <p:cNvGrpSpPr/>
          <p:nvPr/>
        </p:nvGrpSpPr>
        <p:grpSpPr>
          <a:xfrm>
            <a:off x="12707394" y="2342385"/>
            <a:ext cx="385653" cy="297180"/>
            <a:chOff x="13914391" y="3271480"/>
            <a:chExt cx="462784" cy="356616"/>
          </a:xfrm>
        </p:grpSpPr>
        <p:grpSp>
          <p:nvGrpSpPr>
            <p:cNvPr id="255" name="Group 254">
              <a:extLst>
                <a:ext uri="{FF2B5EF4-FFF2-40B4-BE49-F238E27FC236}">
                  <a16:creationId xmlns:a16="http://schemas.microsoft.com/office/drawing/2014/main" id="{BEA8FE29-9119-9331-C7A2-AC23B57FCAD5}"/>
                </a:ext>
              </a:extLst>
            </p:cNvPr>
            <p:cNvGrpSpPr/>
            <p:nvPr/>
          </p:nvGrpSpPr>
          <p:grpSpPr>
            <a:xfrm>
              <a:off x="13914391" y="3271480"/>
              <a:ext cx="334784" cy="292114"/>
              <a:chOff x="8648967" y="2983833"/>
              <a:chExt cx="1285975" cy="1122070"/>
            </a:xfrm>
          </p:grpSpPr>
          <p:sp>
            <p:nvSpPr>
              <p:cNvPr id="283" name="Freeform: Shape 1327">
                <a:extLst>
                  <a:ext uri="{FF2B5EF4-FFF2-40B4-BE49-F238E27FC236}">
                    <a16:creationId xmlns:a16="http://schemas.microsoft.com/office/drawing/2014/main" id="{8924B854-0EC4-7731-A6B1-7935178A5201}"/>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84" name="Freeform: Shape 1328">
                <a:extLst>
                  <a:ext uri="{FF2B5EF4-FFF2-40B4-BE49-F238E27FC236}">
                    <a16:creationId xmlns:a16="http://schemas.microsoft.com/office/drawing/2014/main" id="{0328C995-F5CC-440F-8539-1D64BE110665}"/>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85" name="Freeform: Shape 1329">
                <a:extLst>
                  <a:ext uri="{FF2B5EF4-FFF2-40B4-BE49-F238E27FC236}">
                    <a16:creationId xmlns:a16="http://schemas.microsoft.com/office/drawing/2014/main" id="{56194AD5-95AB-BB66-D890-CCE0D4938654}"/>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86" name="Freeform: Shape 1330">
                <a:extLst>
                  <a:ext uri="{FF2B5EF4-FFF2-40B4-BE49-F238E27FC236}">
                    <a16:creationId xmlns:a16="http://schemas.microsoft.com/office/drawing/2014/main" id="{0DE954B2-6D62-E448-25C7-2BAD28813D2A}"/>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87" name="Freeform: Shape 1331">
                <a:extLst>
                  <a:ext uri="{FF2B5EF4-FFF2-40B4-BE49-F238E27FC236}">
                    <a16:creationId xmlns:a16="http://schemas.microsoft.com/office/drawing/2014/main" id="{905634C0-FD7D-08EF-0053-E39A56E08E4E}"/>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88" name="Freeform: Shape 1332">
                <a:extLst>
                  <a:ext uri="{FF2B5EF4-FFF2-40B4-BE49-F238E27FC236}">
                    <a16:creationId xmlns:a16="http://schemas.microsoft.com/office/drawing/2014/main" id="{391E7E0E-C548-A0D0-D5A5-030495CBAE59}"/>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89" name="Freeform: Shape 1333">
                <a:extLst>
                  <a:ext uri="{FF2B5EF4-FFF2-40B4-BE49-F238E27FC236}">
                    <a16:creationId xmlns:a16="http://schemas.microsoft.com/office/drawing/2014/main" id="{AFED9E27-DE4B-E1D5-88D6-D7B3664A0AE4}"/>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90" name="Freeform: Shape 1334">
                <a:extLst>
                  <a:ext uri="{FF2B5EF4-FFF2-40B4-BE49-F238E27FC236}">
                    <a16:creationId xmlns:a16="http://schemas.microsoft.com/office/drawing/2014/main" id="{264D07EE-5A16-9864-2BB4-A7E0319417CC}"/>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91" name="Freeform: Shape 1335">
                <a:extLst>
                  <a:ext uri="{FF2B5EF4-FFF2-40B4-BE49-F238E27FC236}">
                    <a16:creationId xmlns:a16="http://schemas.microsoft.com/office/drawing/2014/main" id="{D1749A4B-2FA6-3041-7A3D-9FB65FAF2C19}"/>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92" name="Freeform: Shape 1336">
                <a:extLst>
                  <a:ext uri="{FF2B5EF4-FFF2-40B4-BE49-F238E27FC236}">
                    <a16:creationId xmlns:a16="http://schemas.microsoft.com/office/drawing/2014/main" id="{AEBCA842-993A-B15C-199E-52E2C4E1DD28}"/>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93" name="Freeform: Shape 1337">
                <a:extLst>
                  <a:ext uri="{FF2B5EF4-FFF2-40B4-BE49-F238E27FC236}">
                    <a16:creationId xmlns:a16="http://schemas.microsoft.com/office/drawing/2014/main" id="{9AA9F380-2108-9996-4D98-53FF1255BFC3}"/>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94" name="Freeform: Shape 1338">
                <a:extLst>
                  <a:ext uri="{FF2B5EF4-FFF2-40B4-BE49-F238E27FC236}">
                    <a16:creationId xmlns:a16="http://schemas.microsoft.com/office/drawing/2014/main" id="{1E4C86FA-69DA-134E-F09C-FA94ABACCD00}"/>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256" name="Group 255">
              <a:extLst>
                <a:ext uri="{FF2B5EF4-FFF2-40B4-BE49-F238E27FC236}">
                  <a16:creationId xmlns:a16="http://schemas.microsoft.com/office/drawing/2014/main" id="{13DAF9DA-E3FC-1DE4-1044-F50572D53B9E}"/>
                </a:ext>
              </a:extLst>
            </p:cNvPr>
            <p:cNvGrpSpPr/>
            <p:nvPr/>
          </p:nvGrpSpPr>
          <p:grpSpPr>
            <a:xfrm>
              <a:off x="14043618" y="3396602"/>
              <a:ext cx="167758" cy="108313"/>
              <a:chOff x="9145357" y="3464451"/>
              <a:chExt cx="644395" cy="416052"/>
            </a:xfrm>
          </p:grpSpPr>
          <p:sp>
            <p:nvSpPr>
              <p:cNvPr id="264" name="Freeform: Shape 1308">
                <a:extLst>
                  <a:ext uri="{FF2B5EF4-FFF2-40B4-BE49-F238E27FC236}">
                    <a16:creationId xmlns:a16="http://schemas.microsoft.com/office/drawing/2014/main" id="{D0262C25-5DC9-923D-35C3-D2C42FA92E74}"/>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65" name="Freeform: Shape 1309">
                <a:extLst>
                  <a:ext uri="{FF2B5EF4-FFF2-40B4-BE49-F238E27FC236}">
                    <a16:creationId xmlns:a16="http://schemas.microsoft.com/office/drawing/2014/main" id="{1567639E-CF85-5A15-C856-8F7CDD5FF089}"/>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66" name="Freeform: Shape 1310">
                <a:extLst>
                  <a:ext uri="{FF2B5EF4-FFF2-40B4-BE49-F238E27FC236}">
                    <a16:creationId xmlns:a16="http://schemas.microsoft.com/office/drawing/2014/main" id="{0B365645-842F-5C03-AF9D-A697916977F2}"/>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67" name="Freeform: Shape 1311">
                <a:extLst>
                  <a:ext uri="{FF2B5EF4-FFF2-40B4-BE49-F238E27FC236}">
                    <a16:creationId xmlns:a16="http://schemas.microsoft.com/office/drawing/2014/main" id="{C02EAB26-4774-2D37-3123-F58973FD6B18}"/>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68" name="Freeform: Shape 1312">
                <a:extLst>
                  <a:ext uri="{FF2B5EF4-FFF2-40B4-BE49-F238E27FC236}">
                    <a16:creationId xmlns:a16="http://schemas.microsoft.com/office/drawing/2014/main" id="{D6F06302-81B7-B17A-3078-1E7659FFE15A}"/>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69" name="Freeform: Shape 1313">
                <a:extLst>
                  <a:ext uri="{FF2B5EF4-FFF2-40B4-BE49-F238E27FC236}">
                    <a16:creationId xmlns:a16="http://schemas.microsoft.com/office/drawing/2014/main" id="{84D88019-135C-76C0-AA91-A297B96C9BB6}"/>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0" name="Freeform: Shape 1314">
                <a:extLst>
                  <a:ext uri="{FF2B5EF4-FFF2-40B4-BE49-F238E27FC236}">
                    <a16:creationId xmlns:a16="http://schemas.microsoft.com/office/drawing/2014/main" id="{67E1E883-8121-962A-680C-0BC8B4128887}"/>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1" name="Freeform: Shape 1315">
                <a:extLst>
                  <a:ext uri="{FF2B5EF4-FFF2-40B4-BE49-F238E27FC236}">
                    <a16:creationId xmlns:a16="http://schemas.microsoft.com/office/drawing/2014/main" id="{F17E054E-0517-BF1B-1E92-5463859C886C}"/>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2" name="Freeform: Shape 1316">
                <a:extLst>
                  <a:ext uri="{FF2B5EF4-FFF2-40B4-BE49-F238E27FC236}">
                    <a16:creationId xmlns:a16="http://schemas.microsoft.com/office/drawing/2014/main" id="{A93D8F60-CFEB-7083-AA25-1F6EE6D420F7}"/>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3" name="Freeform: Shape 1317">
                <a:extLst>
                  <a:ext uri="{FF2B5EF4-FFF2-40B4-BE49-F238E27FC236}">
                    <a16:creationId xmlns:a16="http://schemas.microsoft.com/office/drawing/2014/main" id="{B0648874-50E7-41E5-2DCF-6BCF0520EE24}"/>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4" name="Freeform: Shape 1318">
                <a:extLst>
                  <a:ext uri="{FF2B5EF4-FFF2-40B4-BE49-F238E27FC236}">
                    <a16:creationId xmlns:a16="http://schemas.microsoft.com/office/drawing/2014/main" id="{0E54F9AE-7C3D-53F1-48F2-2972C9F8F481}"/>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5" name="Freeform: Shape 1319">
                <a:extLst>
                  <a:ext uri="{FF2B5EF4-FFF2-40B4-BE49-F238E27FC236}">
                    <a16:creationId xmlns:a16="http://schemas.microsoft.com/office/drawing/2014/main" id="{B2373FC1-F26F-9E0E-739E-ED088B66A0C7}"/>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6" name="Freeform: Shape 1320">
                <a:extLst>
                  <a:ext uri="{FF2B5EF4-FFF2-40B4-BE49-F238E27FC236}">
                    <a16:creationId xmlns:a16="http://schemas.microsoft.com/office/drawing/2014/main" id="{A99EF130-C873-B1D3-6F63-6C2ADDAE9778}"/>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7" name="Freeform: Shape 1321">
                <a:extLst>
                  <a:ext uri="{FF2B5EF4-FFF2-40B4-BE49-F238E27FC236}">
                    <a16:creationId xmlns:a16="http://schemas.microsoft.com/office/drawing/2014/main" id="{D4D9AA43-CBA8-107A-8D07-43BE06A88230}"/>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8" name="Freeform: Shape 1322">
                <a:extLst>
                  <a:ext uri="{FF2B5EF4-FFF2-40B4-BE49-F238E27FC236}">
                    <a16:creationId xmlns:a16="http://schemas.microsoft.com/office/drawing/2014/main" id="{84822426-0977-47DF-F162-086836F6768A}"/>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79" name="Freeform: Shape 1323">
                <a:extLst>
                  <a:ext uri="{FF2B5EF4-FFF2-40B4-BE49-F238E27FC236}">
                    <a16:creationId xmlns:a16="http://schemas.microsoft.com/office/drawing/2014/main" id="{70362599-887E-6BA6-DF21-32BF2DE5F91F}"/>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80" name="Freeform: Shape 1324">
                <a:extLst>
                  <a:ext uri="{FF2B5EF4-FFF2-40B4-BE49-F238E27FC236}">
                    <a16:creationId xmlns:a16="http://schemas.microsoft.com/office/drawing/2014/main" id="{CB1F2B77-1A5E-97A9-FE22-44C3F4042399}"/>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81" name="Freeform: Shape 1325">
                <a:extLst>
                  <a:ext uri="{FF2B5EF4-FFF2-40B4-BE49-F238E27FC236}">
                    <a16:creationId xmlns:a16="http://schemas.microsoft.com/office/drawing/2014/main" id="{6F1BA5EC-7E87-78A0-0F38-0FBC4745F6E6}"/>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282" name="Freeform: Shape 1326">
                <a:extLst>
                  <a:ext uri="{FF2B5EF4-FFF2-40B4-BE49-F238E27FC236}">
                    <a16:creationId xmlns:a16="http://schemas.microsoft.com/office/drawing/2014/main" id="{3F8C714B-4F33-8A97-2F9F-2258AC10E4AF}"/>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grpSp>
        <p:grpSp>
          <p:nvGrpSpPr>
            <p:cNvPr id="257" name="Group 256">
              <a:extLst>
                <a:ext uri="{FF2B5EF4-FFF2-40B4-BE49-F238E27FC236}">
                  <a16:creationId xmlns:a16="http://schemas.microsoft.com/office/drawing/2014/main" id="{21212200-F11E-5B65-3432-057C8A28471A}"/>
                </a:ext>
              </a:extLst>
            </p:cNvPr>
            <p:cNvGrpSpPr/>
            <p:nvPr/>
          </p:nvGrpSpPr>
          <p:grpSpPr>
            <a:xfrm>
              <a:off x="14184160" y="3439575"/>
              <a:ext cx="193015" cy="188521"/>
              <a:chOff x="8848997" y="6359275"/>
              <a:chExt cx="785468" cy="767180"/>
            </a:xfrm>
          </p:grpSpPr>
          <p:sp>
            <p:nvSpPr>
              <p:cNvPr id="258" name="Freeform: Shape 1302">
                <a:extLst>
                  <a:ext uri="{FF2B5EF4-FFF2-40B4-BE49-F238E27FC236}">
                    <a16:creationId xmlns:a16="http://schemas.microsoft.com/office/drawing/2014/main" id="{5AE2C8D1-A2CD-387A-B5EB-94E4BC717BFA}"/>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259" name="Freeform: Shape 1303">
                <a:extLst>
                  <a:ext uri="{FF2B5EF4-FFF2-40B4-BE49-F238E27FC236}">
                    <a16:creationId xmlns:a16="http://schemas.microsoft.com/office/drawing/2014/main" id="{2ED6AEA9-10B7-5D7C-F7BA-2ABF25F7FB58}"/>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260" name="Freeform: Shape 1304">
                <a:extLst>
                  <a:ext uri="{FF2B5EF4-FFF2-40B4-BE49-F238E27FC236}">
                    <a16:creationId xmlns:a16="http://schemas.microsoft.com/office/drawing/2014/main" id="{6BCCDA28-1418-1B22-40B2-E34D0B21812C}"/>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261" name="Freeform: Shape 1305">
                <a:extLst>
                  <a:ext uri="{FF2B5EF4-FFF2-40B4-BE49-F238E27FC236}">
                    <a16:creationId xmlns:a16="http://schemas.microsoft.com/office/drawing/2014/main" id="{F5214F93-A308-6F23-5A78-36842885BB9E}"/>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262" name="Freeform: Shape 1306">
                <a:extLst>
                  <a:ext uri="{FF2B5EF4-FFF2-40B4-BE49-F238E27FC236}">
                    <a16:creationId xmlns:a16="http://schemas.microsoft.com/office/drawing/2014/main" id="{1B08C8C3-C5F0-2DB9-510B-C969F5C0496A}"/>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63" name="Freeform: Shape 1307">
                <a:extLst>
                  <a:ext uri="{FF2B5EF4-FFF2-40B4-BE49-F238E27FC236}">
                    <a16:creationId xmlns:a16="http://schemas.microsoft.com/office/drawing/2014/main" id="{CE7DBAF6-D447-3733-9B46-A8BADC1FDA13}"/>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grpSp>
        <p:nvGrpSpPr>
          <p:cNvPr id="295" name="Group 294">
            <a:extLst>
              <a:ext uri="{FF2B5EF4-FFF2-40B4-BE49-F238E27FC236}">
                <a16:creationId xmlns:a16="http://schemas.microsoft.com/office/drawing/2014/main" id="{EC75C660-EDD9-1C31-ECAF-2188F5C8E4DF}"/>
              </a:ext>
            </a:extLst>
          </p:cNvPr>
          <p:cNvGrpSpPr>
            <a:grpSpLocks noChangeAspect="1"/>
          </p:cNvGrpSpPr>
          <p:nvPr/>
        </p:nvGrpSpPr>
        <p:grpSpPr>
          <a:xfrm>
            <a:off x="11897040" y="2351658"/>
            <a:ext cx="273142" cy="274320"/>
            <a:chOff x="3853940" y="3046180"/>
            <a:chExt cx="1239926" cy="1245279"/>
          </a:xfrm>
        </p:grpSpPr>
        <p:sp>
          <p:nvSpPr>
            <p:cNvPr id="296" name="Freeform: Shape 1268">
              <a:extLst>
                <a:ext uri="{FF2B5EF4-FFF2-40B4-BE49-F238E27FC236}">
                  <a16:creationId xmlns:a16="http://schemas.microsoft.com/office/drawing/2014/main" id="{86E2FDF7-E324-AF75-A6AD-487A7579DDCA}"/>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97" name="Freeform: Shape 1269">
              <a:extLst>
                <a:ext uri="{FF2B5EF4-FFF2-40B4-BE49-F238E27FC236}">
                  <a16:creationId xmlns:a16="http://schemas.microsoft.com/office/drawing/2014/main" id="{4C50E651-5762-D2FD-8699-BF69196B184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98" name="Freeform: Shape 1270">
              <a:extLst>
                <a:ext uri="{FF2B5EF4-FFF2-40B4-BE49-F238E27FC236}">
                  <a16:creationId xmlns:a16="http://schemas.microsoft.com/office/drawing/2014/main" id="{9913D09D-D9B4-FAAB-5546-C2C729C3B511}"/>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299" name="Freeform: Shape 1271">
              <a:extLst>
                <a:ext uri="{FF2B5EF4-FFF2-40B4-BE49-F238E27FC236}">
                  <a16:creationId xmlns:a16="http://schemas.microsoft.com/office/drawing/2014/main" id="{1D1823FD-974B-DA52-BDD5-FF67BF2A3635}"/>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0" name="Freeform: Shape 1272">
              <a:extLst>
                <a:ext uri="{FF2B5EF4-FFF2-40B4-BE49-F238E27FC236}">
                  <a16:creationId xmlns:a16="http://schemas.microsoft.com/office/drawing/2014/main" id="{E00FE8CF-F52A-1D7E-3DDF-F8566AF324BC}"/>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1" name="Freeform: Shape 1273">
              <a:extLst>
                <a:ext uri="{FF2B5EF4-FFF2-40B4-BE49-F238E27FC236}">
                  <a16:creationId xmlns:a16="http://schemas.microsoft.com/office/drawing/2014/main" id="{05973D7C-A378-367D-8D8B-B5FBCB16C9B0}"/>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2" name="Freeform: Shape 1274">
              <a:extLst>
                <a:ext uri="{FF2B5EF4-FFF2-40B4-BE49-F238E27FC236}">
                  <a16:creationId xmlns:a16="http://schemas.microsoft.com/office/drawing/2014/main" id="{3BF5F5B8-812D-9653-EAD0-40E8AF2A0FE0}"/>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3" name="Freeform: Shape 1275">
              <a:extLst>
                <a:ext uri="{FF2B5EF4-FFF2-40B4-BE49-F238E27FC236}">
                  <a16:creationId xmlns:a16="http://schemas.microsoft.com/office/drawing/2014/main" id="{F8D8DC87-9C30-3240-360A-4DAD5484E6F5}"/>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4" name="Freeform: Shape 1276">
              <a:extLst>
                <a:ext uri="{FF2B5EF4-FFF2-40B4-BE49-F238E27FC236}">
                  <a16:creationId xmlns:a16="http://schemas.microsoft.com/office/drawing/2014/main" id="{680421C0-89C5-3DA4-7232-EA80ABCE4FEF}"/>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5" name="Freeform: Shape 1277">
              <a:extLst>
                <a:ext uri="{FF2B5EF4-FFF2-40B4-BE49-F238E27FC236}">
                  <a16:creationId xmlns:a16="http://schemas.microsoft.com/office/drawing/2014/main" id="{E1D13904-A3A2-AE95-694C-97A1DB682448}"/>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6" name="Freeform: Shape 1278">
              <a:extLst>
                <a:ext uri="{FF2B5EF4-FFF2-40B4-BE49-F238E27FC236}">
                  <a16:creationId xmlns:a16="http://schemas.microsoft.com/office/drawing/2014/main" id="{626327D7-271D-D685-7A7E-FC70B90F615D}"/>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7" name="Freeform: Shape 1279">
              <a:extLst>
                <a:ext uri="{FF2B5EF4-FFF2-40B4-BE49-F238E27FC236}">
                  <a16:creationId xmlns:a16="http://schemas.microsoft.com/office/drawing/2014/main" id="{21AEF2E0-BE7E-5603-F1E3-8F8876CE710F}"/>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8" name="Freeform: Shape 1280">
              <a:extLst>
                <a:ext uri="{FF2B5EF4-FFF2-40B4-BE49-F238E27FC236}">
                  <a16:creationId xmlns:a16="http://schemas.microsoft.com/office/drawing/2014/main" id="{02DABD94-8215-5B95-3703-4E6141D89DDA}"/>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09" name="Freeform: Shape 1281">
              <a:extLst>
                <a:ext uri="{FF2B5EF4-FFF2-40B4-BE49-F238E27FC236}">
                  <a16:creationId xmlns:a16="http://schemas.microsoft.com/office/drawing/2014/main" id="{FCA61BAD-4CAA-9285-7A72-6133E6CCC1DA}"/>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10" name="Freeform: Shape 1282">
              <a:extLst>
                <a:ext uri="{FF2B5EF4-FFF2-40B4-BE49-F238E27FC236}">
                  <a16:creationId xmlns:a16="http://schemas.microsoft.com/office/drawing/2014/main" id="{2DB5123D-61CE-1CA8-01D4-4306CABDA17E}"/>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11" name="Freeform: Shape 1283">
              <a:extLst>
                <a:ext uri="{FF2B5EF4-FFF2-40B4-BE49-F238E27FC236}">
                  <a16:creationId xmlns:a16="http://schemas.microsoft.com/office/drawing/2014/main" id="{7E6E2B9E-0325-E054-97B6-8219BDCEAE8E}"/>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12" name="Freeform: Shape 1284">
              <a:extLst>
                <a:ext uri="{FF2B5EF4-FFF2-40B4-BE49-F238E27FC236}">
                  <a16:creationId xmlns:a16="http://schemas.microsoft.com/office/drawing/2014/main" id="{A33556A7-F323-D069-3C0B-C9615A949352}"/>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13" name="Freeform: Shape 1285">
              <a:extLst>
                <a:ext uri="{FF2B5EF4-FFF2-40B4-BE49-F238E27FC236}">
                  <a16:creationId xmlns:a16="http://schemas.microsoft.com/office/drawing/2014/main" id="{2FA24D56-AF53-CCD0-078B-CEBE01422498}"/>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314" name="Freeform: Shape 1286">
              <a:extLst>
                <a:ext uri="{FF2B5EF4-FFF2-40B4-BE49-F238E27FC236}">
                  <a16:creationId xmlns:a16="http://schemas.microsoft.com/office/drawing/2014/main" id="{4BE69F27-2622-092F-D933-7B4CB1B7B77A}"/>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315" name="Freeform: Shape 1287">
              <a:extLst>
                <a:ext uri="{FF2B5EF4-FFF2-40B4-BE49-F238E27FC236}">
                  <a16:creationId xmlns:a16="http://schemas.microsoft.com/office/drawing/2014/main" id="{F0DD44B2-7E61-1EDD-7F25-8A99C08E8357}"/>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316" name="Freeform: Shape 1288">
              <a:extLst>
                <a:ext uri="{FF2B5EF4-FFF2-40B4-BE49-F238E27FC236}">
                  <a16:creationId xmlns:a16="http://schemas.microsoft.com/office/drawing/2014/main" id="{3CBE2B17-A9E3-A1F2-E789-B82BD5C566DF}"/>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317" name="Freeform: Shape 1289">
              <a:extLst>
                <a:ext uri="{FF2B5EF4-FFF2-40B4-BE49-F238E27FC236}">
                  <a16:creationId xmlns:a16="http://schemas.microsoft.com/office/drawing/2014/main" id="{F2F229A8-6D0F-89D8-DB2B-DFBA34A5F136}"/>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318" name="Freeform: Shape 1290">
              <a:extLst>
                <a:ext uri="{FF2B5EF4-FFF2-40B4-BE49-F238E27FC236}">
                  <a16:creationId xmlns:a16="http://schemas.microsoft.com/office/drawing/2014/main" id="{CE0202D5-E851-7C21-91A0-5B5E873F6F23}"/>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19" name="Freeform: Shape 1291">
              <a:extLst>
                <a:ext uri="{FF2B5EF4-FFF2-40B4-BE49-F238E27FC236}">
                  <a16:creationId xmlns:a16="http://schemas.microsoft.com/office/drawing/2014/main" id="{0CCB712F-D645-7EF8-B12A-B9A4DAEAE0F0}"/>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20" name="Freeform: Shape 1292">
              <a:extLst>
                <a:ext uri="{FF2B5EF4-FFF2-40B4-BE49-F238E27FC236}">
                  <a16:creationId xmlns:a16="http://schemas.microsoft.com/office/drawing/2014/main" id="{EFBB9B5A-3783-5AAC-CDC4-645A618F9050}"/>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21" name="Freeform: Shape 1293">
              <a:extLst>
                <a:ext uri="{FF2B5EF4-FFF2-40B4-BE49-F238E27FC236}">
                  <a16:creationId xmlns:a16="http://schemas.microsoft.com/office/drawing/2014/main" id="{4F438A6B-DD8C-F8F8-A26F-58B4961B6AC6}"/>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22" name="Freeform: Shape 1294">
              <a:extLst>
                <a:ext uri="{FF2B5EF4-FFF2-40B4-BE49-F238E27FC236}">
                  <a16:creationId xmlns:a16="http://schemas.microsoft.com/office/drawing/2014/main" id="{343BABC7-F567-C834-B49E-7BF7114BFAF1}"/>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23" name="Freeform: Shape 1295">
              <a:extLst>
                <a:ext uri="{FF2B5EF4-FFF2-40B4-BE49-F238E27FC236}">
                  <a16:creationId xmlns:a16="http://schemas.microsoft.com/office/drawing/2014/main" id="{0BC03B21-36FC-3158-4695-26C8A7B3A202}"/>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24" name="Freeform: Shape 1296">
              <a:extLst>
                <a:ext uri="{FF2B5EF4-FFF2-40B4-BE49-F238E27FC236}">
                  <a16:creationId xmlns:a16="http://schemas.microsoft.com/office/drawing/2014/main" id="{8003A63A-5815-DDE8-A6C2-5363959273B5}"/>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325" name="Freeform: Shape 1297">
              <a:extLst>
                <a:ext uri="{FF2B5EF4-FFF2-40B4-BE49-F238E27FC236}">
                  <a16:creationId xmlns:a16="http://schemas.microsoft.com/office/drawing/2014/main" id="{027426B0-4CF8-40B9-4233-3BEFC9467B17}"/>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326" name="Freeform: Shape 1298">
              <a:extLst>
                <a:ext uri="{FF2B5EF4-FFF2-40B4-BE49-F238E27FC236}">
                  <a16:creationId xmlns:a16="http://schemas.microsoft.com/office/drawing/2014/main" id="{30205125-F4F1-3208-137F-14EA36EF8CCD}"/>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327" name="Group 326">
            <a:extLst>
              <a:ext uri="{FF2B5EF4-FFF2-40B4-BE49-F238E27FC236}">
                <a16:creationId xmlns:a16="http://schemas.microsoft.com/office/drawing/2014/main" id="{C98C0C50-67EF-9356-1694-C92272A3B9BE}"/>
              </a:ext>
            </a:extLst>
          </p:cNvPr>
          <p:cNvGrpSpPr>
            <a:grpSpLocks noChangeAspect="1"/>
          </p:cNvGrpSpPr>
          <p:nvPr/>
        </p:nvGrpSpPr>
        <p:grpSpPr>
          <a:xfrm>
            <a:off x="11497480" y="2378843"/>
            <a:ext cx="260648" cy="220980"/>
            <a:chOff x="1251736" y="3105936"/>
            <a:chExt cx="1189635" cy="1008586"/>
          </a:xfrm>
        </p:grpSpPr>
        <p:sp>
          <p:nvSpPr>
            <p:cNvPr id="328" name="Freeform: Shape 1246">
              <a:extLst>
                <a:ext uri="{FF2B5EF4-FFF2-40B4-BE49-F238E27FC236}">
                  <a16:creationId xmlns:a16="http://schemas.microsoft.com/office/drawing/2014/main" id="{394AE4A7-2481-4F6B-5D74-4FF882643FB8}"/>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29" name="Freeform: Shape 1247">
              <a:extLst>
                <a:ext uri="{FF2B5EF4-FFF2-40B4-BE49-F238E27FC236}">
                  <a16:creationId xmlns:a16="http://schemas.microsoft.com/office/drawing/2014/main" id="{DF304758-D440-D4D7-21E6-407F4F25C6E8}"/>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0" name="Freeform: Shape 1248">
              <a:extLst>
                <a:ext uri="{FF2B5EF4-FFF2-40B4-BE49-F238E27FC236}">
                  <a16:creationId xmlns:a16="http://schemas.microsoft.com/office/drawing/2014/main" id="{5ABA5651-B65F-6CBE-8EB1-B59BBA66DF7E}"/>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1" name="Freeform: Shape 1249">
              <a:extLst>
                <a:ext uri="{FF2B5EF4-FFF2-40B4-BE49-F238E27FC236}">
                  <a16:creationId xmlns:a16="http://schemas.microsoft.com/office/drawing/2014/main" id="{16E8EFFE-0F9D-0C94-24BF-2CE5FD8E41D5}"/>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2" name="Freeform: Shape 1250">
              <a:extLst>
                <a:ext uri="{FF2B5EF4-FFF2-40B4-BE49-F238E27FC236}">
                  <a16:creationId xmlns:a16="http://schemas.microsoft.com/office/drawing/2014/main" id="{481322B0-F71A-8991-BA12-6CFE38D4F3D5}"/>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3" name="Freeform: Shape 1251">
              <a:extLst>
                <a:ext uri="{FF2B5EF4-FFF2-40B4-BE49-F238E27FC236}">
                  <a16:creationId xmlns:a16="http://schemas.microsoft.com/office/drawing/2014/main" id="{BD6B8BC8-F8F1-C3FC-BB04-9070A8DF0CEB}"/>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4" name="Freeform: Shape 1252">
              <a:extLst>
                <a:ext uri="{FF2B5EF4-FFF2-40B4-BE49-F238E27FC236}">
                  <a16:creationId xmlns:a16="http://schemas.microsoft.com/office/drawing/2014/main" id="{BCC818F4-6D83-D8A8-51DC-D7D77CB65BC0}"/>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5" name="Freeform: Shape 1253">
              <a:extLst>
                <a:ext uri="{FF2B5EF4-FFF2-40B4-BE49-F238E27FC236}">
                  <a16:creationId xmlns:a16="http://schemas.microsoft.com/office/drawing/2014/main" id="{B01F64E9-F71D-860A-850B-03F17C5815C1}"/>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6" name="Freeform: Shape 1254">
              <a:extLst>
                <a:ext uri="{FF2B5EF4-FFF2-40B4-BE49-F238E27FC236}">
                  <a16:creationId xmlns:a16="http://schemas.microsoft.com/office/drawing/2014/main" id="{AA129D07-072B-AA76-E58A-D779149467F4}"/>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7" name="Freeform: Shape 1255">
              <a:extLst>
                <a:ext uri="{FF2B5EF4-FFF2-40B4-BE49-F238E27FC236}">
                  <a16:creationId xmlns:a16="http://schemas.microsoft.com/office/drawing/2014/main" id="{BDB5B29B-7FC5-1D84-4B0E-4692EE2AB90D}"/>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8" name="Freeform: Shape 1256">
              <a:extLst>
                <a:ext uri="{FF2B5EF4-FFF2-40B4-BE49-F238E27FC236}">
                  <a16:creationId xmlns:a16="http://schemas.microsoft.com/office/drawing/2014/main" id="{F400E2BC-FF92-5A8D-B02D-3A36CA606C36}"/>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39" name="Freeform: Shape 1257">
              <a:extLst>
                <a:ext uri="{FF2B5EF4-FFF2-40B4-BE49-F238E27FC236}">
                  <a16:creationId xmlns:a16="http://schemas.microsoft.com/office/drawing/2014/main" id="{091A378F-C128-811A-82EF-3E3013B81A23}"/>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40" name="Freeform: Shape 1258">
              <a:extLst>
                <a:ext uri="{FF2B5EF4-FFF2-40B4-BE49-F238E27FC236}">
                  <a16:creationId xmlns:a16="http://schemas.microsoft.com/office/drawing/2014/main" id="{EC0112E7-EE50-7A3B-8A22-66A94FFB6EC9}"/>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41" name="Freeform: Shape 1259">
              <a:extLst>
                <a:ext uri="{FF2B5EF4-FFF2-40B4-BE49-F238E27FC236}">
                  <a16:creationId xmlns:a16="http://schemas.microsoft.com/office/drawing/2014/main" id="{D20CAFA8-8839-C6AB-8FF3-117663BC5AE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42" name="Freeform: Shape 1260">
              <a:extLst>
                <a:ext uri="{FF2B5EF4-FFF2-40B4-BE49-F238E27FC236}">
                  <a16:creationId xmlns:a16="http://schemas.microsoft.com/office/drawing/2014/main" id="{B86CBA49-BEB4-3BDD-2B6D-4781C92F5232}"/>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43" name="Freeform: Shape 1261">
              <a:extLst>
                <a:ext uri="{FF2B5EF4-FFF2-40B4-BE49-F238E27FC236}">
                  <a16:creationId xmlns:a16="http://schemas.microsoft.com/office/drawing/2014/main" id="{640B61BE-7C1F-AC9B-F656-3E6DC9956BE9}"/>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44" name="Freeform: Shape 1262">
              <a:extLst>
                <a:ext uri="{FF2B5EF4-FFF2-40B4-BE49-F238E27FC236}">
                  <a16:creationId xmlns:a16="http://schemas.microsoft.com/office/drawing/2014/main" id="{CEF09851-C03E-3311-24BA-DDB79085EF84}"/>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45" name="Freeform: Shape 1263">
              <a:extLst>
                <a:ext uri="{FF2B5EF4-FFF2-40B4-BE49-F238E27FC236}">
                  <a16:creationId xmlns:a16="http://schemas.microsoft.com/office/drawing/2014/main" id="{6CCDB047-32B9-FE38-4E15-DC38A9861807}"/>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46" name="Freeform: Shape 1264">
              <a:extLst>
                <a:ext uri="{FF2B5EF4-FFF2-40B4-BE49-F238E27FC236}">
                  <a16:creationId xmlns:a16="http://schemas.microsoft.com/office/drawing/2014/main" id="{B17076AF-B367-D6C2-E0A7-2FAAE666DDB6}"/>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47" name="Freeform: Shape 1265">
              <a:extLst>
                <a:ext uri="{FF2B5EF4-FFF2-40B4-BE49-F238E27FC236}">
                  <a16:creationId xmlns:a16="http://schemas.microsoft.com/office/drawing/2014/main" id="{980D1902-2DBF-7F55-40C2-65C069F39318}"/>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48" name="Freeform: Shape 1266">
              <a:extLst>
                <a:ext uri="{FF2B5EF4-FFF2-40B4-BE49-F238E27FC236}">
                  <a16:creationId xmlns:a16="http://schemas.microsoft.com/office/drawing/2014/main" id="{8752FADF-2A9E-205B-2FDF-936B6F46B841}"/>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chemeClr val="accent2"/>
              </a:solidFill>
              <a:prstDash val="solid"/>
              <a:round/>
            </a:ln>
          </p:spPr>
          <p:txBody>
            <a:bodyPr rtlCol="0" anchor="ctr"/>
            <a:lstStyle/>
            <a:p>
              <a:pPr defTabSz="609562">
                <a:defRPr/>
              </a:pPr>
              <a:endParaRPr lang="en-US" sz="1500">
                <a:solidFill>
                  <a:srgbClr val="FFFFFF"/>
                </a:solidFill>
                <a:latin typeface="Amazon Ember"/>
              </a:endParaRPr>
            </a:p>
          </p:txBody>
        </p:sp>
        <p:sp>
          <p:nvSpPr>
            <p:cNvPr id="349" name="Freeform: Shape 1267">
              <a:extLst>
                <a:ext uri="{FF2B5EF4-FFF2-40B4-BE49-F238E27FC236}">
                  <a16:creationId xmlns:a16="http://schemas.microsoft.com/office/drawing/2014/main" id="{557421E0-9ABB-B6A7-AA62-CFAB9E1DB0EF}"/>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350" name="Group 349">
            <a:extLst>
              <a:ext uri="{FF2B5EF4-FFF2-40B4-BE49-F238E27FC236}">
                <a16:creationId xmlns:a16="http://schemas.microsoft.com/office/drawing/2014/main" id="{C4A54345-5C25-F44F-7C5A-0437E1A9BAAA}"/>
              </a:ext>
            </a:extLst>
          </p:cNvPr>
          <p:cNvGrpSpPr>
            <a:grpSpLocks noChangeAspect="1"/>
          </p:cNvGrpSpPr>
          <p:nvPr/>
        </p:nvGrpSpPr>
        <p:grpSpPr>
          <a:xfrm>
            <a:off x="10952116" y="4517091"/>
            <a:ext cx="842925" cy="629944"/>
            <a:chOff x="16128616" y="3322519"/>
            <a:chExt cx="562056" cy="420042"/>
          </a:xfrm>
        </p:grpSpPr>
        <p:sp>
          <p:nvSpPr>
            <p:cNvPr id="351" name="Freeform: Shape 642">
              <a:extLst>
                <a:ext uri="{FF2B5EF4-FFF2-40B4-BE49-F238E27FC236}">
                  <a16:creationId xmlns:a16="http://schemas.microsoft.com/office/drawing/2014/main" id="{354D6058-DED0-029F-FFDD-A786C4BD5FAF}"/>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a:defRPr/>
              </a:pPr>
              <a:endParaRPr lang="en-US" sz="2833">
                <a:solidFill>
                  <a:srgbClr val="FFFFFF"/>
                </a:solidFill>
                <a:latin typeface="Amazon Ember"/>
              </a:endParaRPr>
            </a:p>
          </p:txBody>
        </p:sp>
        <p:sp>
          <p:nvSpPr>
            <p:cNvPr id="352" name="Freeform: Shape 643">
              <a:extLst>
                <a:ext uri="{FF2B5EF4-FFF2-40B4-BE49-F238E27FC236}">
                  <a16:creationId xmlns:a16="http://schemas.microsoft.com/office/drawing/2014/main" id="{4F38374C-537C-440A-78EB-461E94EDBA08}"/>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pPr>
                <a:defRPr/>
              </a:pPr>
              <a:endParaRPr lang="en-US" sz="2833">
                <a:solidFill>
                  <a:srgbClr val="FFFFFF"/>
                </a:solidFill>
                <a:latin typeface="Amazon Ember"/>
              </a:endParaRPr>
            </a:p>
          </p:txBody>
        </p:sp>
        <p:sp>
          <p:nvSpPr>
            <p:cNvPr id="353" name="Freeform: Shape 644">
              <a:extLst>
                <a:ext uri="{FF2B5EF4-FFF2-40B4-BE49-F238E27FC236}">
                  <a16:creationId xmlns:a16="http://schemas.microsoft.com/office/drawing/2014/main" id="{5EADE828-9EA9-24EF-C86E-B770AE39F5F5}"/>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pPr>
                <a:defRPr/>
              </a:pPr>
              <a:endParaRPr lang="en-US" sz="2833">
                <a:solidFill>
                  <a:srgbClr val="FFFFFF"/>
                </a:solidFill>
                <a:latin typeface="Amazon Ember"/>
              </a:endParaRPr>
            </a:p>
          </p:txBody>
        </p:sp>
        <p:sp>
          <p:nvSpPr>
            <p:cNvPr id="354" name="Freeform: Shape 645">
              <a:extLst>
                <a:ext uri="{FF2B5EF4-FFF2-40B4-BE49-F238E27FC236}">
                  <a16:creationId xmlns:a16="http://schemas.microsoft.com/office/drawing/2014/main" id="{54E8CD66-B06C-5FD2-C0FB-97D651749653}"/>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pPr>
                <a:defRPr/>
              </a:pPr>
              <a:endParaRPr lang="en-US" sz="2833">
                <a:solidFill>
                  <a:srgbClr val="FFFFFF"/>
                </a:solidFill>
                <a:latin typeface="Amazon Ember"/>
              </a:endParaRPr>
            </a:p>
          </p:txBody>
        </p:sp>
        <p:sp>
          <p:nvSpPr>
            <p:cNvPr id="355" name="Freeform: Shape 646">
              <a:extLst>
                <a:ext uri="{FF2B5EF4-FFF2-40B4-BE49-F238E27FC236}">
                  <a16:creationId xmlns:a16="http://schemas.microsoft.com/office/drawing/2014/main" id="{D1EBA505-6168-B90F-0212-46F7B2D89A55}"/>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pPr>
                <a:defRPr/>
              </a:pPr>
              <a:endParaRPr lang="en-US" sz="2833">
                <a:solidFill>
                  <a:srgbClr val="FFFFFF"/>
                </a:solidFill>
                <a:latin typeface="Amazon Ember"/>
              </a:endParaRPr>
            </a:p>
          </p:txBody>
        </p:sp>
        <p:sp>
          <p:nvSpPr>
            <p:cNvPr id="356" name="Freeform: Shape 647">
              <a:extLst>
                <a:ext uri="{FF2B5EF4-FFF2-40B4-BE49-F238E27FC236}">
                  <a16:creationId xmlns:a16="http://schemas.microsoft.com/office/drawing/2014/main" id="{67EEC15F-31CC-4BE5-211D-7C612CFC8543}"/>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a:defRPr/>
              </a:pPr>
              <a:endParaRPr lang="en-US" sz="2833">
                <a:solidFill>
                  <a:srgbClr val="FF9900"/>
                </a:solidFill>
                <a:latin typeface="Amazon Ember"/>
              </a:endParaRPr>
            </a:p>
          </p:txBody>
        </p:sp>
        <p:sp>
          <p:nvSpPr>
            <p:cNvPr id="357" name="Freeform: Shape 648">
              <a:extLst>
                <a:ext uri="{FF2B5EF4-FFF2-40B4-BE49-F238E27FC236}">
                  <a16:creationId xmlns:a16="http://schemas.microsoft.com/office/drawing/2014/main" id="{04383887-7137-043C-57F2-C4EB48C702AB}"/>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a:defRPr/>
              </a:pPr>
              <a:endParaRPr lang="en-US" sz="2833">
                <a:solidFill>
                  <a:srgbClr val="FF9900"/>
                </a:solidFill>
                <a:latin typeface="Amazon Ember"/>
              </a:endParaRPr>
            </a:p>
          </p:txBody>
        </p:sp>
        <p:sp>
          <p:nvSpPr>
            <p:cNvPr id="358" name="Freeform: Shape 649">
              <a:extLst>
                <a:ext uri="{FF2B5EF4-FFF2-40B4-BE49-F238E27FC236}">
                  <a16:creationId xmlns:a16="http://schemas.microsoft.com/office/drawing/2014/main" id="{82E1AFFF-D5B1-A613-FC15-8B254D88FBD9}"/>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a:defRPr/>
              </a:pPr>
              <a:endParaRPr lang="en-US" sz="2833">
                <a:solidFill>
                  <a:srgbClr val="FF9900"/>
                </a:solidFill>
                <a:latin typeface="Amazon Ember"/>
              </a:endParaRPr>
            </a:p>
          </p:txBody>
        </p:sp>
        <p:sp>
          <p:nvSpPr>
            <p:cNvPr id="359" name="Freeform: Shape 650">
              <a:extLst>
                <a:ext uri="{FF2B5EF4-FFF2-40B4-BE49-F238E27FC236}">
                  <a16:creationId xmlns:a16="http://schemas.microsoft.com/office/drawing/2014/main" id="{EBB5490C-513C-FF8A-7B11-E77A40948874}"/>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a:defRPr/>
              </a:pPr>
              <a:endParaRPr lang="en-US" sz="2833">
                <a:solidFill>
                  <a:srgbClr val="FF9900"/>
                </a:solidFill>
                <a:latin typeface="Amazon Ember"/>
              </a:endParaRPr>
            </a:p>
          </p:txBody>
        </p:sp>
        <p:sp>
          <p:nvSpPr>
            <p:cNvPr id="360" name="Freeform: Shape 651">
              <a:extLst>
                <a:ext uri="{FF2B5EF4-FFF2-40B4-BE49-F238E27FC236}">
                  <a16:creationId xmlns:a16="http://schemas.microsoft.com/office/drawing/2014/main" id="{70A950AE-4209-40B4-A46C-72D012213B6D}"/>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a:defRPr/>
              </a:pPr>
              <a:endParaRPr lang="en-US" sz="2833">
                <a:solidFill>
                  <a:srgbClr val="FF9900"/>
                </a:solidFill>
                <a:latin typeface="Amazon Ember"/>
              </a:endParaRPr>
            </a:p>
          </p:txBody>
        </p:sp>
        <p:sp>
          <p:nvSpPr>
            <p:cNvPr id="361" name="Freeform: Shape 652">
              <a:extLst>
                <a:ext uri="{FF2B5EF4-FFF2-40B4-BE49-F238E27FC236}">
                  <a16:creationId xmlns:a16="http://schemas.microsoft.com/office/drawing/2014/main" id="{492A3D66-38E7-5645-EC5A-4695969D31E8}"/>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a:defRPr/>
              </a:pPr>
              <a:endParaRPr lang="en-US" sz="2833">
                <a:solidFill>
                  <a:srgbClr val="FF9900"/>
                </a:solidFill>
                <a:latin typeface="Amazon Ember"/>
              </a:endParaRPr>
            </a:p>
          </p:txBody>
        </p:sp>
        <p:sp>
          <p:nvSpPr>
            <p:cNvPr id="362" name="Freeform: Shape 653">
              <a:extLst>
                <a:ext uri="{FF2B5EF4-FFF2-40B4-BE49-F238E27FC236}">
                  <a16:creationId xmlns:a16="http://schemas.microsoft.com/office/drawing/2014/main" id="{BA44971E-E25E-7E0A-A2C5-43419BE9286F}"/>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a:defRPr/>
              </a:pPr>
              <a:endParaRPr lang="en-US" sz="2833">
                <a:solidFill>
                  <a:srgbClr val="FF9900"/>
                </a:solidFill>
                <a:latin typeface="Amazon Ember"/>
              </a:endParaRPr>
            </a:p>
          </p:txBody>
        </p:sp>
        <p:sp>
          <p:nvSpPr>
            <p:cNvPr id="363" name="Freeform: Shape 654">
              <a:extLst>
                <a:ext uri="{FF2B5EF4-FFF2-40B4-BE49-F238E27FC236}">
                  <a16:creationId xmlns:a16="http://schemas.microsoft.com/office/drawing/2014/main" id="{EED72074-E8C4-CF52-1E73-97767B647AE7}"/>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a:defRPr/>
              </a:pPr>
              <a:endParaRPr lang="en-US" sz="2833">
                <a:solidFill>
                  <a:srgbClr val="FF9900"/>
                </a:solidFill>
                <a:latin typeface="Amazon Ember"/>
              </a:endParaRPr>
            </a:p>
          </p:txBody>
        </p:sp>
        <p:sp>
          <p:nvSpPr>
            <p:cNvPr id="364" name="Freeform: Shape 655">
              <a:extLst>
                <a:ext uri="{FF2B5EF4-FFF2-40B4-BE49-F238E27FC236}">
                  <a16:creationId xmlns:a16="http://schemas.microsoft.com/office/drawing/2014/main" id="{930E3B89-00B2-CBD6-335C-E003A3900853}"/>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a:defRPr/>
              </a:pPr>
              <a:endParaRPr lang="en-US" sz="2833">
                <a:solidFill>
                  <a:srgbClr val="FF9900"/>
                </a:solidFill>
                <a:latin typeface="Amazon Ember"/>
              </a:endParaRPr>
            </a:p>
          </p:txBody>
        </p:sp>
        <p:sp>
          <p:nvSpPr>
            <p:cNvPr id="365" name="Freeform: Shape 656">
              <a:extLst>
                <a:ext uri="{FF2B5EF4-FFF2-40B4-BE49-F238E27FC236}">
                  <a16:creationId xmlns:a16="http://schemas.microsoft.com/office/drawing/2014/main" id="{3568FB31-4248-2847-1AF4-196BDBFDE811}"/>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66" name="Freeform: Shape 657">
              <a:extLst>
                <a:ext uri="{FF2B5EF4-FFF2-40B4-BE49-F238E27FC236}">
                  <a16:creationId xmlns:a16="http://schemas.microsoft.com/office/drawing/2014/main" id="{530891C1-9205-1C1C-8E1E-87D0D1297235}"/>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67" name="Freeform: Shape 658">
              <a:extLst>
                <a:ext uri="{FF2B5EF4-FFF2-40B4-BE49-F238E27FC236}">
                  <a16:creationId xmlns:a16="http://schemas.microsoft.com/office/drawing/2014/main" id="{0AE40333-50FD-E673-1D2D-49E164AF7B48}"/>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68" name="Freeform: Shape 659">
              <a:extLst>
                <a:ext uri="{FF2B5EF4-FFF2-40B4-BE49-F238E27FC236}">
                  <a16:creationId xmlns:a16="http://schemas.microsoft.com/office/drawing/2014/main" id="{B5313F34-A184-4349-C678-FA0508B654EA}"/>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69" name="Freeform: Shape 660">
              <a:extLst>
                <a:ext uri="{FF2B5EF4-FFF2-40B4-BE49-F238E27FC236}">
                  <a16:creationId xmlns:a16="http://schemas.microsoft.com/office/drawing/2014/main" id="{6CEAF66B-6BEB-19FF-DC2B-40FD10867450}"/>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0" name="Freeform: Shape 661">
              <a:extLst>
                <a:ext uri="{FF2B5EF4-FFF2-40B4-BE49-F238E27FC236}">
                  <a16:creationId xmlns:a16="http://schemas.microsoft.com/office/drawing/2014/main" id="{2C246BAB-BA11-5C5E-FB5C-1460C14B0BB7}"/>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1" name="Freeform: Shape 662">
              <a:extLst>
                <a:ext uri="{FF2B5EF4-FFF2-40B4-BE49-F238E27FC236}">
                  <a16:creationId xmlns:a16="http://schemas.microsoft.com/office/drawing/2014/main" id="{4266C311-4679-2395-CF32-64FD0552BC84}"/>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2" name="Freeform: Shape 663">
              <a:extLst>
                <a:ext uri="{FF2B5EF4-FFF2-40B4-BE49-F238E27FC236}">
                  <a16:creationId xmlns:a16="http://schemas.microsoft.com/office/drawing/2014/main" id="{3C6BC993-299B-34E6-6B02-1963A0763989}"/>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3" name="Freeform: Shape 664">
              <a:extLst>
                <a:ext uri="{FF2B5EF4-FFF2-40B4-BE49-F238E27FC236}">
                  <a16:creationId xmlns:a16="http://schemas.microsoft.com/office/drawing/2014/main" id="{4A649FDC-BA85-DDAF-0669-C75D5BF8888D}"/>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4" name="Freeform: Shape 665">
              <a:extLst>
                <a:ext uri="{FF2B5EF4-FFF2-40B4-BE49-F238E27FC236}">
                  <a16:creationId xmlns:a16="http://schemas.microsoft.com/office/drawing/2014/main" id="{6FD2A460-36C2-CA8A-4B2B-CEE9B3DFC6C3}"/>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5" name="Freeform: Shape 666">
              <a:extLst>
                <a:ext uri="{FF2B5EF4-FFF2-40B4-BE49-F238E27FC236}">
                  <a16:creationId xmlns:a16="http://schemas.microsoft.com/office/drawing/2014/main" id="{2C62AF99-9EDA-838C-D2C6-052FD347F434}"/>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6" name="Freeform: Shape 667">
              <a:extLst>
                <a:ext uri="{FF2B5EF4-FFF2-40B4-BE49-F238E27FC236}">
                  <a16:creationId xmlns:a16="http://schemas.microsoft.com/office/drawing/2014/main" id="{77CCDE25-A72A-64F6-9BE1-699312BDD95B}"/>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7" name="Freeform: Shape 668">
              <a:extLst>
                <a:ext uri="{FF2B5EF4-FFF2-40B4-BE49-F238E27FC236}">
                  <a16:creationId xmlns:a16="http://schemas.microsoft.com/office/drawing/2014/main" id="{66F1ED02-04A2-E201-FDE9-43C6DDD0B0BF}"/>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8" name="Freeform: Shape 669">
              <a:extLst>
                <a:ext uri="{FF2B5EF4-FFF2-40B4-BE49-F238E27FC236}">
                  <a16:creationId xmlns:a16="http://schemas.microsoft.com/office/drawing/2014/main" id="{9D2906AF-0791-54D9-9672-24025D5DBD79}"/>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79" name="Freeform: Shape 670">
              <a:extLst>
                <a:ext uri="{FF2B5EF4-FFF2-40B4-BE49-F238E27FC236}">
                  <a16:creationId xmlns:a16="http://schemas.microsoft.com/office/drawing/2014/main" id="{119EEE5F-B9A9-9B52-2722-74793A175783}"/>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80" name="Freeform: Shape 671">
              <a:extLst>
                <a:ext uri="{FF2B5EF4-FFF2-40B4-BE49-F238E27FC236}">
                  <a16:creationId xmlns:a16="http://schemas.microsoft.com/office/drawing/2014/main" id="{7ED41003-6306-B14C-3433-172ED74B8F80}"/>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81" name="Freeform: Shape 672">
              <a:extLst>
                <a:ext uri="{FF2B5EF4-FFF2-40B4-BE49-F238E27FC236}">
                  <a16:creationId xmlns:a16="http://schemas.microsoft.com/office/drawing/2014/main" id="{25EF94C6-9DD0-44F8-A40E-912FA736080B}"/>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82" name="Freeform: Shape 673">
              <a:extLst>
                <a:ext uri="{FF2B5EF4-FFF2-40B4-BE49-F238E27FC236}">
                  <a16:creationId xmlns:a16="http://schemas.microsoft.com/office/drawing/2014/main" id="{47BAF242-077F-52E8-9C28-942CDD068A48}"/>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sp>
          <p:nvSpPr>
            <p:cNvPr id="383" name="Freeform: Shape 674">
              <a:extLst>
                <a:ext uri="{FF2B5EF4-FFF2-40B4-BE49-F238E27FC236}">
                  <a16:creationId xmlns:a16="http://schemas.microsoft.com/office/drawing/2014/main" id="{D0390DF0-F16F-A4C8-0ECE-4BD63E492DC2}"/>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a:defRPr/>
              </a:pPr>
              <a:endParaRPr lang="en-US" sz="2833">
                <a:solidFill>
                  <a:srgbClr val="FFFFFF"/>
                </a:solidFill>
                <a:latin typeface="Amazon Ember"/>
              </a:endParaRPr>
            </a:p>
          </p:txBody>
        </p:sp>
      </p:grpSp>
      <p:sp>
        <p:nvSpPr>
          <p:cNvPr id="384" name="TextBox 383">
            <a:extLst>
              <a:ext uri="{FF2B5EF4-FFF2-40B4-BE49-F238E27FC236}">
                <a16:creationId xmlns:a16="http://schemas.microsoft.com/office/drawing/2014/main" id="{E9FD5A07-8B54-21FA-C181-B971D398F856}"/>
              </a:ext>
            </a:extLst>
          </p:cNvPr>
          <p:cNvSpPr txBox="1"/>
          <p:nvPr/>
        </p:nvSpPr>
        <p:spPr>
          <a:xfrm>
            <a:off x="3002394" y="5067493"/>
            <a:ext cx="1534913" cy="259174"/>
          </a:xfrm>
          <a:prstGeom prst="rect">
            <a:avLst/>
          </a:prstGeom>
          <a:noFill/>
        </p:spPr>
        <p:txBody>
          <a:bodyPr wrap="square" rtlCol="0">
            <a:spAutoFit/>
          </a:bodyPr>
          <a:lstStyle/>
          <a:p>
            <a:pPr algn="ctr" defTabSz="914345">
              <a:defRPr/>
            </a:pPr>
            <a:r>
              <a:rPr lang="en-US" sz="1084">
                <a:solidFill>
                  <a:srgbClr val="FFFFFF"/>
                </a:solidFill>
                <a:latin typeface="Amazon Ember"/>
                <a:ea typeface="Amazon Ember" panose="02000000000000000000" pitchFamily="2" charset="0"/>
              </a:rPr>
              <a:t>Immersion day</a:t>
            </a:r>
          </a:p>
        </p:txBody>
      </p:sp>
      <p:grpSp>
        <p:nvGrpSpPr>
          <p:cNvPr id="385" name="Group 384">
            <a:extLst>
              <a:ext uri="{FF2B5EF4-FFF2-40B4-BE49-F238E27FC236}">
                <a16:creationId xmlns:a16="http://schemas.microsoft.com/office/drawing/2014/main" id="{DBE1DD39-093D-C688-29C0-860B1FEF6C2F}"/>
              </a:ext>
            </a:extLst>
          </p:cNvPr>
          <p:cNvGrpSpPr/>
          <p:nvPr/>
        </p:nvGrpSpPr>
        <p:grpSpPr>
          <a:xfrm>
            <a:off x="5426920" y="3896768"/>
            <a:ext cx="1078584" cy="1512571"/>
            <a:chOff x="3510167" y="3429000"/>
            <a:chExt cx="1078583" cy="1512572"/>
          </a:xfrm>
        </p:grpSpPr>
        <p:sp>
          <p:nvSpPr>
            <p:cNvPr id="386" name="Rounded Rectangle 385">
              <a:extLst>
                <a:ext uri="{FF2B5EF4-FFF2-40B4-BE49-F238E27FC236}">
                  <a16:creationId xmlns:a16="http://schemas.microsoft.com/office/drawing/2014/main" id="{8FD2C42C-5EDA-F978-52FA-EE73FEFCA708}"/>
                </a:ext>
              </a:extLst>
            </p:cNvPr>
            <p:cNvSpPr/>
            <p:nvPr/>
          </p:nvSpPr>
          <p:spPr>
            <a:xfrm>
              <a:off x="3510167" y="3429000"/>
              <a:ext cx="1078583" cy="126474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defRPr/>
              </a:pPr>
              <a:endParaRPr lang="en-US" sz="2100">
                <a:solidFill>
                  <a:srgbClr val="A166FF"/>
                </a:solidFill>
                <a:latin typeface="Amazon Ember"/>
              </a:endParaRPr>
            </a:p>
          </p:txBody>
        </p:sp>
        <p:sp>
          <p:nvSpPr>
            <p:cNvPr id="387" name="TextBox 386">
              <a:extLst>
                <a:ext uri="{FF2B5EF4-FFF2-40B4-BE49-F238E27FC236}">
                  <a16:creationId xmlns:a16="http://schemas.microsoft.com/office/drawing/2014/main" id="{CD8BA1DD-1054-7D14-D10B-5D57B012A58D}"/>
                </a:ext>
              </a:extLst>
            </p:cNvPr>
            <p:cNvSpPr txBox="1"/>
            <p:nvPr/>
          </p:nvSpPr>
          <p:spPr>
            <a:xfrm>
              <a:off x="3781621" y="4695351"/>
              <a:ext cx="582210" cy="246221"/>
            </a:xfrm>
            <a:prstGeom prst="rect">
              <a:avLst/>
            </a:prstGeom>
            <a:noFill/>
            <a:ln>
              <a:noFill/>
            </a:ln>
          </p:spPr>
          <p:txBody>
            <a:bodyPr wrap="none" rtlCol="0">
              <a:spAutoFit/>
            </a:bodyPr>
            <a:lstStyle/>
            <a:p>
              <a:pPr>
                <a:defRPr/>
              </a:pPr>
              <a:r>
                <a:rPr lang="en-US" sz="1000">
                  <a:solidFill>
                    <a:srgbClr val="FFFFFF"/>
                  </a:solidFill>
                  <a:latin typeface="Amazon Ember"/>
                </a:rPr>
                <a:t>People</a:t>
              </a:r>
            </a:p>
          </p:txBody>
        </p:sp>
      </p:grpSp>
      <p:grpSp>
        <p:nvGrpSpPr>
          <p:cNvPr id="388" name="Group 387">
            <a:extLst>
              <a:ext uri="{FF2B5EF4-FFF2-40B4-BE49-F238E27FC236}">
                <a16:creationId xmlns:a16="http://schemas.microsoft.com/office/drawing/2014/main" id="{1D7A966D-E3F3-812A-2992-72FA0D895BA3}"/>
              </a:ext>
            </a:extLst>
          </p:cNvPr>
          <p:cNvGrpSpPr/>
          <p:nvPr/>
        </p:nvGrpSpPr>
        <p:grpSpPr>
          <a:xfrm>
            <a:off x="6639170" y="3896052"/>
            <a:ext cx="3291135" cy="1513289"/>
            <a:chOff x="4722418" y="3428285"/>
            <a:chExt cx="3291134" cy="1513289"/>
          </a:xfrm>
        </p:grpSpPr>
        <p:sp>
          <p:nvSpPr>
            <p:cNvPr id="389" name="Rounded Rectangle 388">
              <a:extLst>
                <a:ext uri="{FF2B5EF4-FFF2-40B4-BE49-F238E27FC236}">
                  <a16:creationId xmlns:a16="http://schemas.microsoft.com/office/drawing/2014/main" id="{42224C6C-629B-5191-75F4-15C247658A8D}"/>
                </a:ext>
              </a:extLst>
            </p:cNvPr>
            <p:cNvSpPr/>
            <p:nvPr/>
          </p:nvSpPr>
          <p:spPr>
            <a:xfrm>
              <a:off x="4722418" y="3428285"/>
              <a:ext cx="3291134" cy="126474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defRPr/>
              </a:pPr>
              <a:endParaRPr lang="en-US" sz="2100">
                <a:solidFill>
                  <a:srgbClr val="A166FF"/>
                </a:solidFill>
                <a:latin typeface="Amazon Ember"/>
              </a:endParaRPr>
            </a:p>
          </p:txBody>
        </p:sp>
        <p:sp>
          <p:nvSpPr>
            <p:cNvPr id="390" name="TextBox 389">
              <a:extLst>
                <a:ext uri="{FF2B5EF4-FFF2-40B4-BE49-F238E27FC236}">
                  <a16:creationId xmlns:a16="http://schemas.microsoft.com/office/drawing/2014/main" id="{F5EA5124-D81B-6C3A-786E-B8C09EE27209}"/>
                </a:ext>
              </a:extLst>
            </p:cNvPr>
            <p:cNvSpPr txBox="1"/>
            <p:nvPr/>
          </p:nvSpPr>
          <p:spPr>
            <a:xfrm>
              <a:off x="6044470" y="4695353"/>
              <a:ext cx="699230" cy="246221"/>
            </a:xfrm>
            <a:prstGeom prst="rect">
              <a:avLst/>
            </a:prstGeom>
            <a:noFill/>
            <a:ln>
              <a:noFill/>
            </a:ln>
          </p:spPr>
          <p:txBody>
            <a:bodyPr wrap="none" rtlCol="0">
              <a:spAutoFit/>
            </a:bodyPr>
            <a:lstStyle/>
            <a:p>
              <a:pPr>
                <a:defRPr/>
              </a:pPr>
              <a:r>
                <a:rPr lang="en-US" sz="1000">
                  <a:solidFill>
                    <a:srgbClr val="FFFFFF"/>
                  </a:solidFill>
                  <a:latin typeface="Amazon Ember"/>
                </a:rPr>
                <a:t>Platform</a:t>
              </a:r>
            </a:p>
          </p:txBody>
        </p:sp>
      </p:grpSp>
      <p:grpSp>
        <p:nvGrpSpPr>
          <p:cNvPr id="391" name="Group 390">
            <a:extLst>
              <a:ext uri="{FF2B5EF4-FFF2-40B4-BE49-F238E27FC236}">
                <a16:creationId xmlns:a16="http://schemas.microsoft.com/office/drawing/2014/main" id="{83CC6B62-3956-3E7B-9B19-73122FD40C99}"/>
              </a:ext>
            </a:extLst>
          </p:cNvPr>
          <p:cNvGrpSpPr/>
          <p:nvPr/>
        </p:nvGrpSpPr>
        <p:grpSpPr>
          <a:xfrm>
            <a:off x="5412103" y="2262715"/>
            <a:ext cx="3385048" cy="1537916"/>
            <a:chOff x="3495351" y="1794947"/>
            <a:chExt cx="3385048" cy="1537917"/>
          </a:xfrm>
        </p:grpSpPr>
        <p:sp>
          <p:nvSpPr>
            <p:cNvPr id="392" name="Rounded Rectangle 391">
              <a:extLst>
                <a:ext uri="{FF2B5EF4-FFF2-40B4-BE49-F238E27FC236}">
                  <a16:creationId xmlns:a16="http://schemas.microsoft.com/office/drawing/2014/main" id="{A9FC00DD-1A29-85B2-7BD4-1B9C44C9679E}"/>
                </a:ext>
              </a:extLst>
            </p:cNvPr>
            <p:cNvSpPr/>
            <p:nvPr/>
          </p:nvSpPr>
          <p:spPr>
            <a:xfrm>
              <a:off x="3495351" y="2025780"/>
              <a:ext cx="3385048" cy="1307084"/>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defRPr/>
              </a:pPr>
              <a:endParaRPr lang="en-US" sz="2100">
                <a:solidFill>
                  <a:srgbClr val="A166FF"/>
                </a:solidFill>
                <a:latin typeface="Amazon Ember"/>
              </a:endParaRPr>
            </a:p>
          </p:txBody>
        </p:sp>
        <p:sp>
          <p:nvSpPr>
            <p:cNvPr id="393" name="TextBox 392">
              <a:extLst>
                <a:ext uri="{FF2B5EF4-FFF2-40B4-BE49-F238E27FC236}">
                  <a16:creationId xmlns:a16="http://schemas.microsoft.com/office/drawing/2014/main" id="{17EB65AA-B217-935D-55C3-FCD0EC3C76DF}"/>
                </a:ext>
              </a:extLst>
            </p:cNvPr>
            <p:cNvSpPr txBox="1"/>
            <p:nvPr/>
          </p:nvSpPr>
          <p:spPr>
            <a:xfrm>
              <a:off x="4760750" y="1794947"/>
              <a:ext cx="697627" cy="246221"/>
            </a:xfrm>
            <a:prstGeom prst="rect">
              <a:avLst/>
            </a:prstGeom>
            <a:noFill/>
            <a:ln>
              <a:noFill/>
            </a:ln>
          </p:spPr>
          <p:txBody>
            <a:bodyPr wrap="none" rtlCol="0">
              <a:spAutoFit/>
            </a:bodyPr>
            <a:lstStyle/>
            <a:p>
              <a:pPr>
                <a:defRPr/>
              </a:pPr>
              <a:r>
                <a:rPr lang="en-US" sz="1000">
                  <a:solidFill>
                    <a:srgbClr val="FFFFFF"/>
                  </a:solidFill>
                  <a:latin typeface="Amazon Ember"/>
                </a:rPr>
                <a:t>Portfolio</a:t>
              </a:r>
            </a:p>
          </p:txBody>
        </p:sp>
      </p:grpSp>
      <p:grpSp>
        <p:nvGrpSpPr>
          <p:cNvPr id="394" name="Group 393">
            <a:extLst>
              <a:ext uri="{FF2B5EF4-FFF2-40B4-BE49-F238E27FC236}">
                <a16:creationId xmlns:a16="http://schemas.microsoft.com/office/drawing/2014/main" id="{F4BE1416-74E5-4E00-E0D0-A74B807AFCEE}"/>
              </a:ext>
            </a:extLst>
          </p:cNvPr>
          <p:cNvGrpSpPr/>
          <p:nvPr/>
        </p:nvGrpSpPr>
        <p:grpSpPr>
          <a:xfrm>
            <a:off x="8919171" y="2266845"/>
            <a:ext cx="1037174" cy="1537916"/>
            <a:chOff x="6996455" y="1794948"/>
            <a:chExt cx="1037175" cy="1537916"/>
          </a:xfrm>
        </p:grpSpPr>
        <p:sp>
          <p:nvSpPr>
            <p:cNvPr id="395" name="Rounded Rectangle 394">
              <a:extLst>
                <a:ext uri="{FF2B5EF4-FFF2-40B4-BE49-F238E27FC236}">
                  <a16:creationId xmlns:a16="http://schemas.microsoft.com/office/drawing/2014/main" id="{C87CA64B-8BB5-3150-C53E-60BDF75F62E9}"/>
                </a:ext>
              </a:extLst>
            </p:cNvPr>
            <p:cNvSpPr/>
            <p:nvPr/>
          </p:nvSpPr>
          <p:spPr>
            <a:xfrm>
              <a:off x="6996455" y="2025781"/>
              <a:ext cx="1037175" cy="130708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defRPr/>
              </a:pPr>
              <a:endParaRPr lang="en-US" sz="2100">
                <a:solidFill>
                  <a:srgbClr val="A166FF"/>
                </a:solidFill>
                <a:latin typeface="Amazon Ember"/>
              </a:endParaRPr>
            </a:p>
          </p:txBody>
        </p:sp>
        <p:sp>
          <p:nvSpPr>
            <p:cNvPr id="396" name="TextBox 395">
              <a:extLst>
                <a:ext uri="{FF2B5EF4-FFF2-40B4-BE49-F238E27FC236}">
                  <a16:creationId xmlns:a16="http://schemas.microsoft.com/office/drawing/2014/main" id="{6090EF41-322A-1518-CC35-07C16A062D26}"/>
                </a:ext>
              </a:extLst>
            </p:cNvPr>
            <p:cNvSpPr txBox="1"/>
            <p:nvPr/>
          </p:nvSpPr>
          <p:spPr>
            <a:xfrm>
              <a:off x="7214454" y="1794948"/>
              <a:ext cx="630302" cy="246221"/>
            </a:xfrm>
            <a:prstGeom prst="rect">
              <a:avLst/>
            </a:prstGeom>
            <a:noFill/>
            <a:ln>
              <a:noFill/>
            </a:ln>
          </p:spPr>
          <p:txBody>
            <a:bodyPr wrap="none" rtlCol="0">
              <a:spAutoFit/>
            </a:bodyPr>
            <a:lstStyle/>
            <a:p>
              <a:pPr>
                <a:defRPr/>
              </a:pPr>
              <a:r>
                <a:rPr lang="en-US" sz="1000">
                  <a:solidFill>
                    <a:srgbClr val="FFFFFF"/>
                  </a:solidFill>
                  <a:latin typeface="Amazon Ember"/>
                </a:rPr>
                <a:t>Migrate</a:t>
              </a:r>
            </a:p>
          </p:txBody>
        </p:sp>
      </p:grpSp>
      <p:grpSp>
        <p:nvGrpSpPr>
          <p:cNvPr id="397" name="Group 396">
            <a:extLst>
              <a:ext uri="{FF2B5EF4-FFF2-40B4-BE49-F238E27FC236}">
                <a16:creationId xmlns:a16="http://schemas.microsoft.com/office/drawing/2014/main" id="{BBDA9AC5-9BB3-D74C-47B1-5E0B39A34F2F}"/>
              </a:ext>
            </a:extLst>
          </p:cNvPr>
          <p:cNvGrpSpPr>
            <a:grpSpLocks noChangeAspect="1"/>
          </p:cNvGrpSpPr>
          <p:nvPr/>
        </p:nvGrpSpPr>
        <p:grpSpPr>
          <a:xfrm>
            <a:off x="11754264" y="2784471"/>
            <a:ext cx="273142" cy="274320"/>
            <a:chOff x="3853940" y="3046180"/>
            <a:chExt cx="1239926" cy="1245279"/>
          </a:xfrm>
        </p:grpSpPr>
        <p:sp>
          <p:nvSpPr>
            <p:cNvPr id="398" name="Freeform: Shape 1268">
              <a:extLst>
                <a:ext uri="{FF2B5EF4-FFF2-40B4-BE49-F238E27FC236}">
                  <a16:creationId xmlns:a16="http://schemas.microsoft.com/office/drawing/2014/main" id="{A055CF52-940C-C47C-6348-D780D48B09BD}"/>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399" name="Freeform: Shape 1269">
              <a:extLst>
                <a:ext uri="{FF2B5EF4-FFF2-40B4-BE49-F238E27FC236}">
                  <a16:creationId xmlns:a16="http://schemas.microsoft.com/office/drawing/2014/main" id="{83E79DA7-61E0-AB4C-084D-F3A732EAA90E}"/>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0" name="Freeform: Shape 1270">
              <a:extLst>
                <a:ext uri="{FF2B5EF4-FFF2-40B4-BE49-F238E27FC236}">
                  <a16:creationId xmlns:a16="http://schemas.microsoft.com/office/drawing/2014/main" id="{3921FD47-EF59-B83A-F84B-5A054131241C}"/>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1" name="Freeform: Shape 1271">
              <a:extLst>
                <a:ext uri="{FF2B5EF4-FFF2-40B4-BE49-F238E27FC236}">
                  <a16:creationId xmlns:a16="http://schemas.microsoft.com/office/drawing/2014/main" id="{5B06E50E-FA27-8A57-2922-74625370D309}"/>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2" name="Freeform: Shape 1272">
              <a:extLst>
                <a:ext uri="{FF2B5EF4-FFF2-40B4-BE49-F238E27FC236}">
                  <a16:creationId xmlns:a16="http://schemas.microsoft.com/office/drawing/2014/main" id="{9D3AEC85-ECB4-43E2-141B-7AADF89F9AA4}"/>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3" name="Freeform: Shape 1273">
              <a:extLst>
                <a:ext uri="{FF2B5EF4-FFF2-40B4-BE49-F238E27FC236}">
                  <a16:creationId xmlns:a16="http://schemas.microsoft.com/office/drawing/2014/main" id="{4D0DBE4F-E1FF-A252-6227-BC03CF5DB96E}"/>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4" name="Freeform: Shape 1274">
              <a:extLst>
                <a:ext uri="{FF2B5EF4-FFF2-40B4-BE49-F238E27FC236}">
                  <a16:creationId xmlns:a16="http://schemas.microsoft.com/office/drawing/2014/main" id="{BD66614D-CA01-92A7-D549-BD4BCE9FEFC4}"/>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5" name="Freeform: Shape 1275">
              <a:extLst>
                <a:ext uri="{FF2B5EF4-FFF2-40B4-BE49-F238E27FC236}">
                  <a16:creationId xmlns:a16="http://schemas.microsoft.com/office/drawing/2014/main" id="{C1A5C803-C336-FD08-8F32-6FBBF360EE52}"/>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6" name="Freeform: Shape 1276">
              <a:extLst>
                <a:ext uri="{FF2B5EF4-FFF2-40B4-BE49-F238E27FC236}">
                  <a16:creationId xmlns:a16="http://schemas.microsoft.com/office/drawing/2014/main" id="{9DDF9820-450F-4E6C-6C12-30BD9E0350AE}"/>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7" name="Freeform: Shape 1277">
              <a:extLst>
                <a:ext uri="{FF2B5EF4-FFF2-40B4-BE49-F238E27FC236}">
                  <a16:creationId xmlns:a16="http://schemas.microsoft.com/office/drawing/2014/main" id="{A5BD740B-EDCF-6886-6A67-DDD9B41FE1B2}"/>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8" name="Freeform: Shape 1278">
              <a:extLst>
                <a:ext uri="{FF2B5EF4-FFF2-40B4-BE49-F238E27FC236}">
                  <a16:creationId xmlns:a16="http://schemas.microsoft.com/office/drawing/2014/main" id="{87D72C2F-EBB2-804A-7417-537E5396BE23}"/>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09" name="Freeform: Shape 1279">
              <a:extLst>
                <a:ext uri="{FF2B5EF4-FFF2-40B4-BE49-F238E27FC236}">
                  <a16:creationId xmlns:a16="http://schemas.microsoft.com/office/drawing/2014/main" id="{84861772-4876-B56B-03AC-5FB146A5A482}"/>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10" name="Freeform: Shape 1280">
              <a:extLst>
                <a:ext uri="{FF2B5EF4-FFF2-40B4-BE49-F238E27FC236}">
                  <a16:creationId xmlns:a16="http://schemas.microsoft.com/office/drawing/2014/main" id="{298C8F0B-DE4E-025F-3128-527F0D6612E6}"/>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11" name="Freeform: Shape 1281">
              <a:extLst>
                <a:ext uri="{FF2B5EF4-FFF2-40B4-BE49-F238E27FC236}">
                  <a16:creationId xmlns:a16="http://schemas.microsoft.com/office/drawing/2014/main" id="{31D49D83-EBDF-C7B5-0DD7-B12DC8E3F1F5}"/>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12" name="Freeform: Shape 1282">
              <a:extLst>
                <a:ext uri="{FF2B5EF4-FFF2-40B4-BE49-F238E27FC236}">
                  <a16:creationId xmlns:a16="http://schemas.microsoft.com/office/drawing/2014/main" id="{B466DFEA-A323-F5F4-5344-BC1F882D44C6}"/>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13" name="Freeform: Shape 1283">
              <a:extLst>
                <a:ext uri="{FF2B5EF4-FFF2-40B4-BE49-F238E27FC236}">
                  <a16:creationId xmlns:a16="http://schemas.microsoft.com/office/drawing/2014/main" id="{8E51686F-A8FD-2460-32D1-6C5EFB2D5597}"/>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14" name="Freeform: Shape 1284">
              <a:extLst>
                <a:ext uri="{FF2B5EF4-FFF2-40B4-BE49-F238E27FC236}">
                  <a16:creationId xmlns:a16="http://schemas.microsoft.com/office/drawing/2014/main" id="{2759A0DC-555C-C42D-D763-DAB5EB103385}"/>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15" name="Freeform: Shape 1285">
              <a:extLst>
                <a:ext uri="{FF2B5EF4-FFF2-40B4-BE49-F238E27FC236}">
                  <a16:creationId xmlns:a16="http://schemas.microsoft.com/office/drawing/2014/main" id="{7747109C-F4F3-43F1-9C6A-5BB586F3DC4B}"/>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16" name="Freeform: Shape 1286">
              <a:extLst>
                <a:ext uri="{FF2B5EF4-FFF2-40B4-BE49-F238E27FC236}">
                  <a16:creationId xmlns:a16="http://schemas.microsoft.com/office/drawing/2014/main" id="{1C1F2901-4EF0-547A-F71D-C1E2B52245BF}"/>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17" name="Freeform: Shape 1287">
              <a:extLst>
                <a:ext uri="{FF2B5EF4-FFF2-40B4-BE49-F238E27FC236}">
                  <a16:creationId xmlns:a16="http://schemas.microsoft.com/office/drawing/2014/main" id="{4FF6C521-F534-81CE-990F-7B616A914B5C}"/>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18" name="Freeform: Shape 1288">
              <a:extLst>
                <a:ext uri="{FF2B5EF4-FFF2-40B4-BE49-F238E27FC236}">
                  <a16:creationId xmlns:a16="http://schemas.microsoft.com/office/drawing/2014/main" id="{12C5BC73-B3BA-79C3-AA21-D0DC36B614D0}"/>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19" name="Freeform: Shape 1289">
              <a:extLst>
                <a:ext uri="{FF2B5EF4-FFF2-40B4-BE49-F238E27FC236}">
                  <a16:creationId xmlns:a16="http://schemas.microsoft.com/office/drawing/2014/main" id="{49BCE481-1CD1-3D6F-1E2D-6F69E836357A}"/>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20" name="Freeform: Shape 1290">
              <a:extLst>
                <a:ext uri="{FF2B5EF4-FFF2-40B4-BE49-F238E27FC236}">
                  <a16:creationId xmlns:a16="http://schemas.microsoft.com/office/drawing/2014/main" id="{28F52048-4DA7-3113-294A-2581B7600A69}"/>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21" name="Freeform: Shape 1291">
              <a:extLst>
                <a:ext uri="{FF2B5EF4-FFF2-40B4-BE49-F238E27FC236}">
                  <a16:creationId xmlns:a16="http://schemas.microsoft.com/office/drawing/2014/main" id="{DE772F65-9C8D-D502-850A-0347BE778B34}"/>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22" name="Freeform: Shape 1292">
              <a:extLst>
                <a:ext uri="{FF2B5EF4-FFF2-40B4-BE49-F238E27FC236}">
                  <a16:creationId xmlns:a16="http://schemas.microsoft.com/office/drawing/2014/main" id="{7545E3F0-B233-E79A-EAF1-9DDBE31C7D2C}"/>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23" name="Freeform: Shape 1293">
              <a:extLst>
                <a:ext uri="{FF2B5EF4-FFF2-40B4-BE49-F238E27FC236}">
                  <a16:creationId xmlns:a16="http://schemas.microsoft.com/office/drawing/2014/main" id="{754C44BC-C70F-6ACB-25ED-CAE3A5670E6C}"/>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24" name="Freeform: Shape 1294">
              <a:extLst>
                <a:ext uri="{FF2B5EF4-FFF2-40B4-BE49-F238E27FC236}">
                  <a16:creationId xmlns:a16="http://schemas.microsoft.com/office/drawing/2014/main" id="{C09076F7-F418-8673-71A4-E7A776B6F67A}"/>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25" name="Freeform: Shape 1295">
              <a:extLst>
                <a:ext uri="{FF2B5EF4-FFF2-40B4-BE49-F238E27FC236}">
                  <a16:creationId xmlns:a16="http://schemas.microsoft.com/office/drawing/2014/main" id="{E69664E0-61F4-D81C-3DF7-9E10D33C1E7E}"/>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26" name="Freeform: Shape 1296">
              <a:extLst>
                <a:ext uri="{FF2B5EF4-FFF2-40B4-BE49-F238E27FC236}">
                  <a16:creationId xmlns:a16="http://schemas.microsoft.com/office/drawing/2014/main" id="{E2061F52-9228-1FF0-3C82-18D978265C2C}"/>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27" name="Freeform: Shape 1297">
              <a:extLst>
                <a:ext uri="{FF2B5EF4-FFF2-40B4-BE49-F238E27FC236}">
                  <a16:creationId xmlns:a16="http://schemas.microsoft.com/office/drawing/2014/main" id="{82350C2C-36F8-B052-7538-A4E650EE3899}"/>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28" name="Freeform: Shape 1298">
              <a:extLst>
                <a:ext uri="{FF2B5EF4-FFF2-40B4-BE49-F238E27FC236}">
                  <a16:creationId xmlns:a16="http://schemas.microsoft.com/office/drawing/2014/main" id="{076DB500-89F7-BD6B-7CE6-11FA4ACBBF1B}"/>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429" name="Group 428">
            <a:extLst>
              <a:ext uri="{FF2B5EF4-FFF2-40B4-BE49-F238E27FC236}">
                <a16:creationId xmlns:a16="http://schemas.microsoft.com/office/drawing/2014/main" id="{8239B564-AAD5-B10C-2241-EEBF1A36406E}"/>
              </a:ext>
            </a:extLst>
          </p:cNvPr>
          <p:cNvGrpSpPr>
            <a:grpSpLocks noChangeAspect="1"/>
          </p:cNvGrpSpPr>
          <p:nvPr/>
        </p:nvGrpSpPr>
        <p:grpSpPr>
          <a:xfrm>
            <a:off x="11607544" y="3186898"/>
            <a:ext cx="273142" cy="274320"/>
            <a:chOff x="3853940" y="3046180"/>
            <a:chExt cx="1239926" cy="1245279"/>
          </a:xfrm>
        </p:grpSpPr>
        <p:sp>
          <p:nvSpPr>
            <p:cNvPr id="430" name="Freeform: Shape 1268">
              <a:extLst>
                <a:ext uri="{FF2B5EF4-FFF2-40B4-BE49-F238E27FC236}">
                  <a16:creationId xmlns:a16="http://schemas.microsoft.com/office/drawing/2014/main" id="{32193005-2242-1CA6-DA5D-1E135F05FF72}"/>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31" name="Freeform: Shape 1269">
              <a:extLst>
                <a:ext uri="{FF2B5EF4-FFF2-40B4-BE49-F238E27FC236}">
                  <a16:creationId xmlns:a16="http://schemas.microsoft.com/office/drawing/2014/main" id="{5A8699AE-3799-A64E-5498-A07648EAE343}"/>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32" name="Freeform: Shape 1270">
              <a:extLst>
                <a:ext uri="{FF2B5EF4-FFF2-40B4-BE49-F238E27FC236}">
                  <a16:creationId xmlns:a16="http://schemas.microsoft.com/office/drawing/2014/main" id="{7A5885B6-1998-D2A6-9620-40E4BBAFE30D}"/>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33" name="Freeform: Shape 1271">
              <a:extLst>
                <a:ext uri="{FF2B5EF4-FFF2-40B4-BE49-F238E27FC236}">
                  <a16:creationId xmlns:a16="http://schemas.microsoft.com/office/drawing/2014/main" id="{042F742C-9136-302B-518F-8E4D154F5E1D}"/>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34" name="Freeform: Shape 1272">
              <a:extLst>
                <a:ext uri="{FF2B5EF4-FFF2-40B4-BE49-F238E27FC236}">
                  <a16:creationId xmlns:a16="http://schemas.microsoft.com/office/drawing/2014/main" id="{3AEB82B9-1DE6-F99F-4392-0D6F2E26455E}"/>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35" name="Freeform: Shape 1273">
              <a:extLst>
                <a:ext uri="{FF2B5EF4-FFF2-40B4-BE49-F238E27FC236}">
                  <a16:creationId xmlns:a16="http://schemas.microsoft.com/office/drawing/2014/main" id="{ED52ED23-943D-1E89-322E-D02C62E3D066}"/>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36" name="Freeform: Shape 1274">
              <a:extLst>
                <a:ext uri="{FF2B5EF4-FFF2-40B4-BE49-F238E27FC236}">
                  <a16:creationId xmlns:a16="http://schemas.microsoft.com/office/drawing/2014/main" id="{350D53C7-8A37-7184-7655-BA501512FEF4}"/>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37" name="Freeform: Shape 1275">
              <a:extLst>
                <a:ext uri="{FF2B5EF4-FFF2-40B4-BE49-F238E27FC236}">
                  <a16:creationId xmlns:a16="http://schemas.microsoft.com/office/drawing/2014/main" id="{1BE15EAA-C218-69D9-D4D1-1A47D3738B97}"/>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38" name="Freeform: Shape 1276">
              <a:extLst>
                <a:ext uri="{FF2B5EF4-FFF2-40B4-BE49-F238E27FC236}">
                  <a16:creationId xmlns:a16="http://schemas.microsoft.com/office/drawing/2014/main" id="{CE65287C-599E-1F5C-BC51-22483FE91E84}"/>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39" name="Freeform: Shape 1277">
              <a:extLst>
                <a:ext uri="{FF2B5EF4-FFF2-40B4-BE49-F238E27FC236}">
                  <a16:creationId xmlns:a16="http://schemas.microsoft.com/office/drawing/2014/main" id="{C0E33971-B105-5248-7EF0-1093A976C289}"/>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40" name="Freeform: Shape 1278">
              <a:extLst>
                <a:ext uri="{FF2B5EF4-FFF2-40B4-BE49-F238E27FC236}">
                  <a16:creationId xmlns:a16="http://schemas.microsoft.com/office/drawing/2014/main" id="{AC393447-101C-0E87-E7BA-F224D43359BD}"/>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41" name="Freeform: Shape 1279">
              <a:extLst>
                <a:ext uri="{FF2B5EF4-FFF2-40B4-BE49-F238E27FC236}">
                  <a16:creationId xmlns:a16="http://schemas.microsoft.com/office/drawing/2014/main" id="{9FCF58B9-E9FC-6FAF-1F5A-87BB3A508518}"/>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42" name="Freeform: Shape 1280">
              <a:extLst>
                <a:ext uri="{FF2B5EF4-FFF2-40B4-BE49-F238E27FC236}">
                  <a16:creationId xmlns:a16="http://schemas.microsoft.com/office/drawing/2014/main" id="{A82D7086-ED46-17AC-B2B1-95931463B5E9}"/>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43" name="Freeform: Shape 1281">
              <a:extLst>
                <a:ext uri="{FF2B5EF4-FFF2-40B4-BE49-F238E27FC236}">
                  <a16:creationId xmlns:a16="http://schemas.microsoft.com/office/drawing/2014/main" id="{8BDCE41E-8514-DA5D-2B71-A0E05A3525EF}"/>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44" name="Freeform: Shape 1282">
              <a:extLst>
                <a:ext uri="{FF2B5EF4-FFF2-40B4-BE49-F238E27FC236}">
                  <a16:creationId xmlns:a16="http://schemas.microsoft.com/office/drawing/2014/main" id="{C750B12D-3638-37EA-7923-0798D7E439F7}"/>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45" name="Freeform: Shape 1283">
              <a:extLst>
                <a:ext uri="{FF2B5EF4-FFF2-40B4-BE49-F238E27FC236}">
                  <a16:creationId xmlns:a16="http://schemas.microsoft.com/office/drawing/2014/main" id="{3251ABEE-E6AE-7810-C8C0-F1F674CC9E2D}"/>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46" name="Freeform: Shape 1284">
              <a:extLst>
                <a:ext uri="{FF2B5EF4-FFF2-40B4-BE49-F238E27FC236}">
                  <a16:creationId xmlns:a16="http://schemas.microsoft.com/office/drawing/2014/main" id="{1F8FC234-E722-C141-0D5F-048EBD87E072}"/>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47" name="Freeform: Shape 1285">
              <a:extLst>
                <a:ext uri="{FF2B5EF4-FFF2-40B4-BE49-F238E27FC236}">
                  <a16:creationId xmlns:a16="http://schemas.microsoft.com/office/drawing/2014/main" id="{BF6AF137-F94E-DB6A-D7D1-EA5F1D6E5F65}"/>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48" name="Freeform: Shape 1286">
              <a:extLst>
                <a:ext uri="{FF2B5EF4-FFF2-40B4-BE49-F238E27FC236}">
                  <a16:creationId xmlns:a16="http://schemas.microsoft.com/office/drawing/2014/main" id="{94C014CB-3272-8783-974A-5332F7D51F9D}"/>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49" name="Freeform: Shape 1287">
              <a:extLst>
                <a:ext uri="{FF2B5EF4-FFF2-40B4-BE49-F238E27FC236}">
                  <a16:creationId xmlns:a16="http://schemas.microsoft.com/office/drawing/2014/main" id="{79D15DC5-A179-0B03-D24A-8597E80ECB13}"/>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50" name="Freeform: Shape 1288">
              <a:extLst>
                <a:ext uri="{FF2B5EF4-FFF2-40B4-BE49-F238E27FC236}">
                  <a16:creationId xmlns:a16="http://schemas.microsoft.com/office/drawing/2014/main" id="{6BC0E67B-6F0A-CD14-2806-D6F14E89AA46}"/>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51" name="Freeform: Shape 1289">
              <a:extLst>
                <a:ext uri="{FF2B5EF4-FFF2-40B4-BE49-F238E27FC236}">
                  <a16:creationId xmlns:a16="http://schemas.microsoft.com/office/drawing/2014/main" id="{20BA4BF0-DF6A-3B30-059F-DB54171A1435}"/>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52" name="Freeform: Shape 1290">
              <a:extLst>
                <a:ext uri="{FF2B5EF4-FFF2-40B4-BE49-F238E27FC236}">
                  <a16:creationId xmlns:a16="http://schemas.microsoft.com/office/drawing/2014/main" id="{93871E85-19EC-E660-9604-0B3F6DFEF50B}"/>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53" name="Freeform: Shape 1291">
              <a:extLst>
                <a:ext uri="{FF2B5EF4-FFF2-40B4-BE49-F238E27FC236}">
                  <a16:creationId xmlns:a16="http://schemas.microsoft.com/office/drawing/2014/main" id="{A7A76711-C53E-99C3-DBB7-8632B50E6C23}"/>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54" name="Freeform: Shape 1292">
              <a:extLst>
                <a:ext uri="{FF2B5EF4-FFF2-40B4-BE49-F238E27FC236}">
                  <a16:creationId xmlns:a16="http://schemas.microsoft.com/office/drawing/2014/main" id="{F44E197F-1527-0D5A-846D-6CCC365299DB}"/>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55" name="Freeform: Shape 1293">
              <a:extLst>
                <a:ext uri="{FF2B5EF4-FFF2-40B4-BE49-F238E27FC236}">
                  <a16:creationId xmlns:a16="http://schemas.microsoft.com/office/drawing/2014/main" id="{E8E4FA15-9B8D-1C32-5225-92F0C3CBDE85}"/>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56" name="Freeform: Shape 1294">
              <a:extLst>
                <a:ext uri="{FF2B5EF4-FFF2-40B4-BE49-F238E27FC236}">
                  <a16:creationId xmlns:a16="http://schemas.microsoft.com/office/drawing/2014/main" id="{5D42357C-D87A-C297-4876-5EFB3F42D3DC}"/>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57" name="Freeform: Shape 1295">
              <a:extLst>
                <a:ext uri="{FF2B5EF4-FFF2-40B4-BE49-F238E27FC236}">
                  <a16:creationId xmlns:a16="http://schemas.microsoft.com/office/drawing/2014/main" id="{D03E84A6-8F9F-B9D8-FF8A-C359D496408B}"/>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58" name="Freeform: Shape 1296">
              <a:extLst>
                <a:ext uri="{FF2B5EF4-FFF2-40B4-BE49-F238E27FC236}">
                  <a16:creationId xmlns:a16="http://schemas.microsoft.com/office/drawing/2014/main" id="{63CF8C06-9230-7489-604E-8F73CCFFA7B5}"/>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59" name="Freeform: Shape 1297">
              <a:extLst>
                <a:ext uri="{FF2B5EF4-FFF2-40B4-BE49-F238E27FC236}">
                  <a16:creationId xmlns:a16="http://schemas.microsoft.com/office/drawing/2014/main" id="{FE86BFCB-2116-E0C9-992B-31A84FC98680}"/>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60" name="Freeform: Shape 1298">
              <a:extLst>
                <a:ext uri="{FF2B5EF4-FFF2-40B4-BE49-F238E27FC236}">
                  <a16:creationId xmlns:a16="http://schemas.microsoft.com/office/drawing/2014/main" id="{68029337-F3AD-6A4E-8A68-5C08EAE3892D}"/>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461" name="Group 460">
            <a:extLst>
              <a:ext uri="{FF2B5EF4-FFF2-40B4-BE49-F238E27FC236}">
                <a16:creationId xmlns:a16="http://schemas.microsoft.com/office/drawing/2014/main" id="{4F14EF24-864B-40ED-6D3A-F3CC017B66BB}"/>
              </a:ext>
            </a:extLst>
          </p:cNvPr>
          <p:cNvGrpSpPr/>
          <p:nvPr/>
        </p:nvGrpSpPr>
        <p:grpSpPr>
          <a:xfrm>
            <a:off x="12146014" y="2791383"/>
            <a:ext cx="336691" cy="268685"/>
            <a:chOff x="6630539" y="5287514"/>
            <a:chExt cx="1865762" cy="1488919"/>
          </a:xfrm>
        </p:grpSpPr>
        <p:sp>
          <p:nvSpPr>
            <p:cNvPr id="462" name="Freeform: Shape 1339">
              <a:extLst>
                <a:ext uri="{FF2B5EF4-FFF2-40B4-BE49-F238E27FC236}">
                  <a16:creationId xmlns:a16="http://schemas.microsoft.com/office/drawing/2014/main" id="{55CD3D2C-3275-3EDE-4B0F-03407006C2AC}"/>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63" name="Freeform: Shape 1340">
              <a:extLst>
                <a:ext uri="{FF2B5EF4-FFF2-40B4-BE49-F238E27FC236}">
                  <a16:creationId xmlns:a16="http://schemas.microsoft.com/office/drawing/2014/main" id="{EB95FDF7-0583-F440-EC7D-DADA3DD3B3E1}"/>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64" name="Freeform: Shape 1341">
              <a:extLst>
                <a:ext uri="{FF2B5EF4-FFF2-40B4-BE49-F238E27FC236}">
                  <a16:creationId xmlns:a16="http://schemas.microsoft.com/office/drawing/2014/main" id="{A8DAE1BC-EE6C-5F93-E01D-F948287E4E6C}"/>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65" name="Freeform: Shape 1342">
              <a:extLst>
                <a:ext uri="{FF2B5EF4-FFF2-40B4-BE49-F238E27FC236}">
                  <a16:creationId xmlns:a16="http://schemas.microsoft.com/office/drawing/2014/main" id="{3E2ADC55-5E8E-BD61-3FEC-8CB81E0014E3}"/>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66" name="Freeform: Shape 1343">
              <a:extLst>
                <a:ext uri="{FF2B5EF4-FFF2-40B4-BE49-F238E27FC236}">
                  <a16:creationId xmlns:a16="http://schemas.microsoft.com/office/drawing/2014/main" id="{2BD57CEE-459B-20C5-5889-F8325A4749BF}"/>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67" name="Freeform: Shape 1344">
              <a:extLst>
                <a:ext uri="{FF2B5EF4-FFF2-40B4-BE49-F238E27FC236}">
                  <a16:creationId xmlns:a16="http://schemas.microsoft.com/office/drawing/2014/main" id="{ACAEA32A-6195-CA4A-C1C8-F60DCD5DD46B}"/>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68" name="Freeform: Shape 1345">
              <a:extLst>
                <a:ext uri="{FF2B5EF4-FFF2-40B4-BE49-F238E27FC236}">
                  <a16:creationId xmlns:a16="http://schemas.microsoft.com/office/drawing/2014/main" id="{2F08744D-3878-381B-40DD-DDFD3045069C}"/>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69" name="Freeform: Shape 1346">
              <a:extLst>
                <a:ext uri="{FF2B5EF4-FFF2-40B4-BE49-F238E27FC236}">
                  <a16:creationId xmlns:a16="http://schemas.microsoft.com/office/drawing/2014/main" id="{AC401732-C75E-4483-0F61-C697007B9CC9}"/>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70" name="Freeform: Shape 1347">
              <a:extLst>
                <a:ext uri="{FF2B5EF4-FFF2-40B4-BE49-F238E27FC236}">
                  <a16:creationId xmlns:a16="http://schemas.microsoft.com/office/drawing/2014/main" id="{FD5CAAD9-849B-5096-19DA-AA1D25EB6F97}"/>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471" name="Group 470">
            <a:extLst>
              <a:ext uri="{FF2B5EF4-FFF2-40B4-BE49-F238E27FC236}">
                <a16:creationId xmlns:a16="http://schemas.microsoft.com/office/drawing/2014/main" id="{9085702E-ECF2-353A-59B3-4F59FA2648FF}"/>
              </a:ext>
            </a:extLst>
          </p:cNvPr>
          <p:cNvGrpSpPr/>
          <p:nvPr/>
        </p:nvGrpSpPr>
        <p:grpSpPr>
          <a:xfrm>
            <a:off x="11995595" y="3197586"/>
            <a:ext cx="336691" cy="268685"/>
            <a:chOff x="6630539" y="5287514"/>
            <a:chExt cx="1865762" cy="1488919"/>
          </a:xfrm>
        </p:grpSpPr>
        <p:sp>
          <p:nvSpPr>
            <p:cNvPr id="472" name="Freeform: Shape 1339">
              <a:extLst>
                <a:ext uri="{FF2B5EF4-FFF2-40B4-BE49-F238E27FC236}">
                  <a16:creationId xmlns:a16="http://schemas.microsoft.com/office/drawing/2014/main" id="{3CB3CBD2-ECCF-85E2-0C94-BDDD6F72E391}"/>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73" name="Freeform: Shape 1340">
              <a:extLst>
                <a:ext uri="{FF2B5EF4-FFF2-40B4-BE49-F238E27FC236}">
                  <a16:creationId xmlns:a16="http://schemas.microsoft.com/office/drawing/2014/main" id="{E34F2F95-5AEB-8B8F-3C1A-A201F3E1F0BC}"/>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74" name="Freeform: Shape 1341">
              <a:extLst>
                <a:ext uri="{FF2B5EF4-FFF2-40B4-BE49-F238E27FC236}">
                  <a16:creationId xmlns:a16="http://schemas.microsoft.com/office/drawing/2014/main" id="{A58E4C16-6107-912B-AE7B-89A25BF71AF5}"/>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75" name="Freeform: Shape 1342">
              <a:extLst>
                <a:ext uri="{FF2B5EF4-FFF2-40B4-BE49-F238E27FC236}">
                  <a16:creationId xmlns:a16="http://schemas.microsoft.com/office/drawing/2014/main" id="{9D5B181A-2825-63B8-7422-12CA2C0D01FC}"/>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76" name="Freeform: Shape 1343">
              <a:extLst>
                <a:ext uri="{FF2B5EF4-FFF2-40B4-BE49-F238E27FC236}">
                  <a16:creationId xmlns:a16="http://schemas.microsoft.com/office/drawing/2014/main" id="{8F0C9D92-DBB8-85BD-B677-2ED8E0D2F908}"/>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77" name="Freeform: Shape 1344">
              <a:extLst>
                <a:ext uri="{FF2B5EF4-FFF2-40B4-BE49-F238E27FC236}">
                  <a16:creationId xmlns:a16="http://schemas.microsoft.com/office/drawing/2014/main" id="{F467526C-196E-881D-DF30-5AA8DF7B8428}"/>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78" name="Freeform: Shape 1345">
              <a:extLst>
                <a:ext uri="{FF2B5EF4-FFF2-40B4-BE49-F238E27FC236}">
                  <a16:creationId xmlns:a16="http://schemas.microsoft.com/office/drawing/2014/main" id="{7F195990-C7EC-7297-6777-D9A10746FF9C}"/>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79" name="Freeform: Shape 1346">
              <a:extLst>
                <a:ext uri="{FF2B5EF4-FFF2-40B4-BE49-F238E27FC236}">
                  <a16:creationId xmlns:a16="http://schemas.microsoft.com/office/drawing/2014/main" id="{E151B274-B800-7677-3B5F-BB0DD9457C1B}"/>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80" name="Freeform: Shape 1347">
              <a:extLst>
                <a:ext uri="{FF2B5EF4-FFF2-40B4-BE49-F238E27FC236}">
                  <a16:creationId xmlns:a16="http://schemas.microsoft.com/office/drawing/2014/main" id="{A0AF2E7E-5453-FB87-2BAA-504DDC048A0A}"/>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481" name="Group 480">
            <a:extLst>
              <a:ext uri="{FF2B5EF4-FFF2-40B4-BE49-F238E27FC236}">
                <a16:creationId xmlns:a16="http://schemas.microsoft.com/office/drawing/2014/main" id="{81CE3F3F-4D4B-0E4F-7899-C0E993821A63}"/>
              </a:ext>
            </a:extLst>
          </p:cNvPr>
          <p:cNvGrpSpPr/>
          <p:nvPr/>
        </p:nvGrpSpPr>
        <p:grpSpPr>
          <a:xfrm>
            <a:off x="12570164" y="2773042"/>
            <a:ext cx="385653" cy="297180"/>
            <a:chOff x="13914391" y="3271480"/>
            <a:chExt cx="462784" cy="356616"/>
          </a:xfrm>
        </p:grpSpPr>
        <p:grpSp>
          <p:nvGrpSpPr>
            <p:cNvPr id="482" name="Group 481">
              <a:extLst>
                <a:ext uri="{FF2B5EF4-FFF2-40B4-BE49-F238E27FC236}">
                  <a16:creationId xmlns:a16="http://schemas.microsoft.com/office/drawing/2014/main" id="{F9B64B59-2756-8672-E3B7-5B89FDAFD981}"/>
                </a:ext>
              </a:extLst>
            </p:cNvPr>
            <p:cNvGrpSpPr/>
            <p:nvPr/>
          </p:nvGrpSpPr>
          <p:grpSpPr>
            <a:xfrm>
              <a:off x="13914391" y="3271480"/>
              <a:ext cx="334784" cy="292114"/>
              <a:chOff x="8648967" y="2983833"/>
              <a:chExt cx="1285975" cy="1122070"/>
            </a:xfrm>
          </p:grpSpPr>
          <p:sp>
            <p:nvSpPr>
              <p:cNvPr id="510" name="Freeform: Shape 1327">
                <a:extLst>
                  <a:ext uri="{FF2B5EF4-FFF2-40B4-BE49-F238E27FC236}">
                    <a16:creationId xmlns:a16="http://schemas.microsoft.com/office/drawing/2014/main" id="{FAC3C9DB-E0BE-696C-5C8A-03DD41F9300F}"/>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11" name="Freeform: Shape 1328">
                <a:extLst>
                  <a:ext uri="{FF2B5EF4-FFF2-40B4-BE49-F238E27FC236}">
                    <a16:creationId xmlns:a16="http://schemas.microsoft.com/office/drawing/2014/main" id="{CC55888B-8AA9-CB85-51AB-E230257D0590}"/>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12" name="Freeform: Shape 1329">
                <a:extLst>
                  <a:ext uri="{FF2B5EF4-FFF2-40B4-BE49-F238E27FC236}">
                    <a16:creationId xmlns:a16="http://schemas.microsoft.com/office/drawing/2014/main" id="{2A3162D8-7896-66E1-D2E9-9FCCEA0FE844}"/>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13" name="Freeform: Shape 1330">
                <a:extLst>
                  <a:ext uri="{FF2B5EF4-FFF2-40B4-BE49-F238E27FC236}">
                    <a16:creationId xmlns:a16="http://schemas.microsoft.com/office/drawing/2014/main" id="{8D7671AF-D80D-B74A-9887-44665087FB99}"/>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14" name="Freeform: Shape 1331">
                <a:extLst>
                  <a:ext uri="{FF2B5EF4-FFF2-40B4-BE49-F238E27FC236}">
                    <a16:creationId xmlns:a16="http://schemas.microsoft.com/office/drawing/2014/main" id="{47E16AB7-3F7C-8646-1F28-865C780FCCFE}"/>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15" name="Freeform: Shape 1332">
                <a:extLst>
                  <a:ext uri="{FF2B5EF4-FFF2-40B4-BE49-F238E27FC236}">
                    <a16:creationId xmlns:a16="http://schemas.microsoft.com/office/drawing/2014/main" id="{B1B647AD-BB03-BC17-54D6-90187B888EF6}"/>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16" name="Freeform: Shape 1333">
                <a:extLst>
                  <a:ext uri="{FF2B5EF4-FFF2-40B4-BE49-F238E27FC236}">
                    <a16:creationId xmlns:a16="http://schemas.microsoft.com/office/drawing/2014/main" id="{91C1EA13-1A9D-3CAE-2898-8A00C768778A}"/>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17" name="Freeform: Shape 1334">
                <a:extLst>
                  <a:ext uri="{FF2B5EF4-FFF2-40B4-BE49-F238E27FC236}">
                    <a16:creationId xmlns:a16="http://schemas.microsoft.com/office/drawing/2014/main" id="{B0859C04-BB65-1AC9-94D2-687272A84EED}"/>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18" name="Freeform: Shape 1335">
                <a:extLst>
                  <a:ext uri="{FF2B5EF4-FFF2-40B4-BE49-F238E27FC236}">
                    <a16:creationId xmlns:a16="http://schemas.microsoft.com/office/drawing/2014/main" id="{FA760511-11AF-1274-EA30-5F03DA586D1B}"/>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19" name="Freeform: Shape 1336">
                <a:extLst>
                  <a:ext uri="{FF2B5EF4-FFF2-40B4-BE49-F238E27FC236}">
                    <a16:creationId xmlns:a16="http://schemas.microsoft.com/office/drawing/2014/main" id="{0655D719-42C7-36F4-11E4-E2B1B34817F0}"/>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20" name="Freeform: Shape 1337">
                <a:extLst>
                  <a:ext uri="{FF2B5EF4-FFF2-40B4-BE49-F238E27FC236}">
                    <a16:creationId xmlns:a16="http://schemas.microsoft.com/office/drawing/2014/main" id="{E5D6B64A-B71E-2B8C-0C7D-7DEDCC739574}"/>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21" name="Freeform: Shape 1338">
                <a:extLst>
                  <a:ext uri="{FF2B5EF4-FFF2-40B4-BE49-F238E27FC236}">
                    <a16:creationId xmlns:a16="http://schemas.microsoft.com/office/drawing/2014/main" id="{9BAE2204-FB20-C936-8FD2-FC7A31758AA0}"/>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483" name="Group 482">
              <a:extLst>
                <a:ext uri="{FF2B5EF4-FFF2-40B4-BE49-F238E27FC236}">
                  <a16:creationId xmlns:a16="http://schemas.microsoft.com/office/drawing/2014/main" id="{0EEC0F26-18F2-5879-D7BA-FAE5C26709D2}"/>
                </a:ext>
              </a:extLst>
            </p:cNvPr>
            <p:cNvGrpSpPr/>
            <p:nvPr/>
          </p:nvGrpSpPr>
          <p:grpSpPr>
            <a:xfrm>
              <a:off x="14043618" y="3396602"/>
              <a:ext cx="167758" cy="108313"/>
              <a:chOff x="9145357" y="3464451"/>
              <a:chExt cx="644395" cy="416052"/>
            </a:xfrm>
          </p:grpSpPr>
          <p:sp>
            <p:nvSpPr>
              <p:cNvPr id="491" name="Freeform: Shape 1308">
                <a:extLst>
                  <a:ext uri="{FF2B5EF4-FFF2-40B4-BE49-F238E27FC236}">
                    <a16:creationId xmlns:a16="http://schemas.microsoft.com/office/drawing/2014/main" id="{394009D0-E8E4-A28A-771C-F55B307FC997}"/>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492" name="Freeform: Shape 1309">
                <a:extLst>
                  <a:ext uri="{FF2B5EF4-FFF2-40B4-BE49-F238E27FC236}">
                    <a16:creationId xmlns:a16="http://schemas.microsoft.com/office/drawing/2014/main" id="{8CFC315A-90C5-1908-EC50-0DFC9125C998}"/>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493" name="Freeform: Shape 1310">
                <a:extLst>
                  <a:ext uri="{FF2B5EF4-FFF2-40B4-BE49-F238E27FC236}">
                    <a16:creationId xmlns:a16="http://schemas.microsoft.com/office/drawing/2014/main" id="{DFAF6AD6-AA8D-A2F2-B221-18FBFAF7E970}"/>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494" name="Freeform: Shape 1311">
                <a:extLst>
                  <a:ext uri="{FF2B5EF4-FFF2-40B4-BE49-F238E27FC236}">
                    <a16:creationId xmlns:a16="http://schemas.microsoft.com/office/drawing/2014/main" id="{02D3CA40-264F-8B65-EB7E-B2C05F97C0F6}"/>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495" name="Freeform: Shape 1312">
                <a:extLst>
                  <a:ext uri="{FF2B5EF4-FFF2-40B4-BE49-F238E27FC236}">
                    <a16:creationId xmlns:a16="http://schemas.microsoft.com/office/drawing/2014/main" id="{2B100E74-1B59-433A-B595-4E057331C437}"/>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496" name="Freeform: Shape 1313">
                <a:extLst>
                  <a:ext uri="{FF2B5EF4-FFF2-40B4-BE49-F238E27FC236}">
                    <a16:creationId xmlns:a16="http://schemas.microsoft.com/office/drawing/2014/main" id="{A9D605FD-4109-6989-3F4D-B9F468D636D1}"/>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497" name="Freeform: Shape 1314">
                <a:extLst>
                  <a:ext uri="{FF2B5EF4-FFF2-40B4-BE49-F238E27FC236}">
                    <a16:creationId xmlns:a16="http://schemas.microsoft.com/office/drawing/2014/main" id="{13ADD2B8-7C34-6F4F-D382-9076FCB8968D}"/>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498" name="Freeform: Shape 1315">
                <a:extLst>
                  <a:ext uri="{FF2B5EF4-FFF2-40B4-BE49-F238E27FC236}">
                    <a16:creationId xmlns:a16="http://schemas.microsoft.com/office/drawing/2014/main" id="{C2C2A733-86B5-9A74-1417-A55938926534}"/>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499" name="Freeform: Shape 1316">
                <a:extLst>
                  <a:ext uri="{FF2B5EF4-FFF2-40B4-BE49-F238E27FC236}">
                    <a16:creationId xmlns:a16="http://schemas.microsoft.com/office/drawing/2014/main" id="{1C3D23F6-FD95-7B01-770E-08FC9B0F5173}"/>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0" name="Freeform: Shape 1317">
                <a:extLst>
                  <a:ext uri="{FF2B5EF4-FFF2-40B4-BE49-F238E27FC236}">
                    <a16:creationId xmlns:a16="http://schemas.microsoft.com/office/drawing/2014/main" id="{E1637286-715A-215A-914F-D888EC83070B}"/>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1" name="Freeform: Shape 1318">
                <a:extLst>
                  <a:ext uri="{FF2B5EF4-FFF2-40B4-BE49-F238E27FC236}">
                    <a16:creationId xmlns:a16="http://schemas.microsoft.com/office/drawing/2014/main" id="{26C859BB-69BC-5126-CB18-75576E17E063}"/>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2" name="Freeform: Shape 1319">
                <a:extLst>
                  <a:ext uri="{FF2B5EF4-FFF2-40B4-BE49-F238E27FC236}">
                    <a16:creationId xmlns:a16="http://schemas.microsoft.com/office/drawing/2014/main" id="{19AF844F-6CE4-8583-7DCF-0BEF8AB1EE4D}"/>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3" name="Freeform: Shape 1320">
                <a:extLst>
                  <a:ext uri="{FF2B5EF4-FFF2-40B4-BE49-F238E27FC236}">
                    <a16:creationId xmlns:a16="http://schemas.microsoft.com/office/drawing/2014/main" id="{1370077E-9BBD-D1BB-6D36-C569CCB5F78E}"/>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4" name="Freeform: Shape 1321">
                <a:extLst>
                  <a:ext uri="{FF2B5EF4-FFF2-40B4-BE49-F238E27FC236}">
                    <a16:creationId xmlns:a16="http://schemas.microsoft.com/office/drawing/2014/main" id="{51A099B4-6442-7B03-51B7-51E55221E576}"/>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5" name="Freeform: Shape 1322">
                <a:extLst>
                  <a:ext uri="{FF2B5EF4-FFF2-40B4-BE49-F238E27FC236}">
                    <a16:creationId xmlns:a16="http://schemas.microsoft.com/office/drawing/2014/main" id="{007800EA-847C-46DE-9EB4-F3F6B5E468BB}"/>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6" name="Freeform: Shape 1323">
                <a:extLst>
                  <a:ext uri="{FF2B5EF4-FFF2-40B4-BE49-F238E27FC236}">
                    <a16:creationId xmlns:a16="http://schemas.microsoft.com/office/drawing/2014/main" id="{F393A65B-D0E6-698B-879D-B3C998D4C44C}"/>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7" name="Freeform: Shape 1324">
                <a:extLst>
                  <a:ext uri="{FF2B5EF4-FFF2-40B4-BE49-F238E27FC236}">
                    <a16:creationId xmlns:a16="http://schemas.microsoft.com/office/drawing/2014/main" id="{972EA5A6-5256-D5EB-6D1D-489A7B692D11}"/>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8" name="Freeform: Shape 1325">
                <a:extLst>
                  <a:ext uri="{FF2B5EF4-FFF2-40B4-BE49-F238E27FC236}">
                    <a16:creationId xmlns:a16="http://schemas.microsoft.com/office/drawing/2014/main" id="{058D2C14-1EE7-748A-C6AA-401FC37A3262}"/>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09" name="Freeform: Shape 1326">
                <a:extLst>
                  <a:ext uri="{FF2B5EF4-FFF2-40B4-BE49-F238E27FC236}">
                    <a16:creationId xmlns:a16="http://schemas.microsoft.com/office/drawing/2014/main" id="{61D9B996-81F5-BA57-B359-2D903F437F5D}"/>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grpSp>
        <p:grpSp>
          <p:nvGrpSpPr>
            <p:cNvPr id="484" name="Group 483">
              <a:extLst>
                <a:ext uri="{FF2B5EF4-FFF2-40B4-BE49-F238E27FC236}">
                  <a16:creationId xmlns:a16="http://schemas.microsoft.com/office/drawing/2014/main" id="{CD35D585-14AB-2D69-3640-DFA4BC1DF5CC}"/>
                </a:ext>
              </a:extLst>
            </p:cNvPr>
            <p:cNvGrpSpPr/>
            <p:nvPr/>
          </p:nvGrpSpPr>
          <p:grpSpPr>
            <a:xfrm>
              <a:off x="14184160" y="3439575"/>
              <a:ext cx="193015" cy="188521"/>
              <a:chOff x="8848997" y="6359275"/>
              <a:chExt cx="785468" cy="767180"/>
            </a:xfrm>
          </p:grpSpPr>
          <p:sp>
            <p:nvSpPr>
              <p:cNvPr id="485" name="Freeform: Shape 1302">
                <a:extLst>
                  <a:ext uri="{FF2B5EF4-FFF2-40B4-BE49-F238E27FC236}">
                    <a16:creationId xmlns:a16="http://schemas.microsoft.com/office/drawing/2014/main" id="{E53CBB76-E015-AE12-5F3D-6031C35C8160}"/>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86" name="Freeform: Shape 1303">
                <a:extLst>
                  <a:ext uri="{FF2B5EF4-FFF2-40B4-BE49-F238E27FC236}">
                    <a16:creationId xmlns:a16="http://schemas.microsoft.com/office/drawing/2014/main" id="{C566A0BB-D09F-BFB8-1678-82B184DA7CC6}"/>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87" name="Freeform: Shape 1304">
                <a:extLst>
                  <a:ext uri="{FF2B5EF4-FFF2-40B4-BE49-F238E27FC236}">
                    <a16:creationId xmlns:a16="http://schemas.microsoft.com/office/drawing/2014/main" id="{D60F80DF-0BD8-34DB-3C41-397A558F84CC}"/>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88" name="Freeform: Shape 1305">
                <a:extLst>
                  <a:ext uri="{FF2B5EF4-FFF2-40B4-BE49-F238E27FC236}">
                    <a16:creationId xmlns:a16="http://schemas.microsoft.com/office/drawing/2014/main" id="{2482C83A-0847-2CA9-0191-D25B84362721}"/>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489" name="Freeform: Shape 1306">
                <a:extLst>
                  <a:ext uri="{FF2B5EF4-FFF2-40B4-BE49-F238E27FC236}">
                    <a16:creationId xmlns:a16="http://schemas.microsoft.com/office/drawing/2014/main" id="{4BC94752-E13C-D53D-1D82-13645966017C}"/>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490" name="Freeform: Shape 1307">
                <a:extLst>
                  <a:ext uri="{FF2B5EF4-FFF2-40B4-BE49-F238E27FC236}">
                    <a16:creationId xmlns:a16="http://schemas.microsoft.com/office/drawing/2014/main" id="{A2126344-4F6A-CAD4-5326-3FBCDF8BF8F5}"/>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grpSp>
        <p:nvGrpSpPr>
          <p:cNvPr id="522" name="Group 521">
            <a:extLst>
              <a:ext uri="{FF2B5EF4-FFF2-40B4-BE49-F238E27FC236}">
                <a16:creationId xmlns:a16="http://schemas.microsoft.com/office/drawing/2014/main" id="{A8075B55-08A6-ADD0-ECE8-9521DD067CAA}"/>
              </a:ext>
            </a:extLst>
          </p:cNvPr>
          <p:cNvGrpSpPr/>
          <p:nvPr/>
        </p:nvGrpSpPr>
        <p:grpSpPr>
          <a:xfrm>
            <a:off x="12408431" y="3183022"/>
            <a:ext cx="385653" cy="297180"/>
            <a:chOff x="13914391" y="3271480"/>
            <a:chExt cx="462784" cy="356616"/>
          </a:xfrm>
        </p:grpSpPr>
        <p:grpSp>
          <p:nvGrpSpPr>
            <p:cNvPr id="523" name="Group 522">
              <a:extLst>
                <a:ext uri="{FF2B5EF4-FFF2-40B4-BE49-F238E27FC236}">
                  <a16:creationId xmlns:a16="http://schemas.microsoft.com/office/drawing/2014/main" id="{16DDE4A9-0E38-1E2A-3810-67A158BF8977}"/>
                </a:ext>
              </a:extLst>
            </p:cNvPr>
            <p:cNvGrpSpPr/>
            <p:nvPr/>
          </p:nvGrpSpPr>
          <p:grpSpPr>
            <a:xfrm>
              <a:off x="13914391" y="3271480"/>
              <a:ext cx="334784" cy="292114"/>
              <a:chOff x="8648967" y="2983833"/>
              <a:chExt cx="1285975" cy="1122070"/>
            </a:xfrm>
          </p:grpSpPr>
          <p:sp>
            <p:nvSpPr>
              <p:cNvPr id="551" name="Freeform: Shape 1327">
                <a:extLst>
                  <a:ext uri="{FF2B5EF4-FFF2-40B4-BE49-F238E27FC236}">
                    <a16:creationId xmlns:a16="http://schemas.microsoft.com/office/drawing/2014/main" id="{09D6F26C-E2F0-8A16-1FE5-4F9309ECD195}"/>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52" name="Freeform: Shape 1328">
                <a:extLst>
                  <a:ext uri="{FF2B5EF4-FFF2-40B4-BE49-F238E27FC236}">
                    <a16:creationId xmlns:a16="http://schemas.microsoft.com/office/drawing/2014/main" id="{DB8C7F57-33D4-77FC-1378-44A19CDD9016}"/>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53" name="Freeform: Shape 1329">
                <a:extLst>
                  <a:ext uri="{FF2B5EF4-FFF2-40B4-BE49-F238E27FC236}">
                    <a16:creationId xmlns:a16="http://schemas.microsoft.com/office/drawing/2014/main" id="{847D281F-7150-B88B-967D-972A2F3932D5}"/>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54" name="Freeform: Shape 1330">
                <a:extLst>
                  <a:ext uri="{FF2B5EF4-FFF2-40B4-BE49-F238E27FC236}">
                    <a16:creationId xmlns:a16="http://schemas.microsoft.com/office/drawing/2014/main" id="{EBEF405D-7DA2-A266-C030-716E9FCBF0EC}"/>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55" name="Freeform: Shape 1331">
                <a:extLst>
                  <a:ext uri="{FF2B5EF4-FFF2-40B4-BE49-F238E27FC236}">
                    <a16:creationId xmlns:a16="http://schemas.microsoft.com/office/drawing/2014/main" id="{A4504919-4793-E223-61E5-849353257858}"/>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56" name="Freeform: Shape 1332">
                <a:extLst>
                  <a:ext uri="{FF2B5EF4-FFF2-40B4-BE49-F238E27FC236}">
                    <a16:creationId xmlns:a16="http://schemas.microsoft.com/office/drawing/2014/main" id="{C23FFFDD-A776-A278-1067-08E46B8D681A}"/>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57" name="Freeform: Shape 1333">
                <a:extLst>
                  <a:ext uri="{FF2B5EF4-FFF2-40B4-BE49-F238E27FC236}">
                    <a16:creationId xmlns:a16="http://schemas.microsoft.com/office/drawing/2014/main" id="{010A77A9-9F93-4F89-6D4B-FD9B08E4A6EA}"/>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58" name="Freeform: Shape 1334">
                <a:extLst>
                  <a:ext uri="{FF2B5EF4-FFF2-40B4-BE49-F238E27FC236}">
                    <a16:creationId xmlns:a16="http://schemas.microsoft.com/office/drawing/2014/main" id="{AF5BD794-32AB-EE6B-D455-FD0AA9DE3329}"/>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59" name="Freeform: Shape 1335">
                <a:extLst>
                  <a:ext uri="{FF2B5EF4-FFF2-40B4-BE49-F238E27FC236}">
                    <a16:creationId xmlns:a16="http://schemas.microsoft.com/office/drawing/2014/main" id="{593ADA92-E0DC-E2A0-37AE-9FB7118AF58C}"/>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60" name="Freeform: Shape 1336">
                <a:extLst>
                  <a:ext uri="{FF2B5EF4-FFF2-40B4-BE49-F238E27FC236}">
                    <a16:creationId xmlns:a16="http://schemas.microsoft.com/office/drawing/2014/main" id="{47CA7B84-83C5-1BEB-7BE0-EB48A988F001}"/>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61" name="Freeform: Shape 1337">
                <a:extLst>
                  <a:ext uri="{FF2B5EF4-FFF2-40B4-BE49-F238E27FC236}">
                    <a16:creationId xmlns:a16="http://schemas.microsoft.com/office/drawing/2014/main" id="{3D931BC7-803D-8BF8-5CB2-38EC298E6083}"/>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62" name="Freeform: Shape 1338">
                <a:extLst>
                  <a:ext uri="{FF2B5EF4-FFF2-40B4-BE49-F238E27FC236}">
                    <a16:creationId xmlns:a16="http://schemas.microsoft.com/office/drawing/2014/main" id="{3BA2DC7F-D3C5-7980-2970-1C9B874DBDB7}"/>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nvGrpSpPr>
            <p:cNvPr id="524" name="Group 523">
              <a:extLst>
                <a:ext uri="{FF2B5EF4-FFF2-40B4-BE49-F238E27FC236}">
                  <a16:creationId xmlns:a16="http://schemas.microsoft.com/office/drawing/2014/main" id="{38DDD509-096F-74D7-0A90-2AD7787ACA63}"/>
                </a:ext>
              </a:extLst>
            </p:cNvPr>
            <p:cNvGrpSpPr/>
            <p:nvPr/>
          </p:nvGrpSpPr>
          <p:grpSpPr>
            <a:xfrm>
              <a:off x="14043618" y="3396602"/>
              <a:ext cx="167758" cy="108313"/>
              <a:chOff x="9145357" y="3464451"/>
              <a:chExt cx="644395" cy="416052"/>
            </a:xfrm>
          </p:grpSpPr>
          <p:sp>
            <p:nvSpPr>
              <p:cNvPr id="532" name="Freeform: Shape 1308">
                <a:extLst>
                  <a:ext uri="{FF2B5EF4-FFF2-40B4-BE49-F238E27FC236}">
                    <a16:creationId xmlns:a16="http://schemas.microsoft.com/office/drawing/2014/main" id="{DB5ED0DA-26E2-2764-BDE4-30465BA99E42}"/>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33" name="Freeform: Shape 1309">
                <a:extLst>
                  <a:ext uri="{FF2B5EF4-FFF2-40B4-BE49-F238E27FC236}">
                    <a16:creationId xmlns:a16="http://schemas.microsoft.com/office/drawing/2014/main" id="{5507A65A-F13C-A71E-7698-09BD8D68602B}"/>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34" name="Freeform: Shape 1310">
                <a:extLst>
                  <a:ext uri="{FF2B5EF4-FFF2-40B4-BE49-F238E27FC236}">
                    <a16:creationId xmlns:a16="http://schemas.microsoft.com/office/drawing/2014/main" id="{82344098-1C5C-8A4B-C563-6C748B0AC1BD}"/>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35" name="Freeform: Shape 1311">
                <a:extLst>
                  <a:ext uri="{FF2B5EF4-FFF2-40B4-BE49-F238E27FC236}">
                    <a16:creationId xmlns:a16="http://schemas.microsoft.com/office/drawing/2014/main" id="{DF7A2F54-2AC5-6189-CB3A-2219623D8771}"/>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36" name="Freeform: Shape 1312">
                <a:extLst>
                  <a:ext uri="{FF2B5EF4-FFF2-40B4-BE49-F238E27FC236}">
                    <a16:creationId xmlns:a16="http://schemas.microsoft.com/office/drawing/2014/main" id="{A764BFDF-CFD1-158C-3A98-A0C1C98A8561}"/>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37" name="Freeform: Shape 1313">
                <a:extLst>
                  <a:ext uri="{FF2B5EF4-FFF2-40B4-BE49-F238E27FC236}">
                    <a16:creationId xmlns:a16="http://schemas.microsoft.com/office/drawing/2014/main" id="{D313E409-9601-9DAE-C6BF-03111D64A544}"/>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38" name="Freeform: Shape 1314">
                <a:extLst>
                  <a:ext uri="{FF2B5EF4-FFF2-40B4-BE49-F238E27FC236}">
                    <a16:creationId xmlns:a16="http://schemas.microsoft.com/office/drawing/2014/main" id="{85FD42AF-F264-757F-B0A7-6580E73CEFB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39" name="Freeform: Shape 1315">
                <a:extLst>
                  <a:ext uri="{FF2B5EF4-FFF2-40B4-BE49-F238E27FC236}">
                    <a16:creationId xmlns:a16="http://schemas.microsoft.com/office/drawing/2014/main" id="{6C994429-4770-A17A-F1F4-902B0E3F8432}"/>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0" name="Freeform: Shape 1316">
                <a:extLst>
                  <a:ext uri="{FF2B5EF4-FFF2-40B4-BE49-F238E27FC236}">
                    <a16:creationId xmlns:a16="http://schemas.microsoft.com/office/drawing/2014/main" id="{2FDFC592-F502-7288-1335-191C2D409403}"/>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1" name="Freeform: Shape 1317">
                <a:extLst>
                  <a:ext uri="{FF2B5EF4-FFF2-40B4-BE49-F238E27FC236}">
                    <a16:creationId xmlns:a16="http://schemas.microsoft.com/office/drawing/2014/main" id="{DC5C4EDD-4DFE-D587-8B85-78923DD95076}"/>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2" name="Freeform: Shape 1318">
                <a:extLst>
                  <a:ext uri="{FF2B5EF4-FFF2-40B4-BE49-F238E27FC236}">
                    <a16:creationId xmlns:a16="http://schemas.microsoft.com/office/drawing/2014/main" id="{44EF99A3-F27F-1CD6-B7B8-3A3847ECFAA2}"/>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3" name="Freeform: Shape 1319">
                <a:extLst>
                  <a:ext uri="{FF2B5EF4-FFF2-40B4-BE49-F238E27FC236}">
                    <a16:creationId xmlns:a16="http://schemas.microsoft.com/office/drawing/2014/main" id="{EA20C87D-4C60-6F0C-8C22-BDF22F3E1811}"/>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4" name="Freeform: Shape 1320">
                <a:extLst>
                  <a:ext uri="{FF2B5EF4-FFF2-40B4-BE49-F238E27FC236}">
                    <a16:creationId xmlns:a16="http://schemas.microsoft.com/office/drawing/2014/main" id="{9D12767B-0B22-1868-EB69-96EFDB298CA9}"/>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5" name="Freeform: Shape 1321">
                <a:extLst>
                  <a:ext uri="{FF2B5EF4-FFF2-40B4-BE49-F238E27FC236}">
                    <a16:creationId xmlns:a16="http://schemas.microsoft.com/office/drawing/2014/main" id="{1A2B8A2F-9B80-900B-3EE0-ECF43EFEDC76}"/>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6" name="Freeform: Shape 1322">
                <a:extLst>
                  <a:ext uri="{FF2B5EF4-FFF2-40B4-BE49-F238E27FC236}">
                    <a16:creationId xmlns:a16="http://schemas.microsoft.com/office/drawing/2014/main" id="{2A3E2BCB-3C67-B1F3-13AC-ED142ACF59FC}"/>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7" name="Freeform: Shape 1323">
                <a:extLst>
                  <a:ext uri="{FF2B5EF4-FFF2-40B4-BE49-F238E27FC236}">
                    <a16:creationId xmlns:a16="http://schemas.microsoft.com/office/drawing/2014/main" id="{C9A8D7D7-54BE-FC00-0DAD-F0822C1066B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8" name="Freeform: Shape 1324">
                <a:extLst>
                  <a:ext uri="{FF2B5EF4-FFF2-40B4-BE49-F238E27FC236}">
                    <a16:creationId xmlns:a16="http://schemas.microsoft.com/office/drawing/2014/main" id="{6379CF9A-39AF-33E6-1181-7EABFE3D92CB}"/>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49" name="Freeform: Shape 1325">
                <a:extLst>
                  <a:ext uri="{FF2B5EF4-FFF2-40B4-BE49-F238E27FC236}">
                    <a16:creationId xmlns:a16="http://schemas.microsoft.com/office/drawing/2014/main" id="{C89CD687-064B-16A5-A8CF-18870FEC8499}"/>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sp>
            <p:nvSpPr>
              <p:cNvPr id="550" name="Freeform: Shape 1326">
                <a:extLst>
                  <a:ext uri="{FF2B5EF4-FFF2-40B4-BE49-F238E27FC236}">
                    <a16:creationId xmlns:a16="http://schemas.microsoft.com/office/drawing/2014/main" id="{1BCF0DAC-4EC6-1E04-E409-7704679319DC}"/>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latin typeface="Amazon Ember"/>
                </a:endParaRPr>
              </a:p>
            </p:txBody>
          </p:sp>
        </p:grpSp>
        <p:grpSp>
          <p:nvGrpSpPr>
            <p:cNvPr id="525" name="Group 524">
              <a:extLst>
                <a:ext uri="{FF2B5EF4-FFF2-40B4-BE49-F238E27FC236}">
                  <a16:creationId xmlns:a16="http://schemas.microsoft.com/office/drawing/2014/main" id="{F353F3BC-97A7-49F8-4ED4-B291D5C0C27E}"/>
                </a:ext>
              </a:extLst>
            </p:cNvPr>
            <p:cNvGrpSpPr/>
            <p:nvPr/>
          </p:nvGrpSpPr>
          <p:grpSpPr>
            <a:xfrm>
              <a:off x="14184160" y="3439575"/>
              <a:ext cx="193015" cy="188521"/>
              <a:chOff x="8848997" y="6359275"/>
              <a:chExt cx="785468" cy="767180"/>
            </a:xfrm>
          </p:grpSpPr>
          <p:sp>
            <p:nvSpPr>
              <p:cNvPr id="526" name="Freeform: Shape 1302">
                <a:extLst>
                  <a:ext uri="{FF2B5EF4-FFF2-40B4-BE49-F238E27FC236}">
                    <a16:creationId xmlns:a16="http://schemas.microsoft.com/office/drawing/2014/main" id="{2DD76419-E4B1-906C-B8B0-14F04A5C88A0}"/>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527" name="Freeform: Shape 1303">
                <a:extLst>
                  <a:ext uri="{FF2B5EF4-FFF2-40B4-BE49-F238E27FC236}">
                    <a16:creationId xmlns:a16="http://schemas.microsoft.com/office/drawing/2014/main" id="{05BCA460-53A1-BF74-F8A2-E596459CF9A5}"/>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528" name="Freeform: Shape 1304">
                <a:extLst>
                  <a:ext uri="{FF2B5EF4-FFF2-40B4-BE49-F238E27FC236}">
                    <a16:creationId xmlns:a16="http://schemas.microsoft.com/office/drawing/2014/main" id="{A80A35A3-5B97-B125-3AC3-0FA82BFA1F81}"/>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529" name="Freeform: Shape 1305">
                <a:extLst>
                  <a:ext uri="{FF2B5EF4-FFF2-40B4-BE49-F238E27FC236}">
                    <a16:creationId xmlns:a16="http://schemas.microsoft.com/office/drawing/2014/main" id="{D80CB15F-811E-E5FD-86A1-8034D58B03B5}"/>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latin typeface="Amazon Ember"/>
                </a:endParaRPr>
              </a:p>
            </p:txBody>
          </p:sp>
          <p:sp>
            <p:nvSpPr>
              <p:cNvPr id="530" name="Freeform: Shape 1306">
                <a:extLst>
                  <a:ext uri="{FF2B5EF4-FFF2-40B4-BE49-F238E27FC236}">
                    <a16:creationId xmlns:a16="http://schemas.microsoft.com/office/drawing/2014/main" id="{CD9E6EDC-3F9A-E282-E01E-FAFD57C8B509}"/>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sp>
            <p:nvSpPr>
              <p:cNvPr id="531" name="Freeform: Shape 1307">
                <a:extLst>
                  <a:ext uri="{FF2B5EF4-FFF2-40B4-BE49-F238E27FC236}">
                    <a16:creationId xmlns:a16="http://schemas.microsoft.com/office/drawing/2014/main" id="{6BDB586D-5363-83B8-9482-7F1F067BE215}"/>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latin typeface="Amazon Ember"/>
                </a:endParaRPr>
              </a:p>
            </p:txBody>
          </p:sp>
        </p:grpSp>
      </p:grpSp>
      <p:sp>
        <p:nvSpPr>
          <p:cNvPr id="563" name="Rectangle 562">
            <a:extLst>
              <a:ext uri="{FF2B5EF4-FFF2-40B4-BE49-F238E27FC236}">
                <a16:creationId xmlns:a16="http://schemas.microsoft.com/office/drawing/2014/main" id="{5957F4A6-C9B1-45B9-3E4E-480B5C3151E8}"/>
              </a:ext>
            </a:extLst>
          </p:cNvPr>
          <p:cNvSpPr/>
          <p:nvPr/>
        </p:nvSpPr>
        <p:spPr>
          <a:xfrm>
            <a:off x="1409701" y="6366851"/>
            <a:ext cx="12223024" cy="456822"/>
          </a:xfrm>
          <a:prstGeom prst="rect">
            <a:avLst/>
          </a:prstGeom>
          <a:solidFill>
            <a:srgbClr val="FDC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002D43"/>
              </a:solidFill>
              <a:highlight>
                <a:srgbClr val="FF9900"/>
              </a:highlight>
              <a:latin typeface="Amazon Ember"/>
            </a:endParaRPr>
          </a:p>
        </p:txBody>
      </p:sp>
      <p:sp>
        <p:nvSpPr>
          <p:cNvPr id="564" name="Rectangle 563">
            <a:extLst>
              <a:ext uri="{FF2B5EF4-FFF2-40B4-BE49-F238E27FC236}">
                <a16:creationId xmlns:a16="http://schemas.microsoft.com/office/drawing/2014/main" id="{6FF282D6-2D34-DB7F-5936-A7463363938F}"/>
              </a:ext>
            </a:extLst>
          </p:cNvPr>
          <p:cNvSpPr/>
          <p:nvPr/>
        </p:nvSpPr>
        <p:spPr>
          <a:xfrm>
            <a:off x="1833758" y="6385630"/>
            <a:ext cx="11540640" cy="400110"/>
          </a:xfrm>
          <a:prstGeom prst="rect">
            <a:avLst/>
          </a:prstGeom>
          <a:ln>
            <a:noFill/>
          </a:ln>
        </p:spPr>
        <p:txBody>
          <a:bodyPr wrap="square">
            <a:spAutoFit/>
          </a:bodyPr>
          <a:lstStyle/>
          <a:p>
            <a:pPr algn="ctr">
              <a:defRPr/>
            </a:pPr>
            <a:r>
              <a:rPr lang="en-US" sz="2000" b="1">
                <a:solidFill>
                  <a:srgbClr val="002D43"/>
                </a:solidFill>
                <a:latin typeface="Amazon Ember"/>
              </a:rPr>
              <a:t>Using a proven framework greatly increases your odds of success and speed to market</a:t>
            </a:r>
          </a:p>
        </p:txBody>
      </p:sp>
      <p:grpSp>
        <p:nvGrpSpPr>
          <p:cNvPr id="565" name="Group 564">
            <a:extLst>
              <a:ext uri="{FF2B5EF4-FFF2-40B4-BE49-F238E27FC236}">
                <a16:creationId xmlns:a16="http://schemas.microsoft.com/office/drawing/2014/main" id="{27D9E467-C89A-D6FD-80CF-7B4F5D93A2EF}"/>
              </a:ext>
            </a:extLst>
          </p:cNvPr>
          <p:cNvGrpSpPr/>
          <p:nvPr/>
        </p:nvGrpSpPr>
        <p:grpSpPr>
          <a:xfrm>
            <a:off x="2466533" y="2130995"/>
            <a:ext cx="926769" cy="926769"/>
            <a:chOff x="1977945" y="3417968"/>
            <a:chExt cx="1112123" cy="1112123"/>
          </a:xfrm>
        </p:grpSpPr>
        <p:pic>
          <p:nvPicPr>
            <p:cNvPr id="566" name="Graphic 791">
              <a:extLst>
                <a:ext uri="{FF2B5EF4-FFF2-40B4-BE49-F238E27FC236}">
                  <a16:creationId xmlns:a16="http://schemas.microsoft.com/office/drawing/2014/main" id="{46CE11A3-2031-3270-09A5-6D2D087C3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7945" y="3417968"/>
              <a:ext cx="1112123" cy="1112123"/>
            </a:xfrm>
            <a:prstGeom prst="rect">
              <a:avLst/>
            </a:prstGeom>
          </p:spPr>
        </p:pic>
        <p:sp>
          <p:nvSpPr>
            <p:cNvPr id="567" name="Rectangle 566">
              <a:extLst>
                <a:ext uri="{FF2B5EF4-FFF2-40B4-BE49-F238E27FC236}">
                  <a16:creationId xmlns:a16="http://schemas.microsoft.com/office/drawing/2014/main" id="{884AB410-8ECF-1E27-5AD4-1074AAD36BF6}"/>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sp>
          <p:nvSpPr>
            <p:cNvPr id="568" name="Rectangle 567">
              <a:extLst>
                <a:ext uri="{FF2B5EF4-FFF2-40B4-BE49-F238E27FC236}">
                  <a16:creationId xmlns:a16="http://schemas.microsoft.com/office/drawing/2014/main" id="{7EABB777-68FE-C459-A8A2-9579C2BDB089}"/>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sp>
          <p:nvSpPr>
            <p:cNvPr id="569" name="Rectangle 568">
              <a:extLst>
                <a:ext uri="{FF2B5EF4-FFF2-40B4-BE49-F238E27FC236}">
                  <a16:creationId xmlns:a16="http://schemas.microsoft.com/office/drawing/2014/main" id="{802891AE-EC6C-894A-92ED-ABBE258676D6}"/>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sp>
          <p:nvSpPr>
            <p:cNvPr id="570" name="Rectangle 569">
              <a:extLst>
                <a:ext uri="{FF2B5EF4-FFF2-40B4-BE49-F238E27FC236}">
                  <a16:creationId xmlns:a16="http://schemas.microsoft.com/office/drawing/2014/main" id="{49E1D4E3-E85B-5003-6982-6B6B4FB056A7}"/>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sp>
          <p:nvSpPr>
            <p:cNvPr id="571" name="Rectangle 570">
              <a:extLst>
                <a:ext uri="{FF2B5EF4-FFF2-40B4-BE49-F238E27FC236}">
                  <a16:creationId xmlns:a16="http://schemas.microsoft.com/office/drawing/2014/main" id="{1FFCAF69-6F49-ECE3-59D5-B933B2751FDA}"/>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sp>
          <p:nvSpPr>
            <p:cNvPr id="572" name="Rectangle 571">
              <a:extLst>
                <a:ext uri="{FF2B5EF4-FFF2-40B4-BE49-F238E27FC236}">
                  <a16:creationId xmlns:a16="http://schemas.microsoft.com/office/drawing/2014/main" id="{22369C42-77A1-8D53-8FCD-0249BB24CEF6}"/>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sp>
          <p:nvSpPr>
            <p:cNvPr id="573" name="Rectangle 572">
              <a:extLst>
                <a:ext uri="{FF2B5EF4-FFF2-40B4-BE49-F238E27FC236}">
                  <a16:creationId xmlns:a16="http://schemas.microsoft.com/office/drawing/2014/main" id="{C0F44076-C217-D8A5-6B52-3A903EDE765A}"/>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sp>
          <p:nvSpPr>
            <p:cNvPr id="574" name="Rectangle 573">
              <a:extLst>
                <a:ext uri="{FF2B5EF4-FFF2-40B4-BE49-F238E27FC236}">
                  <a16:creationId xmlns:a16="http://schemas.microsoft.com/office/drawing/2014/main" id="{9B5FDAA3-9EBA-E8E6-C036-43C0CCDA1AEE}"/>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sp>
          <p:nvSpPr>
            <p:cNvPr id="575" name="Rectangle 574">
              <a:extLst>
                <a:ext uri="{FF2B5EF4-FFF2-40B4-BE49-F238E27FC236}">
                  <a16:creationId xmlns:a16="http://schemas.microsoft.com/office/drawing/2014/main" id="{E8A855E8-BD58-3743-BD2B-1B89CBED18E0}"/>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grpSp>
      <p:sp>
        <p:nvSpPr>
          <p:cNvPr id="576" name="TextBox 575">
            <a:extLst>
              <a:ext uri="{FF2B5EF4-FFF2-40B4-BE49-F238E27FC236}">
                <a16:creationId xmlns:a16="http://schemas.microsoft.com/office/drawing/2014/main" id="{EA497D91-FCCF-4E0A-F7A5-18F5190E69BE}"/>
              </a:ext>
            </a:extLst>
          </p:cNvPr>
          <p:cNvSpPr txBox="1"/>
          <p:nvPr/>
        </p:nvSpPr>
        <p:spPr>
          <a:xfrm>
            <a:off x="4348423" y="3951749"/>
            <a:ext cx="1053171" cy="259174"/>
          </a:xfrm>
          <a:prstGeom prst="rect">
            <a:avLst/>
          </a:prstGeom>
          <a:noFill/>
        </p:spPr>
        <p:txBody>
          <a:bodyPr wrap="square" rtlCol="0">
            <a:spAutoFit/>
          </a:bodyPr>
          <a:lstStyle/>
          <a:p>
            <a:pPr algn="ctr" defTabSz="914345">
              <a:defRPr/>
            </a:pPr>
            <a:r>
              <a:rPr lang="en-US" sz="1084">
                <a:solidFill>
                  <a:srgbClr val="FFFFFF"/>
                </a:solidFill>
                <a:latin typeface="Amazon Ember"/>
                <a:ea typeface="Amazon Ember" panose="02000000000000000000" pitchFamily="2" charset="0"/>
              </a:rPr>
              <a:t>Accelerators</a:t>
            </a:r>
          </a:p>
        </p:txBody>
      </p:sp>
      <p:pic>
        <p:nvPicPr>
          <p:cNvPr id="577" name="Graphic 826">
            <a:extLst>
              <a:ext uri="{FF2B5EF4-FFF2-40B4-BE49-F238E27FC236}">
                <a16:creationId xmlns:a16="http://schemas.microsoft.com/office/drawing/2014/main" id="{CF7F3D91-3B66-92E2-5D47-9C3383846D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3109" y="3177873"/>
            <a:ext cx="876718" cy="876718"/>
          </a:xfrm>
          <a:prstGeom prst="rect">
            <a:avLst/>
          </a:prstGeom>
        </p:spPr>
      </p:pic>
      <p:cxnSp>
        <p:nvCxnSpPr>
          <p:cNvPr id="578" name="Straight Connector 577">
            <a:extLst>
              <a:ext uri="{FF2B5EF4-FFF2-40B4-BE49-F238E27FC236}">
                <a16:creationId xmlns:a16="http://schemas.microsoft.com/office/drawing/2014/main" id="{AC56277A-1F44-8AD5-6A19-FE68CF5545F5}"/>
              </a:ext>
            </a:extLst>
          </p:cNvPr>
          <p:cNvCxnSpPr/>
          <p:nvPr/>
        </p:nvCxnSpPr>
        <p:spPr>
          <a:xfrm>
            <a:off x="4773843" y="2659907"/>
            <a:ext cx="0" cy="515576"/>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79" name="Straight Connector 578">
            <a:extLst>
              <a:ext uri="{FF2B5EF4-FFF2-40B4-BE49-F238E27FC236}">
                <a16:creationId xmlns:a16="http://schemas.microsoft.com/office/drawing/2014/main" id="{DF35812B-F2B3-03D2-F22D-04CE4F2356DB}"/>
              </a:ext>
            </a:extLst>
          </p:cNvPr>
          <p:cNvCxnSpPr/>
          <p:nvPr/>
        </p:nvCxnSpPr>
        <p:spPr>
          <a:xfrm>
            <a:off x="4773843" y="4305680"/>
            <a:ext cx="0" cy="938978"/>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0" name="Straight Connector 579">
            <a:extLst>
              <a:ext uri="{FF2B5EF4-FFF2-40B4-BE49-F238E27FC236}">
                <a16:creationId xmlns:a16="http://schemas.microsoft.com/office/drawing/2014/main" id="{B16A185D-D963-F055-2A01-A4B414DCC7D2}"/>
              </a:ext>
            </a:extLst>
          </p:cNvPr>
          <p:cNvCxnSpPr/>
          <p:nvPr/>
        </p:nvCxnSpPr>
        <p:spPr>
          <a:xfrm>
            <a:off x="4994091" y="2659907"/>
            <a:ext cx="0" cy="515576"/>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1" name="Straight Connector 580">
            <a:extLst>
              <a:ext uri="{FF2B5EF4-FFF2-40B4-BE49-F238E27FC236}">
                <a16:creationId xmlns:a16="http://schemas.microsoft.com/office/drawing/2014/main" id="{90F31D68-631A-61D6-EED3-C8D1B874C42E}"/>
              </a:ext>
            </a:extLst>
          </p:cNvPr>
          <p:cNvCxnSpPr/>
          <p:nvPr/>
        </p:nvCxnSpPr>
        <p:spPr>
          <a:xfrm>
            <a:off x="4994091" y="4303402"/>
            <a:ext cx="0" cy="938978"/>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2" name="Straight Connector 581">
            <a:extLst>
              <a:ext uri="{FF2B5EF4-FFF2-40B4-BE49-F238E27FC236}">
                <a16:creationId xmlns:a16="http://schemas.microsoft.com/office/drawing/2014/main" id="{73820DF1-7DCE-34A8-CEAD-7E8DAE426754}"/>
              </a:ext>
            </a:extLst>
          </p:cNvPr>
          <p:cNvCxnSpPr/>
          <p:nvPr/>
        </p:nvCxnSpPr>
        <p:spPr>
          <a:xfrm flipV="1">
            <a:off x="4758299" y="5285774"/>
            <a:ext cx="134183" cy="45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3" name="Straight Connector 582">
            <a:extLst>
              <a:ext uri="{FF2B5EF4-FFF2-40B4-BE49-F238E27FC236}">
                <a16:creationId xmlns:a16="http://schemas.microsoft.com/office/drawing/2014/main" id="{00F74186-0BD9-F6DC-3A6B-DD979EBD4FFE}"/>
              </a:ext>
            </a:extLst>
          </p:cNvPr>
          <p:cNvCxnSpPr/>
          <p:nvPr/>
        </p:nvCxnSpPr>
        <p:spPr>
          <a:xfrm flipV="1">
            <a:off x="4936164" y="5283301"/>
            <a:ext cx="139200" cy="24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4" name="Straight Connector 583">
            <a:extLst>
              <a:ext uri="{FF2B5EF4-FFF2-40B4-BE49-F238E27FC236}">
                <a16:creationId xmlns:a16="http://schemas.microsoft.com/office/drawing/2014/main" id="{100E48BF-D835-F4E0-7101-3ADF6D6E3136}"/>
              </a:ext>
            </a:extLst>
          </p:cNvPr>
          <p:cNvCxnSpPr/>
          <p:nvPr/>
        </p:nvCxnSpPr>
        <p:spPr>
          <a:xfrm flipV="1">
            <a:off x="4755932" y="2617765"/>
            <a:ext cx="134183" cy="45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5" name="Straight Connector 584">
            <a:extLst>
              <a:ext uri="{FF2B5EF4-FFF2-40B4-BE49-F238E27FC236}">
                <a16:creationId xmlns:a16="http://schemas.microsoft.com/office/drawing/2014/main" id="{D320E096-EC69-60D8-AA12-EFF0117FD2AC}"/>
              </a:ext>
            </a:extLst>
          </p:cNvPr>
          <p:cNvCxnSpPr/>
          <p:nvPr/>
        </p:nvCxnSpPr>
        <p:spPr>
          <a:xfrm flipV="1">
            <a:off x="4925367" y="2616552"/>
            <a:ext cx="140592" cy="24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sp>
        <p:nvSpPr>
          <p:cNvPr id="586" name="Title 1">
            <a:extLst>
              <a:ext uri="{FF2B5EF4-FFF2-40B4-BE49-F238E27FC236}">
                <a16:creationId xmlns:a16="http://schemas.microsoft.com/office/drawing/2014/main" id="{0A08B9CC-1433-A1AC-24A9-449031AA49CC}"/>
              </a:ext>
            </a:extLst>
          </p:cNvPr>
          <p:cNvSpPr txBox="1">
            <a:spLocks/>
          </p:cNvSpPr>
          <p:nvPr/>
        </p:nvSpPr>
        <p:spPr>
          <a:xfrm>
            <a:off x="283950" y="194147"/>
            <a:ext cx="11258551"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a:defRPr/>
            </a:pPr>
            <a:endParaRPr lang="en-US" sz="3167" dirty="0">
              <a:solidFill>
                <a:srgbClr val="FFFFFF"/>
              </a:solidFill>
              <a:latin typeface="Amazon Ember"/>
            </a:endParaRPr>
          </a:p>
        </p:txBody>
      </p:sp>
      <p:sp>
        <p:nvSpPr>
          <p:cNvPr id="587" name="Right Arrow 586">
            <a:extLst>
              <a:ext uri="{FF2B5EF4-FFF2-40B4-BE49-F238E27FC236}">
                <a16:creationId xmlns:a16="http://schemas.microsoft.com/office/drawing/2014/main" id="{A4545094-0ABF-59F6-F2D6-92B554D40B62}"/>
              </a:ext>
            </a:extLst>
          </p:cNvPr>
          <p:cNvSpPr/>
          <p:nvPr/>
        </p:nvSpPr>
        <p:spPr>
          <a:xfrm>
            <a:off x="4713203" y="2339893"/>
            <a:ext cx="424838" cy="194924"/>
          </a:xfrm>
          <a:prstGeom prst="rightArrow">
            <a:avLst/>
          </a:prstGeom>
          <a:gradFill flip="none" rotWithShape="1">
            <a:gsLst>
              <a:gs pos="23000">
                <a:srgbClr val="A166FF"/>
              </a:gs>
              <a:gs pos="100000">
                <a:schemeClr val="accent1">
                  <a:lumMod val="85000"/>
                  <a:lumOff val="15000"/>
                </a:schemeClr>
              </a:gs>
              <a:gs pos="100000">
                <a:schemeClr val="accent1">
                  <a:lumMod val="30000"/>
                  <a:lumOff val="70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3840">
              <a:solidFill>
                <a:srgbClr val="FFFFFF"/>
              </a:solidFill>
              <a:latin typeface="Amazon Ember"/>
            </a:endParaRPr>
          </a:p>
        </p:txBody>
      </p:sp>
      <p:sp>
        <p:nvSpPr>
          <p:cNvPr id="588" name="Title 1">
            <a:extLst>
              <a:ext uri="{FF2B5EF4-FFF2-40B4-BE49-F238E27FC236}">
                <a16:creationId xmlns:a16="http://schemas.microsoft.com/office/drawing/2014/main" id="{C4A0AE1A-9CC6-14CE-40B5-173F79FC4727}"/>
              </a:ext>
            </a:extLst>
          </p:cNvPr>
          <p:cNvSpPr>
            <a:spLocks noGrp="1"/>
          </p:cNvSpPr>
          <p:nvPr>
            <p:ph type="title"/>
          </p:nvPr>
        </p:nvSpPr>
        <p:spPr>
          <a:xfrm>
            <a:off x="548640" y="183898"/>
            <a:ext cx="13510260" cy="993392"/>
          </a:xfrm>
        </p:spPr>
        <p:txBody>
          <a:bodyPr/>
          <a:lstStyle/>
          <a:p>
            <a:r>
              <a:rPr lang="en-US" sz="4000" dirty="0">
                <a:latin typeface="Slack-Lato"/>
              </a:rPr>
              <a:t>Appendix: </a:t>
            </a:r>
            <a:r>
              <a:rPr lang="en-US" sz="4000" dirty="0">
                <a:solidFill>
                  <a:srgbClr val="FFFFFF"/>
                </a:solidFill>
                <a:latin typeface="Amazon Ember"/>
              </a:rPr>
              <a:t>AWS Migration Framework</a:t>
            </a:r>
            <a:endParaRPr lang="en-US" dirty="0"/>
          </a:p>
        </p:txBody>
      </p:sp>
    </p:spTree>
    <p:extLst>
      <p:ext uri="{BB962C8B-B14F-4D97-AF65-F5344CB8AC3E}">
        <p14:creationId xmlns:p14="http://schemas.microsoft.com/office/powerpoint/2010/main" val="146138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4"/>
                                        </p:tgtEl>
                                        <p:attrNameLst>
                                          <p:attrName>style.visibility</p:attrName>
                                        </p:attrNameLst>
                                      </p:cBhvr>
                                      <p:to>
                                        <p:strVal val="visible"/>
                                      </p:to>
                                    </p:set>
                                    <p:animEffect transition="in" filter="fade">
                                      <p:cBhvr>
                                        <p:cTn id="10" dur="500"/>
                                        <p:tgtEl>
                                          <p:spTgt spid="394"/>
                                        </p:tgtEl>
                                      </p:cBhvr>
                                    </p:animEffect>
                                  </p:childTnLst>
                                </p:cTn>
                              </p:par>
                              <p:par>
                                <p:cTn id="11" presetID="10" presetClass="entr" presetSubtype="0" fill="hold" nodeType="withEffect">
                                  <p:stCondLst>
                                    <p:cond delay="0"/>
                                  </p:stCondLst>
                                  <p:childTnLst>
                                    <p:set>
                                      <p:cBhvr>
                                        <p:cTn id="12" dur="1" fill="hold">
                                          <p:stCondLst>
                                            <p:cond delay="0"/>
                                          </p:stCondLst>
                                        </p:cTn>
                                        <p:tgtEl>
                                          <p:spTgt spid="385"/>
                                        </p:tgtEl>
                                        <p:attrNameLst>
                                          <p:attrName>style.visibility</p:attrName>
                                        </p:attrNameLst>
                                      </p:cBhvr>
                                      <p:to>
                                        <p:strVal val="visible"/>
                                      </p:to>
                                    </p:set>
                                    <p:animEffect transition="in" filter="fade">
                                      <p:cBhvr>
                                        <p:cTn id="13" dur="500"/>
                                        <p:tgtEl>
                                          <p:spTgt spid="385"/>
                                        </p:tgtEl>
                                      </p:cBhvr>
                                    </p:animEffect>
                                  </p:childTnLst>
                                </p:cTn>
                              </p:par>
                              <p:par>
                                <p:cTn id="14" presetID="10" presetClass="entr" presetSubtype="0" fill="hold" nodeType="withEffect">
                                  <p:stCondLst>
                                    <p:cond delay="0"/>
                                  </p:stCondLst>
                                  <p:childTnLst>
                                    <p:set>
                                      <p:cBhvr>
                                        <p:cTn id="15" dur="1" fill="hold">
                                          <p:stCondLst>
                                            <p:cond delay="0"/>
                                          </p:stCondLst>
                                        </p:cTn>
                                        <p:tgtEl>
                                          <p:spTgt spid="388"/>
                                        </p:tgtEl>
                                        <p:attrNameLst>
                                          <p:attrName>style.visibility</p:attrName>
                                        </p:attrNameLst>
                                      </p:cBhvr>
                                      <p:to>
                                        <p:strVal val="visible"/>
                                      </p:to>
                                    </p:set>
                                    <p:animEffect transition="in" filter="fade">
                                      <p:cBhvr>
                                        <p:cTn id="16" dur="500"/>
                                        <p:tgtEl>
                                          <p:spTgt spid="388"/>
                                        </p:tgtEl>
                                      </p:cBhvr>
                                    </p:animEffect>
                                  </p:childTnLst>
                                </p:cTn>
                              </p:par>
                              <p:par>
                                <p:cTn id="17" presetID="1" presetClass="entr" presetSubtype="0" fill="hold" nodeType="withEffect">
                                  <p:stCondLst>
                                    <p:cond delay="0"/>
                                  </p:stCondLst>
                                  <p:childTnLst>
                                    <p:set>
                                      <p:cBhvr>
                                        <p:cTn id="18" dur="1" fill="hold">
                                          <p:stCondLst>
                                            <p:cond delay="0"/>
                                          </p:stCondLst>
                                        </p:cTn>
                                        <p:tgtEl>
                                          <p:spTgt spid="5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p:bldP spid="5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C00519A-9A5A-6C9C-1614-B599CE348F71}"/>
              </a:ext>
            </a:extLst>
          </p:cNvPr>
          <p:cNvGraphicFramePr>
            <a:graphicFrameLocks noGrp="1"/>
          </p:cNvGraphicFramePr>
          <p:nvPr>
            <p:extLst>
              <p:ext uri="{D42A27DB-BD31-4B8C-83A1-F6EECF244321}">
                <p14:modId xmlns:p14="http://schemas.microsoft.com/office/powerpoint/2010/main" val="2682496135"/>
              </p:ext>
            </p:extLst>
          </p:nvPr>
        </p:nvGraphicFramePr>
        <p:xfrm>
          <a:off x="635695" y="1682321"/>
          <a:ext cx="11782344" cy="5269493"/>
        </p:xfrm>
        <a:graphic>
          <a:graphicData uri="http://schemas.openxmlformats.org/drawingml/2006/table">
            <a:tbl>
              <a:tblPr firstRow="1" bandRow="1">
                <a:tableStyleId>{912C8C85-51F0-491E-9774-3900AFEF0FD7}</a:tableStyleId>
              </a:tblPr>
              <a:tblGrid>
                <a:gridCol w="1560498">
                  <a:extLst>
                    <a:ext uri="{9D8B030D-6E8A-4147-A177-3AD203B41FA5}">
                      <a16:colId xmlns:a16="http://schemas.microsoft.com/office/drawing/2014/main" val="2294399638"/>
                    </a:ext>
                  </a:extLst>
                </a:gridCol>
                <a:gridCol w="1560498">
                  <a:extLst>
                    <a:ext uri="{9D8B030D-6E8A-4147-A177-3AD203B41FA5}">
                      <a16:colId xmlns:a16="http://schemas.microsoft.com/office/drawing/2014/main" val="2088504241"/>
                    </a:ext>
                  </a:extLst>
                </a:gridCol>
                <a:gridCol w="1560498">
                  <a:extLst>
                    <a:ext uri="{9D8B030D-6E8A-4147-A177-3AD203B41FA5}">
                      <a16:colId xmlns:a16="http://schemas.microsoft.com/office/drawing/2014/main" val="3154591944"/>
                    </a:ext>
                  </a:extLst>
                </a:gridCol>
                <a:gridCol w="1560498">
                  <a:extLst>
                    <a:ext uri="{9D8B030D-6E8A-4147-A177-3AD203B41FA5}">
                      <a16:colId xmlns:a16="http://schemas.microsoft.com/office/drawing/2014/main" val="3306995078"/>
                    </a:ext>
                  </a:extLst>
                </a:gridCol>
                <a:gridCol w="1560498">
                  <a:extLst>
                    <a:ext uri="{9D8B030D-6E8A-4147-A177-3AD203B41FA5}">
                      <a16:colId xmlns:a16="http://schemas.microsoft.com/office/drawing/2014/main" val="1860513456"/>
                    </a:ext>
                  </a:extLst>
                </a:gridCol>
                <a:gridCol w="1560498">
                  <a:extLst>
                    <a:ext uri="{9D8B030D-6E8A-4147-A177-3AD203B41FA5}">
                      <a16:colId xmlns:a16="http://schemas.microsoft.com/office/drawing/2014/main" val="1917841402"/>
                    </a:ext>
                  </a:extLst>
                </a:gridCol>
                <a:gridCol w="2419356">
                  <a:extLst>
                    <a:ext uri="{9D8B030D-6E8A-4147-A177-3AD203B41FA5}">
                      <a16:colId xmlns:a16="http://schemas.microsoft.com/office/drawing/2014/main" val="2143929753"/>
                    </a:ext>
                  </a:extLst>
                </a:gridCol>
              </a:tblGrid>
              <a:tr h="5269493">
                <a:tc>
                  <a:txBody>
                    <a:bodyPr/>
                    <a:lstStyle/>
                    <a:p>
                      <a:endParaRPr lang="en-US" dirty="0"/>
                    </a:p>
                  </a:txBody>
                  <a:tcPr>
                    <a:lnL w="190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endParaRPr lang="en-US" dirty="0"/>
                    </a:p>
                  </a:txBody>
                  <a:tcPr>
                    <a:lnL w="63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958095336"/>
                  </a:ext>
                </a:extLst>
              </a:tr>
            </a:tbl>
          </a:graphicData>
        </a:graphic>
      </p:graphicFrame>
      <p:cxnSp>
        <p:nvCxnSpPr>
          <p:cNvPr id="5" name="Straight Connector 4">
            <a:extLst>
              <a:ext uri="{FF2B5EF4-FFF2-40B4-BE49-F238E27FC236}">
                <a16:creationId xmlns:a16="http://schemas.microsoft.com/office/drawing/2014/main" id="{BA8C8253-BD44-FD91-A4BA-1AF084C20C58}"/>
              </a:ext>
            </a:extLst>
          </p:cNvPr>
          <p:cNvCxnSpPr>
            <a:cxnSpLocks/>
          </p:cNvCxnSpPr>
          <p:nvPr/>
        </p:nvCxnSpPr>
        <p:spPr>
          <a:xfrm flipH="1">
            <a:off x="628738" y="3689390"/>
            <a:ext cx="11906162" cy="0"/>
          </a:xfrm>
          <a:prstGeom prst="line">
            <a:avLst/>
          </a:prstGeom>
          <a:noFill/>
          <a:ln w="19050" cap="rnd" cmpd="sng" algn="ctr">
            <a:gradFill flip="none" rotWithShape="1">
              <a:gsLst>
                <a:gs pos="0">
                  <a:schemeClr val="accent3"/>
                </a:gs>
                <a:gs pos="33000">
                  <a:schemeClr val="accent4"/>
                </a:gs>
                <a:gs pos="66000">
                  <a:schemeClr val="accent1"/>
                </a:gs>
                <a:gs pos="100000">
                  <a:schemeClr val="accent2"/>
                </a:gs>
              </a:gsLst>
              <a:lin ang="10800000" scaled="1"/>
              <a:tileRect/>
            </a:gradFill>
            <a:prstDash val="solid"/>
            <a:miter lim="800000"/>
          </a:ln>
          <a:effectLst/>
        </p:spPr>
      </p:cxnSp>
      <p:sp>
        <p:nvSpPr>
          <p:cNvPr id="6" name="TextBox 5">
            <a:extLst>
              <a:ext uri="{FF2B5EF4-FFF2-40B4-BE49-F238E27FC236}">
                <a16:creationId xmlns:a16="http://schemas.microsoft.com/office/drawing/2014/main" id="{BB628223-5993-7939-9859-BDC0C2F0E33B}"/>
              </a:ext>
            </a:extLst>
          </p:cNvPr>
          <p:cNvSpPr txBox="1"/>
          <p:nvPr/>
        </p:nvSpPr>
        <p:spPr>
          <a:xfrm rot="16200000">
            <a:off x="-514191" y="2611274"/>
            <a:ext cx="2030318" cy="215444"/>
          </a:xfrm>
          <a:prstGeom prst="rect">
            <a:avLst/>
          </a:prstGeom>
          <a:noFill/>
        </p:spPr>
        <p:txBody>
          <a:bodyPr wrap="square" lIns="0" tIns="0" rIns="0" bIns="0" rtlCol="0">
            <a:spAutoFit/>
          </a:bodyPr>
          <a:lstStyle/>
          <a:p>
            <a:pPr algn="ctr">
              <a:defRPr/>
            </a:pPr>
            <a:r>
              <a:rPr lang="en-US" sz="14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Tools</a:t>
            </a:r>
          </a:p>
        </p:txBody>
      </p:sp>
      <p:sp>
        <p:nvSpPr>
          <p:cNvPr id="7" name="TextBox 6">
            <a:extLst>
              <a:ext uri="{FF2B5EF4-FFF2-40B4-BE49-F238E27FC236}">
                <a16:creationId xmlns:a16="http://schemas.microsoft.com/office/drawing/2014/main" id="{B2329CEF-1063-059F-D547-66BB6679DAF4}"/>
              </a:ext>
            </a:extLst>
          </p:cNvPr>
          <p:cNvSpPr txBox="1"/>
          <p:nvPr/>
        </p:nvSpPr>
        <p:spPr>
          <a:xfrm rot="16200000">
            <a:off x="-1119485" y="5245153"/>
            <a:ext cx="3240906" cy="215444"/>
          </a:xfrm>
          <a:prstGeom prst="rect">
            <a:avLst/>
          </a:prstGeom>
          <a:noFill/>
        </p:spPr>
        <p:txBody>
          <a:bodyPr wrap="square" lIns="0" tIns="0" rIns="0" bIns="0" rtlCol="0">
            <a:spAutoFit/>
          </a:bodyPr>
          <a:lstStyle/>
          <a:p>
            <a:pPr algn="ctr">
              <a:defRPr/>
            </a:pPr>
            <a:r>
              <a:rPr lang="en-US" sz="14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Partner Tools</a:t>
            </a:r>
          </a:p>
        </p:txBody>
      </p:sp>
      <p:grpSp>
        <p:nvGrpSpPr>
          <p:cNvPr id="8" name="Group 7">
            <a:extLst>
              <a:ext uri="{FF2B5EF4-FFF2-40B4-BE49-F238E27FC236}">
                <a16:creationId xmlns:a16="http://schemas.microsoft.com/office/drawing/2014/main" id="{DCF0663D-6CBA-7A3A-0EBC-EE8F92C3C068}"/>
              </a:ext>
            </a:extLst>
          </p:cNvPr>
          <p:cNvGrpSpPr/>
          <p:nvPr/>
        </p:nvGrpSpPr>
        <p:grpSpPr>
          <a:xfrm>
            <a:off x="6988487" y="1780023"/>
            <a:ext cx="1300683" cy="307777"/>
            <a:chOff x="6284797" y="1536832"/>
            <a:chExt cx="1300683" cy="307777"/>
          </a:xfrm>
        </p:grpSpPr>
        <p:pic>
          <p:nvPicPr>
            <p:cNvPr id="9" name="Graphic 18" descr="AWS Application Migration Service service icon.">
              <a:extLst>
                <a:ext uri="{FF2B5EF4-FFF2-40B4-BE49-F238E27FC236}">
                  <a16:creationId xmlns:a16="http://schemas.microsoft.com/office/drawing/2014/main" id="{56F4CE9F-8153-52A1-CB83-31B5C25A516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284797" y="1568374"/>
              <a:ext cx="248837" cy="2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7802CF09-C6C9-3A92-47AC-364EE6397D57}"/>
                </a:ext>
              </a:extLst>
            </p:cNvPr>
            <p:cNvSpPr txBox="1">
              <a:spLocks noChangeArrowheads="1"/>
            </p:cNvSpPr>
            <p:nvPr/>
          </p:nvSpPr>
          <p:spPr bwMode="auto">
            <a:xfrm>
              <a:off x="6574488" y="1536832"/>
              <a:ext cx="10109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Application </a:t>
              </a:r>
              <a:b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Migration Service</a:t>
              </a:r>
            </a:p>
          </p:txBody>
        </p:sp>
      </p:grpSp>
      <p:grpSp>
        <p:nvGrpSpPr>
          <p:cNvPr id="11" name="Group 10">
            <a:extLst>
              <a:ext uri="{FF2B5EF4-FFF2-40B4-BE49-F238E27FC236}">
                <a16:creationId xmlns:a16="http://schemas.microsoft.com/office/drawing/2014/main" id="{02FBD516-87DE-2B2F-59AC-241C143FB5D5}"/>
              </a:ext>
            </a:extLst>
          </p:cNvPr>
          <p:cNvGrpSpPr/>
          <p:nvPr/>
        </p:nvGrpSpPr>
        <p:grpSpPr>
          <a:xfrm>
            <a:off x="6999348" y="2577124"/>
            <a:ext cx="1289822" cy="248373"/>
            <a:chOff x="6289219" y="2361748"/>
            <a:chExt cx="1289822" cy="248373"/>
          </a:xfrm>
        </p:grpSpPr>
        <p:pic>
          <p:nvPicPr>
            <p:cNvPr id="12" name="Graphic 21" descr="AWS DataSync service icon.">
              <a:extLst>
                <a:ext uri="{FF2B5EF4-FFF2-40B4-BE49-F238E27FC236}">
                  <a16:creationId xmlns:a16="http://schemas.microsoft.com/office/drawing/2014/main" id="{8026DF4A-37E8-758D-DDB5-BF0E5C307D3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289219" y="2361748"/>
              <a:ext cx="248373" cy="24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CB2AD79F-877C-6642-9A83-496FB8532680}"/>
                </a:ext>
              </a:extLst>
            </p:cNvPr>
            <p:cNvSpPr txBox="1">
              <a:spLocks noChangeArrowheads="1"/>
            </p:cNvSpPr>
            <p:nvPr/>
          </p:nvSpPr>
          <p:spPr bwMode="auto">
            <a:xfrm>
              <a:off x="6587367" y="2408573"/>
              <a:ext cx="991674" cy="15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DataSync</a:t>
              </a:r>
            </a:p>
          </p:txBody>
        </p:sp>
      </p:grpSp>
      <p:grpSp>
        <p:nvGrpSpPr>
          <p:cNvPr id="14" name="Group 13">
            <a:extLst>
              <a:ext uri="{FF2B5EF4-FFF2-40B4-BE49-F238E27FC236}">
                <a16:creationId xmlns:a16="http://schemas.microsoft.com/office/drawing/2014/main" id="{98A7C863-829E-F1C8-3580-9680E02E530F}"/>
              </a:ext>
            </a:extLst>
          </p:cNvPr>
          <p:cNvGrpSpPr/>
          <p:nvPr/>
        </p:nvGrpSpPr>
        <p:grpSpPr>
          <a:xfrm>
            <a:off x="10125061" y="1788305"/>
            <a:ext cx="1039225" cy="307777"/>
            <a:chOff x="8779214" y="972644"/>
            <a:chExt cx="1039225" cy="307777"/>
          </a:xfrm>
        </p:grpSpPr>
        <p:pic>
          <p:nvPicPr>
            <p:cNvPr id="15" name="Graphic 17" descr="Amazon CloudWatch service icon.">
              <a:extLst>
                <a:ext uri="{FF2B5EF4-FFF2-40B4-BE49-F238E27FC236}">
                  <a16:creationId xmlns:a16="http://schemas.microsoft.com/office/drawing/2014/main" id="{1FECF3E2-3A15-B9DB-85B3-C0DB58EB94A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779214" y="997140"/>
              <a:ext cx="248837" cy="2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C86D14DD-CA62-B613-FFCB-27B61A257EAF}"/>
                </a:ext>
              </a:extLst>
            </p:cNvPr>
            <p:cNvSpPr txBox="1">
              <a:spLocks noChangeArrowheads="1"/>
            </p:cNvSpPr>
            <p:nvPr/>
          </p:nvSpPr>
          <p:spPr bwMode="auto">
            <a:xfrm>
              <a:off x="9057249" y="972644"/>
              <a:ext cx="7611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Amazon </a:t>
              </a:r>
            </a:p>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CloudWatch</a:t>
              </a:r>
            </a:p>
          </p:txBody>
        </p:sp>
      </p:grpSp>
      <p:grpSp>
        <p:nvGrpSpPr>
          <p:cNvPr id="17" name="Group 16">
            <a:extLst>
              <a:ext uri="{FF2B5EF4-FFF2-40B4-BE49-F238E27FC236}">
                <a16:creationId xmlns:a16="http://schemas.microsoft.com/office/drawing/2014/main" id="{60410013-7926-5A77-1079-EC2A4C7E765A}"/>
              </a:ext>
            </a:extLst>
          </p:cNvPr>
          <p:cNvGrpSpPr/>
          <p:nvPr/>
        </p:nvGrpSpPr>
        <p:grpSpPr>
          <a:xfrm>
            <a:off x="10125028" y="2167381"/>
            <a:ext cx="987745" cy="248837"/>
            <a:chOff x="8788199" y="1406833"/>
            <a:chExt cx="987745" cy="248837"/>
          </a:xfrm>
        </p:grpSpPr>
        <p:pic>
          <p:nvPicPr>
            <p:cNvPr id="18" name="Graphic 8" descr="AWS Config service icon.">
              <a:extLst>
                <a:ext uri="{FF2B5EF4-FFF2-40B4-BE49-F238E27FC236}">
                  <a16:creationId xmlns:a16="http://schemas.microsoft.com/office/drawing/2014/main" id="{1742B2CE-3F8D-92C7-BD24-2656CBB94CB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788199" y="1406833"/>
              <a:ext cx="248837" cy="2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a:extLst>
                <a:ext uri="{FF2B5EF4-FFF2-40B4-BE49-F238E27FC236}">
                  <a16:creationId xmlns:a16="http://schemas.microsoft.com/office/drawing/2014/main" id="{796AA5E2-D5F2-37BE-D4C6-0D0C2D91EDAF}"/>
                </a:ext>
              </a:extLst>
            </p:cNvPr>
            <p:cNvSpPr txBox="1">
              <a:spLocks noChangeArrowheads="1"/>
            </p:cNvSpPr>
            <p:nvPr/>
          </p:nvSpPr>
          <p:spPr bwMode="auto">
            <a:xfrm>
              <a:off x="9064453" y="1443532"/>
              <a:ext cx="711491" cy="15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Config</a:t>
              </a:r>
            </a:p>
          </p:txBody>
        </p:sp>
      </p:grpSp>
      <p:grpSp>
        <p:nvGrpSpPr>
          <p:cNvPr id="20" name="Group 19">
            <a:extLst>
              <a:ext uri="{FF2B5EF4-FFF2-40B4-BE49-F238E27FC236}">
                <a16:creationId xmlns:a16="http://schemas.microsoft.com/office/drawing/2014/main" id="{0E5A8EAC-EC2F-9235-BBBD-9636EBB909D6}"/>
              </a:ext>
            </a:extLst>
          </p:cNvPr>
          <p:cNvGrpSpPr/>
          <p:nvPr/>
        </p:nvGrpSpPr>
        <p:grpSpPr>
          <a:xfrm>
            <a:off x="10121711" y="2495743"/>
            <a:ext cx="1090956" cy="307777"/>
            <a:chOff x="8802276" y="1781071"/>
            <a:chExt cx="1090956" cy="307777"/>
          </a:xfrm>
        </p:grpSpPr>
        <p:pic>
          <p:nvPicPr>
            <p:cNvPr id="21" name="Graphic 18" descr="AWS License Manager service icon.">
              <a:extLst>
                <a:ext uri="{FF2B5EF4-FFF2-40B4-BE49-F238E27FC236}">
                  <a16:creationId xmlns:a16="http://schemas.microsoft.com/office/drawing/2014/main" id="{72EA1E4D-07F7-6264-5167-1F92760589D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8802276" y="1812623"/>
              <a:ext cx="248837" cy="2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181C2D58-F5ED-5B98-7C5A-C619C1984F5A}"/>
                </a:ext>
              </a:extLst>
            </p:cNvPr>
            <p:cNvSpPr txBox="1">
              <a:spLocks noChangeArrowheads="1"/>
            </p:cNvSpPr>
            <p:nvPr/>
          </p:nvSpPr>
          <p:spPr bwMode="auto">
            <a:xfrm>
              <a:off x="9075426" y="1781071"/>
              <a:ext cx="8178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License </a:t>
              </a:r>
            </a:p>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Manager</a:t>
              </a:r>
            </a:p>
          </p:txBody>
        </p:sp>
      </p:grpSp>
      <p:grpSp>
        <p:nvGrpSpPr>
          <p:cNvPr id="23" name="Group 22">
            <a:extLst>
              <a:ext uri="{FF2B5EF4-FFF2-40B4-BE49-F238E27FC236}">
                <a16:creationId xmlns:a16="http://schemas.microsoft.com/office/drawing/2014/main" id="{621D3F23-811C-39CA-AA31-65D4FAFE9BB6}"/>
              </a:ext>
            </a:extLst>
          </p:cNvPr>
          <p:cNvGrpSpPr/>
          <p:nvPr/>
        </p:nvGrpSpPr>
        <p:grpSpPr>
          <a:xfrm>
            <a:off x="11307704" y="1784698"/>
            <a:ext cx="890198" cy="307777"/>
            <a:chOff x="10223335" y="997563"/>
            <a:chExt cx="890198" cy="307777"/>
          </a:xfrm>
        </p:grpSpPr>
        <p:pic>
          <p:nvPicPr>
            <p:cNvPr id="24" name="Graphic 23" descr="AWS CloudTrail service icon.">
              <a:extLst>
                <a:ext uri="{FF2B5EF4-FFF2-40B4-BE49-F238E27FC236}">
                  <a16:creationId xmlns:a16="http://schemas.microsoft.com/office/drawing/2014/main" id="{C634B705-E9DD-43AF-37D2-DEAA4BAF157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223335" y="1031614"/>
              <a:ext cx="248837" cy="2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5">
              <a:extLst>
                <a:ext uri="{FF2B5EF4-FFF2-40B4-BE49-F238E27FC236}">
                  <a16:creationId xmlns:a16="http://schemas.microsoft.com/office/drawing/2014/main" id="{3A8FA84C-F381-5BB0-060A-311170E0E677}"/>
                </a:ext>
              </a:extLst>
            </p:cNvPr>
            <p:cNvSpPr txBox="1">
              <a:spLocks noChangeArrowheads="1"/>
            </p:cNvSpPr>
            <p:nvPr/>
          </p:nvSpPr>
          <p:spPr bwMode="auto">
            <a:xfrm>
              <a:off x="10494916" y="997563"/>
              <a:ext cx="6186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a:t>
              </a:r>
            </a:p>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CloudTrail</a:t>
              </a:r>
            </a:p>
          </p:txBody>
        </p:sp>
      </p:grpSp>
      <p:grpSp>
        <p:nvGrpSpPr>
          <p:cNvPr id="26" name="Group 25">
            <a:extLst>
              <a:ext uri="{FF2B5EF4-FFF2-40B4-BE49-F238E27FC236}">
                <a16:creationId xmlns:a16="http://schemas.microsoft.com/office/drawing/2014/main" id="{D34BA0F0-E633-E7A4-C2F5-38B5032EFC9C}"/>
              </a:ext>
            </a:extLst>
          </p:cNvPr>
          <p:cNvGrpSpPr/>
          <p:nvPr/>
        </p:nvGrpSpPr>
        <p:grpSpPr>
          <a:xfrm>
            <a:off x="11307704" y="2851714"/>
            <a:ext cx="1123429" cy="307777"/>
            <a:chOff x="10253078" y="2246888"/>
            <a:chExt cx="1123429" cy="307777"/>
          </a:xfrm>
        </p:grpSpPr>
        <p:pic>
          <p:nvPicPr>
            <p:cNvPr id="27" name="Graphic 7" descr="AWS Trusted Advisor service icon.">
              <a:extLst>
                <a:ext uri="{FF2B5EF4-FFF2-40B4-BE49-F238E27FC236}">
                  <a16:creationId xmlns:a16="http://schemas.microsoft.com/office/drawing/2014/main" id="{54C23FDA-B37E-EE85-5430-820351AD22D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253078" y="2269014"/>
              <a:ext cx="248837" cy="2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799B791-7CF7-1ECC-6147-3865020DC08F}"/>
                </a:ext>
              </a:extLst>
            </p:cNvPr>
            <p:cNvSpPr txBox="1">
              <a:spLocks noChangeArrowheads="1"/>
            </p:cNvSpPr>
            <p:nvPr/>
          </p:nvSpPr>
          <p:spPr bwMode="auto">
            <a:xfrm>
              <a:off x="10531531" y="2246888"/>
              <a:ext cx="8449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Trusted Advisor</a:t>
              </a:r>
            </a:p>
          </p:txBody>
        </p:sp>
      </p:grpSp>
      <p:grpSp>
        <p:nvGrpSpPr>
          <p:cNvPr id="29" name="Group 28">
            <a:extLst>
              <a:ext uri="{FF2B5EF4-FFF2-40B4-BE49-F238E27FC236}">
                <a16:creationId xmlns:a16="http://schemas.microsoft.com/office/drawing/2014/main" id="{C25658B8-CD2C-72CE-67D5-61599A26B63B}"/>
              </a:ext>
            </a:extLst>
          </p:cNvPr>
          <p:cNvGrpSpPr/>
          <p:nvPr/>
        </p:nvGrpSpPr>
        <p:grpSpPr>
          <a:xfrm>
            <a:off x="11311801" y="2149984"/>
            <a:ext cx="1032001" cy="307777"/>
            <a:chOff x="10244376" y="1455664"/>
            <a:chExt cx="1032001" cy="307777"/>
          </a:xfrm>
        </p:grpSpPr>
        <p:pic>
          <p:nvPicPr>
            <p:cNvPr id="30" name="Graphic 17" descr="AWS Well-Architected Tool service icon.">
              <a:extLst>
                <a:ext uri="{FF2B5EF4-FFF2-40B4-BE49-F238E27FC236}">
                  <a16:creationId xmlns:a16="http://schemas.microsoft.com/office/drawing/2014/main" id="{4E5A708D-F183-447C-B03F-4F69E0FFB79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244376" y="1478252"/>
              <a:ext cx="248837" cy="2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6">
              <a:extLst>
                <a:ext uri="{FF2B5EF4-FFF2-40B4-BE49-F238E27FC236}">
                  <a16:creationId xmlns:a16="http://schemas.microsoft.com/office/drawing/2014/main" id="{7119E43D-6FFA-4597-4EED-E2EC6AE271FB}"/>
                </a:ext>
              </a:extLst>
            </p:cNvPr>
            <p:cNvSpPr txBox="1">
              <a:spLocks noChangeArrowheads="1"/>
            </p:cNvSpPr>
            <p:nvPr/>
          </p:nvSpPr>
          <p:spPr bwMode="auto">
            <a:xfrm>
              <a:off x="10519783" y="1455664"/>
              <a:ext cx="7565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Well-Architected</a:t>
              </a:r>
            </a:p>
          </p:txBody>
        </p:sp>
      </p:grpSp>
      <p:grpSp>
        <p:nvGrpSpPr>
          <p:cNvPr id="32" name="Group 31">
            <a:extLst>
              <a:ext uri="{FF2B5EF4-FFF2-40B4-BE49-F238E27FC236}">
                <a16:creationId xmlns:a16="http://schemas.microsoft.com/office/drawing/2014/main" id="{897F4D9D-1FE1-0EFB-509B-351463ACF1D5}"/>
              </a:ext>
            </a:extLst>
          </p:cNvPr>
          <p:cNvGrpSpPr/>
          <p:nvPr/>
        </p:nvGrpSpPr>
        <p:grpSpPr>
          <a:xfrm>
            <a:off x="5398193" y="1801119"/>
            <a:ext cx="1296110" cy="307777"/>
            <a:chOff x="8808590" y="2207613"/>
            <a:chExt cx="1296110" cy="307777"/>
          </a:xfrm>
        </p:grpSpPr>
        <p:pic>
          <p:nvPicPr>
            <p:cNvPr id="33" name="Graphic 20" descr="AWS Control Tower service icon.">
              <a:extLst>
                <a:ext uri="{FF2B5EF4-FFF2-40B4-BE49-F238E27FC236}">
                  <a16:creationId xmlns:a16="http://schemas.microsoft.com/office/drawing/2014/main" id="{6BA04D99-7830-2555-DAC2-C7FF77103C8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808590" y="2233741"/>
              <a:ext cx="248837" cy="2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8">
              <a:extLst>
                <a:ext uri="{FF2B5EF4-FFF2-40B4-BE49-F238E27FC236}">
                  <a16:creationId xmlns:a16="http://schemas.microsoft.com/office/drawing/2014/main" id="{57950697-1B68-5C05-192E-C1B75A084E4B}"/>
                </a:ext>
              </a:extLst>
            </p:cNvPr>
            <p:cNvSpPr txBox="1">
              <a:spLocks noChangeArrowheads="1"/>
            </p:cNvSpPr>
            <p:nvPr/>
          </p:nvSpPr>
          <p:spPr bwMode="auto">
            <a:xfrm>
              <a:off x="9095158" y="2207613"/>
              <a:ext cx="10095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Control Tower</a:t>
              </a:r>
            </a:p>
          </p:txBody>
        </p:sp>
      </p:grpSp>
      <p:grpSp>
        <p:nvGrpSpPr>
          <p:cNvPr id="35" name="Group 34">
            <a:extLst>
              <a:ext uri="{FF2B5EF4-FFF2-40B4-BE49-F238E27FC236}">
                <a16:creationId xmlns:a16="http://schemas.microsoft.com/office/drawing/2014/main" id="{939B2E3A-E513-7F6A-4660-0B2121AAC490}"/>
              </a:ext>
            </a:extLst>
          </p:cNvPr>
          <p:cNvGrpSpPr/>
          <p:nvPr/>
        </p:nvGrpSpPr>
        <p:grpSpPr>
          <a:xfrm>
            <a:off x="10126515" y="2857455"/>
            <a:ext cx="1111907" cy="307777"/>
            <a:chOff x="8821945" y="2609573"/>
            <a:chExt cx="1111907" cy="307777"/>
          </a:xfrm>
        </p:grpSpPr>
        <p:pic>
          <p:nvPicPr>
            <p:cNvPr id="36" name="Graphic 35" descr="AWS Resource Explorer service icon.">
              <a:extLst>
                <a:ext uri="{FF2B5EF4-FFF2-40B4-BE49-F238E27FC236}">
                  <a16:creationId xmlns:a16="http://schemas.microsoft.com/office/drawing/2014/main" id="{87D1A9D4-0FDC-D504-26E9-694FF979CDD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821945" y="2641017"/>
              <a:ext cx="248837" cy="248837"/>
            </a:xfrm>
            <a:prstGeom prst="rect">
              <a:avLst/>
            </a:prstGeom>
          </p:spPr>
        </p:pic>
        <p:sp>
          <p:nvSpPr>
            <p:cNvPr id="37" name="TextBox 9">
              <a:extLst>
                <a:ext uri="{FF2B5EF4-FFF2-40B4-BE49-F238E27FC236}">
                  <a16:creationId xmlns:a16="http://schemas.microsoft.com/office/drawing/2014/main" id="{9437011B-7107-E218-E2D3-5B197AFF0B35}"/>
                </a:ext>
              </a:extLst>
            </p:cNvPr>
            <p:cNvSpPr txBox="1">
              <a:spLocks noChangeArrowheads="1"/>
            </p:cNvSpPr>
            <p:nvPr/>
          </p:nvSpPr>
          <p:spPr bwMode="auto">
            <a:xfrm>
              <a:off x="9099528" y="2609573"/>
              <a:ext cx="834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Resource </a:t>
              </a:r>
            </a:p>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Explorer</a:t>
              </a:r>
            </a:p>
          </p:txBody>
        </p:sp>
      </p:grpSp>
      <p:grpSp>
        <p:nvGrpSpPr>
          <p:cNvPr id="38" name="Group 37">
            <a:extLst>
              <a:ext uri="{FF2B5EF4-FFF2-40B4-BE49-F238E27FC236}">
                <a16:creationId xmlns:a16="http://schemas.microsoft.com/office/drawing/2014/main" id="{A712A43A-514B-E842-91A5-AB31446F8714}"/>
              </a:ext>
            </a:extLst>
          </p:cNvPr>
          <p:cNvGrpSpPr/>
          <p:nvPr/>
        </p:nvGrpSpPr>
        <p:grpSpPr>
          <a:xfrm>
            <a:off x="11308113" y="2497751"/>
            <a:ext cx="1132683" cy="307777"/>
            <a:chOff x="10244376" y="1842939"/>
            <a:chExt cx="1132683" cy="307777"/>
          </a:xfrm>
        </p:grpSpPr>
        <p:pic>
          <p:nvPicPr>
            <p:cNvPr id="39" name="Graphic 6" descr="AWS Compute Optimizer service icon.">
              <a:extLst>
                <a:ext uri="{FF2B5EF4-FFF2-40B4-BE49-F238E27FC236}">
                  <a16:creationId xmlns:a16="http://schemas.microsoft.com/office/drawing/2014/main" id="{1C7B63B2-D9AA-BB57-8483-C08A0D7F3EF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244376" y="1871257"/>
              <a:ext cx="248837" cy="24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8">
              <a:extLst>
                <a:ext uri="{FF2B5EF4-FFF2-40B4-BE49-F238E27FC236}">
                  <a16:creationId xmlns:a16="http://schemas.microsoft.com/office/drawing/2014/main" id="{03745081-5178-BD6E-1E6D-4CB05C53B92A}"/>
                </a:ext>
              </a:extLst>
            </p:cNvPr>
            <p:cNvSpPr txBox="1">
              <a:spLocks noChangeArrowheads="1"/>
            </p:cNvSpPr>
            <p:nvPr/>
          </p:nvSpPr>
          <p:spPr bwMode="auto">
            <a:xfrm>
              <a:off x="10519181" y="1842939"/>
              <a:ext cx="8578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Compute </a:t>
              </a:r>
            </a:p>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Optimizer</a:t>
              </a:r>
            </a:p>
          </p:txBody>
        </p:sp>
      </p:grpSp>
      <p:grpSp>
        <p:nvGrpSpPr>
          <p:cNvPr id="41" name="Group 40">
            <a:extLst>
              <a:ext uri="{FF2B5EF4-FFF2-40B4-BE49-F238E27FC236}">
                <a16:creationId xmlns:a16="http://schemas.microsoft.com/office/drawing/2014/main" id="{ABE00BBD-661D-75D3-34DE-5855F01DCAE6}"/>
              </a:ext>
            </a:extLst>
          </p:cNvPr>
          <p:cNvGrpSpPr/>
          <p:nvPr/>
        </p:nvGrpSpPr>
        <p:grpSpPr>
          <a:xfrm>
            <a:off x="6991635" y="2176313"/>
            <a:ext cx="1323292" cy="307777"/>
            <a:chOff x="6281039" y="1929528"/>
            <a:chExt cx="1323292" cy="307777"/>
          </a:xfrm>
        </p:grpSpPr>
        <p:pic>
          <p:nvPicPr>
            <p:cNvPr id="42" name="Graphic 18" descr="AWS Database Migration Service (AWS DMS) service icon.">
              <a:extLst>
                <a:ext uri="{FF2B5EF4-FFF2-40B4-BE49-F238E27FC236}">
                  <a16:creationId xmlns:a16="http://schemas.microsoft.com/office/drawing/2014/main" id="{FDDC41C8-4948-DC0D-FB16-5F73D31C2BC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6281039" y="1961591"/>
              <a:ext cx="248373" cy="24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6603283C-700E-9D38-C1E8-1097C6F8B296}"/>
                </a:ext>
              </a:extLst>
            </p:cNvPr>
            <p:cNvSpPr txBox="1">
              <a:spLocks noChangeArrowheads="1"/>
            </p:cNvSpPr>
            <p:nvPr/>
          </p:nvSpPr>
          <p:spPr bwMode="auto">
            <a:xfrm>
              <a:off x="6574021" y="1929528"/>
              <a:ext cx="10303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Database Migration Service</a:t>
              </a:r>
            </a:p>
          </p:txBody>
        </p:sp>
      </p:grpSp>
      <p:grpSp>
        <p:nvGrpSpPr>
          <p:cNvPr id="44" name="Group 43">
            <a:extLst>
              <a:ext uri="{FF2B5EF4-FFF2-40B4-BE49-F238E27FC236}">
                <a16:creationId xmlns:a16="http://schemas.microsoft.com/office/drawing/2014/main" id="{43029F6A-71C1-2819-77C3-35090C75BA7B}"/>
              </a:ext>
            </a:extLst>
          </p:cNvPr>
          <p:cNvGrpSpPr/>
          <p:nvPr/>
        </p:nvGrpSpPr>
        <p:grpSpPr>
          <a:xfrm>
            <a:off x="6999348" y="3286704"/>
            <a:ext cx="1229666" cy="307777"/>
            <a:chOff x="6289219" y="3104701"/>
            <a:chExt cx="1323547" cy="307777"/>
          </a:xfrm>
        </p:grpSpPr>
        <p:sp>
          <p:nvSpPr>
            <p:cNvPr id="45" name="TextBox 11">
              <a:extLst>
                <a:ext uri="{FF2B5EF4-FFF2-40B4-BE49-F238E27FC236}">
                  <a16:creationId xmlns:a16="http://schemas.microsoft.com/office/drawing/2014/main" id="{635C1AEB-D2F5-343A-3D84-86A1642ED49E}"/>
                </a:ext>
              </a:extLst>
            </p:cNvPr>
            <p:cNvSpPr txBox="1">
              <a:spLocks noChangeArrowheads="1"/>
            </p:cNvSpPr>
            <p:nvPr/>
          </p:nvSpPr>
          <p:spPr bwMode="auto">
            <a:xfrm>
              <a:off x="6604981" y="3104701"/>
              <a:ext cx="100778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Transfer Family</a:t>
              </a:r>
            </a:p>
          </p:txBody>
        </p:sp>
        <p:pic>
          <p:nvPicPr>
            <p:cNvPr id="46" name="Graphic 18" descr="AWS Snowball service icon.">
              <a:extLst>
                <a:ext uri="{FF2B5EF4-FFF2-40B4-BE49-F238E27FC236}">
                  <a16:creationId xmlns:a16="http://schemas.microsoft.com/office/drawing/2014/main" id="{E59BA05A-D130-9C37-CC83-113F56E6FC22}"/>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289219" y="3129810"/>
              <a:ext cx="248373" cy="24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Group 46">
            <a:extLst>
              <a:ext uri="{FF2B5EF4-FFF2-40B4-BE49-F238E27FC236}">
                <a16:creationId xmlns:a16="http://schemas.microsoft.com/office/drawing/2014/main" id="{4392C6E4-38C7-6EC6-C332-4C8591A5B015}"/>
              </a:ext>
            </a:extLst>
          </p:cNvPr>
          <p:cNvGrpSpPr/>
          <p:nvPr/>
        </p:nvGrpSpPr>
        <p:grpSpPr>
          <a:xfrm>
            <a:off x="6995946" y="2941632"/>
            <a:ext cx="1317202" cy="248025"/>
            <a:chOff x="6285815" y="2748871"/>
            <a:chExt cx="1317202" cy="248025"/>
          </a:xfrm>
        </p:grpSpPr>
        <p:pic>
          <p:nvPicPr>
            <p:cNvPr id="48" name="Graphic 8" descr="AWS Transfer Family service icon.">
              <a:extLst>
                <a:ext uri="{FF2B5EF4-FFF2-40B4-BE49-F238E27FC236}">
                  <a16:creationId xmlns:a16="http://schemas.microsoft.com/office/drawing/2014/main" id="{B5D63594-B64C-CCD5-A601-1E6EE9DEB8B7}"/>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285815" y="2748871"/>
              <a:ext cx="248025" cy="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2">
              <a:extLst>
                <a:ext uri="{FF2B5EF4-FFF2-40B4-BE49-F238E27FC236}">
                  <a16:creationId xmlns:a16="http://schemas.microsoft.com/office/drawing/2014/main" id="{60B52C8F-8B90-1B08-5CE3-5FEC42981486}"/>
                </a:ext>
              </a:extLst>
            </p:cNvPr>
            <p:cNvSpPr txBox="1">
              <a:spLocks noChangeArrowheads="1"/>
            </p:cNvSpPr>
            <p:nvPr/>
          </p:nvSpPr>
          <p:spPr bwMode="auto">
            <a:xfrm>
              <a:off x="6587367" y="2793429"/>
              <a:ext cx="101565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Snowball</a:t>
              </a:r>
            </a:p>
          </p:txBody>
        </p:sp>
      </p:grpSp>
      <p:grpSp>
        <p:nvGrpSpPr>
          <p:cNvPr id="50" name="Group 49">
            <a:extLst>
              <a:ext uri="{FF2B5EF4-FFF2-40B4-BE49-F238E27FC236}">
                <a16:creationId xmlns:a16="http://schemas.microsoft.com/office/drawing/2014/main" id="{43531142-86E1-376A-40F0-4908C4C2928E}"/>
              </a:ext>
            </a:extLst>
          </p:cNvPr>
          <p:cNvGrpSpPr/>
          <p:nvPr/>
        </p:nvGrpSpPr>
        <p:grpSpPr>
          <a:xfrm>
            <a:off x="8568664" y="2600418"/>
            <a:ext cx="1336799" cy="307777"/>
            <a:chOff x="6010809" y="2960061"/>
            <a:chExt cx="1336799" cy="307777"/>
          </a:xfrm>
        </p:grpSpPr>
        <p:pic>
          <p:nvPicPr>
            <p:cNvPr id="51" name="Graphic 50" descr="AWS Microservice Extractor for .NET resource icon for the Amazon EC2 service.">
              <a:extLst>
                <a:ext uri="{FF2B5EF4-FFF2-40B4-BE49-F238E27FC236}">
                  <a16:creationId xmlns:a16="http://schemas.microsoft.com/office/drawing/2014/main" id="{278AB48D-1E4E-3DA6-8F84-7427F08CA11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10809" y="2998402"/>
              <a:ext cx="246433" cy="246433"/>
            </a:xfrm>
            <a:prstGeom prst="rect">
              <a:avLst/>
            </a:prstGeom>
          </p:spPr>
        </p:pic>
        <p:sp>
          <p:nvSpPr>
            <p:cNvPr id="52" name="TextBox 16">
              <a:extLst>
                <a:ext uri="{FF2B5EF4-FFF2-40B4-BE49-F238E27FC236}">
                  <a16:creationId xmlns:a16="http://schemas.microsoft.com/office/drawing/2014/main" id="{083DBB46-E9F5-5C56-AEE2-982A866EFA27}"/>
                </a:ext>
              </a:extLst>
            </p:cNvPr>
            <p:cNvSpPr txBox="1">
              <a:spLocks noChangeArrowheads="1"/>
            </p:cNvSpPr>
            <p:nvPr/>
          </p:nvSpPr>
          <p:spPr bwMode="auto">
            <a:xfrm>
              <a:off x="6289636" y="2960061"/>
              <a:ext cx="10579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Microservice Extractor for .NET</a:t>
              </a:r>
            </a:p>
          </p:txBody>
        </p:sp>
      </p:grpSp>
      <p:grpSp>
        <p:nvGrpSpPr>
          <p:cNvPr id="56" name="Group 55">
            <a:extLst>
              <a:ext uri="{FF2B5EF4-FFF2-40B4-BE49-F238E27FC236}">
                <a16:creationId xmlns:a16="http://schemas.microsoft.com/office/drawing/2014/main" id="{7F3CD95B-C63D-D460-DA53-06A875309317}"/>
              </a:ext>
            </a:extLst>
          </p:cNvPr>
          <p:cNvGrpSpPr/>
          <p:nvPr/>
        </p:nvGrpSpPr>
        <p:grpSpPr>
          <a:xfrm>
            <a:off x="8537727" y="1812492"/>
            <a:ext cx="1415193" cy="244265"/>
            <a:chOff x="3283466" y="1649272"/>
            <a:chExt cx="1204291" cy="244265"/>
          </a:xfrm>
        </p:grpSpPr>
        <p:pic>
          <p:nvPicPr>
            <p:cNvPr id="57" name="Graphic 56" descr="Amazon Q service icon.">
              <a:extLst>
                <a:ext uri="{FF2B5EF4-FFF2-40B4-BE49-F238E27FC236}">
                  <a16:creationId xmlns:a16="http://schemas.microsoft.com/office/drawing/2014/main" id="{170E8E64-E0D6-3876-C051-31C9F9B112F2}"/>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283466" y="1649272"/>
              <a:ext cx="210095" cy="244265"/>
            </a:xfrm>
            <a:prstGeom prst="rect">
              <a:avLst/>
            </a:prstGeom>
          </p:spPr>
        </p:pic>
        <p:sp>
          <p:nvSpPr>
            <p:cNvPr id="58" name="TextBox 17">
              <a:extLst>
                <a:ext uri="{FF2B5EF4-FFF2-40B4-BE49-F238E27FC236}">
                  <a16:creationId xmlns:a16="http://schemas.microsoft.com/office/drawing/2014/main" id="{6344909D-E6AA-466E-62A6-ACF76561DA28}"/>
                </a:ext>
              </a:extLst>
            </p:cNvPr>
            <p:cNvSpPr txBox="1">
              <a:spLocks noChangeArrowheads="1"/>
            </p:cNvSpPr>
            <p:nvPr/>
          </p:nvSpPr>
          <p:spPr bwMode="auto">
            <a:xfrm>
              <a:off x="3551252" y="1718614"/>
              <a:ext cx="93651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R="0" lvl="0" indent="0" fontAlgn="base">
                <a:lnSpc>
                  <a:spcPct val="90000"/>
                </a:lnSpc>
                <a:spcBef>
                  <a:spcPct val="0"/>
                </a:spcBef>
                <a:spcAft>
                  <a:spcPct val="0"/>
                </a:spcAft>
                <a:buClrTx/>
                <a:buSzTx/>
                <a:buFontTx/>
                <a:buNone/>
                <a:tabLst/>
                <a:defRPr/>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Transform</a:t>
              </a:r>
              <a:endPar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59" name="Group 58">
            <a:extLst>
              <a:ext uri="{FF2B5EF4-FFF2-40B4-BE49-F238E27FC236}">
                <a16:creationId xmlns:a16="http://schemas.microsoft.com/office/drawing/2014/main" id="{D1F5CA2B-A894-192B-C9D9-91A60E6B8E66}"/>
              </a:ext>
            </a:extLst>
          </p:cNvPr>
          <p:cNvGrpSpPr/>
          <p:nvPr/>
        </p:nvGrpSpPr>
        <p:grpSpPr>
          <a:xfrm>
            <a:off x="8568664" y="2978204"/>
            <a:ext cx="1252735" cy="307777"/>
            <a:chOff x="7256431" y="2192979"/>
            <a:chExt cx="1252735" cy="307777"/>
          </a:xfrm>
        </p:grpSpPr>
        <p:pic>
          <p:nvPicPr>
            <p:cNvPr id="60" name="Graphic 59" descr="Container 3 resource icon for the Amazon ECS service.">
              <a:extLst>
                <a:ext uri="{FF2B5EF4-FFF2-40B4-BE49-F238E27FC236}">
                  <a16:creationId xmlns:a16="http://schemas.microsoft.com/office/drawing/2014/main" id="{0A76B8E1-45FE-7EAE-FF4C-D70DD6E1487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56431" y="2226113"/>
              <a:ext cx="246888" cy="246888"/>
            </a:xfrm>
            <a:prstGeom prst="rect">
              <a:avLst/>
            </a:prstGeom>
          </p:spPr>
        </p:pic>
        <p:sp>
          <p:nvSpPr>
            <p:cNvPr id="61" name="TextBox 16">
              <a:extLst>
                <a:ext uri="{FF2B5EF4-FFF2-40B4-BE49-F238E27FC236}">
                  <a16:creationId xmlns:a16="http://schemas.microsoft.com/office/drawing/2014/main" id="{242F6D28-52BC-651E-FB3D-D61749576326}"/>
                </a:ext>
              </a:extLst>
            </p:cNvPr>
            <p:cNvSpPr txBox="1">
              <a:spLocks noChangeArrowheads="1"/>
            </p:cNvSpPr>
            <p:nvPr/>
          </p:nvSpPr>
          <p:spPr bwMode="auto">
            <a:xfrm>
              <a:off x="7556483" y="2192979"/>
              <a:ext cx="9526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App2Container</a:t>
              </a:r>
            </a:p>
          </p:txBody>
        </p:sp>
      </p:grpSp>
      <p:sp>
        <p:nvSpPr>
          <p:cNvPr id="62" name="TextBox 17">
            <a:extLst>
              <a:ext uri="{FF2B5EF4-FFF2-40B4-BE49-F238E27FC236}">
                <a16:creationId xmlns:a16="http://schemas.microsoft.com/office/drawing/2014/main" id="{CC669365-E7CE-16B4-BB58-EC8CA4322013}"/>
              </a:ext>
            </a:extLst>
          </p:cNvPr>
          <p:cNvSpPr txBox="1">
            <a:spLocks noChangeArrowheads="1"/>
          </p:cNvSpPr>
          <p:nvPr/>
        </p:nvSpPr>
        <p:spPr bwMode="auto">
          <a:xfrm>
            <a:off x="8568664" y="2139982"/>
            <a:ext cx="13174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R="0" lvl="0" indent="0" fontAlgn="base">
              <a:lnSpc>
                <a:spcPct val="100000"/>
              </a:lnSpc>
              <a:spcBef>
                <a:spcPct val="0"/>
              </a:spcBef>
              <a:spcAft>
                <a:spcPct val="0"/>
              </a:spcAft>
              <a:buClrTx/>
              <a:buSzTx/>
              <a:buFontTx/>
              <a:buNone/>
              <a:tabLst/>
              <a:defRPr/>
            </a:pPr>
            <a:r>
              <a:rPr 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(VMware, Mainframe, Java &amp; .NET)</a:t>
            </a:r>
            <a:endPar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63" name="Group 62">
            <a:extLst>
              <a:ext uri="{FF2B5EF4-FFF2-40B4-BE49-F238E27FC236}">
                <a16:creationId xmlns:a16="http://schemas.microsoft.com/office/drawing/2014/main" id="{3DD21439-8B1E-BC78-C0EF-47BFF303A80F}"/>
              </a:ext>
            </a:extLst>
          </p:cNvPr>
          <p:cNvGrpSpPr/>
          <p:nvPr/>
        </p:nvGrpSpPr>
        <p:grpSpPr>
          <a:xfrm>
            <a:off x="8590964" y="3358057"/>
            <a:ext cx="1137934" cy="206889"/>
            <a:chOff x="8165753" y="2689083"/>
            <a:chExt cx="1137934" cy="206889"/>
          </a:xfrm>
        </p:grpSpPr>
        <p:pic>
          <p:nvPicPr>
            <p:cNvPr id="64" name="Picture 63">
              <a:extLst>
                <a:ext uri="{FF2B5EF4-FFF2-40B4-BE49-F238E27FC236}">
                  <a16:creationId xmlns:a16="http://schemas.microsoft.com/office/drawing/2014/main" id="{3FFF7B8E-7ED7-05CE-B624-B3EB431E1ED1}"/>
                </a:ext>
              </a:extLst>
            </p:cNvPr>
            <p:cNvPicPr>
              <a:picLocks noChangeAspect="1"/>
            </p:cNvPicPr>
            <p:nvPr/>
          </p:nvPicPr>
          <p:blipFill>
            <a:blip r:embed="rId36">
              <a:lum bright="70000" contrast="-70000"/>
              <a:extLst>
                <a:ext uri="{28A0092B-C50C-407E-A947-70E740481C1C}">
                  <a14:useLocalDpi xmlns:a14="http://schemas.microsoft.com/office/drawing/2010/main" val="0"/>
                </a:ext>
              </a:extLst>
            </a:blip>
            <a:stretch>
              <a:fillRect/>
            </a:stretch>
          </p:blipFill>
          <p:spPr>
            <a:xfrm>
              <a:off x="8165753" y="2689083"/>
              <a:ext cx="206889" cy="206889"/>
            </a:xfrm>
            <a:prstGeom prst="rect">
              <a:avLst/>
            </a:prstGeom>
          </p:spPr>
        </p:pic>
        <p:sp>
          <p:nvSpPr>
            <p:cNvPr id="65" name="TextBox 16">
              <a:extLst>
                <a:ext uri="{FF2B5EF4-FFF2-40B4-BE49-F238E27FC236}">
                  <a16:creationId xmlns:a16="http://schemas.microsoft.com/office/drawing/2014/main" id="{F2A493AF-B45E-3A55-0CE9-C2B64F5C5580}"/>
                </a:ext>
              </a:extLst>
            </p:cNvPr>
            <p:cNvSpPr txBox="1">
              <a:spLocks noChangeArrowheads="1"/>
            </p:cNvSpPr>
            <p:nvPr/>
          </p:nvSpPr>
          <p:spPr bwMode="auto">
            <a:xfrm>
              <a:off x="8466643" y="2728731"/>
              <a:ext cx="83704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Blue Age</a:t>
              </a:r>
            </a:p>
          </p:txBody>
        </p:sp>
      </p:grpSp>
      <p:grpSp>
        <p:nvGrpSpPr>
          <p:cNvPr id="66" name="Group 65">
            <a:extLst>
              <a:ext uri="{FF2B5EF4-FFF2-40B4-BE49-F238E27FC236}">
                <a16:creationId xmlns:a16="http://schemas.microsoft.com/office/drawing/2014/main" id="{B0720DA8-1412-D16D-F5E7-964751D316AE}"/>
              </a:ext>
            </a:extLst>
          </p:cNvPr>
          <p:cNvGrpSpPr/>
          <p:nvPr/>
        </p:nvGrpSpPr>
        <p:grpSpPr>
          <a:xfrm>
            <a:off x="5398597" y="2177446"/>
            <a:ext cx="1040303" cy="307777"/>
            <a:chOff x="5418429" y="1382922"/>
            <a:chExt cx="1040303" cy="307777"/>
          </a:xfrm>
        </p:grpSpPr>
        <p:pic>
          <p:nvPicPr>
            <p:cNvPr id="67" name="Picture 66">
              <a:extLst>
                <a:ext uri="{FF2B5EF4-FFF2-40B4-BE49-F238E27FC236}">
                  <a16:creationId xmlns:a16="http://schemas.microsoft.com/office/drawing/2014/main" id="{224161E8-DA66-C1C7-58A7-C1453573DEBE}"/>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418429" y="1406964"/>
              <a:ext cx="246888" cy="246888"/>
            </a:xfrm>
            <a:prstGeom prst="rect">
              <a:avLst/>
            </a:prstGeom>
          </p:spPr>
        </p:pic>
        <p:sp>
          <p:nvSpPr>
            <p:cNvPr id="68" name="TextBox 16">
              <a:extLst>
                <a:ext uri="{FF2B5EF4-FFF2-40B4-BE49-F238E27FC236}">
                  <a16:creationId xmlns:a16="http://schemas.microsoft.com/office/drawing/2014/main" id="{33DCC0F0-4208-07B8-32E1-584700D0A4B2}"/>
                </a:ext>
              </a:extLst>
            </p:cNvPr>
            <p:cNvSpPr txBox="1">
              <a:spLocks noChangeArrowheads="1"/>
            </p:cNvSpPr>
            <p:nvPr/>
          </p:nvSpPr>
          <p:spPr bwMode="auto">
            <a:xfrm>
              <a:off x="5712829" y="1382922"/>
              <a:ext cx="7459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ECS &amp; EKS Blueprints</a:t>
              </a:r>
            </a:p>
          </p:txBody>
        </p:sp>
      </p:grpSp>
      <p:grpSp>
        <p:nvGrpSpPr>
          <p:cNvPr id="69" name="Group 68">
            <a:extLst>
              <a:ext uri="{FF2B5EF4-FFF2-40B4-BE49-F238E27FC236}">
                <a16:creationId xmlns:a16="http://schemas.microsoft.com/office/drawing/2014/main" id="{D674AB5E-A397-FBF6-BC10-A4F4DB13A79A}"/>
              </a:ext>
            </a:extLst>
          </p:cNvPr>
          <p:cNvGrpSpPr/>
          <p:nvPr/>
        </p:nvGrpSpPr>
        <p:grpSpPr>
          <a:xfrm>
            <a:off x="2307664" y="2179330"/>
            <a:ext cx="1390183" cy="307777"/>
            <a:chOff x="1964764" y="1572774"/>
            <a:chExt cx="1390183" cy="307777"/>
          </a:xfrm>
        </p:grpSpPr>
        <p:pic>
          <p:nvPicPr>
            <p:cNvPr id="70" name="Picture 69">
              <a:extLst>
                <a:ext uri="{FF2B5EF4-FFF2-40B4-BE49-F238E27FC236}">
                  <a16:creationId xmlns:a16="http://schemas.microsoft.com/office/drawing/2014/main" id="{EA98FE6B-9E13-B561-0D4F-1ECFAC3E5115}"/>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964764" y="1615208"/>
              <a:ext cx="216841" cy="216841"/>
            </a:xfrm>
            <a:prstGeom prst="rect">
              <a:avLst/>
            </a:prstGeom>
          </p:spPr>
        </p:pic>
        <p:sp>
          <p:nvSpPr>
            <p:cNvPr id="71" name="TextBox 12">
              <a:extLst>
                <a:ext uri="{FF2B5EF4-FFF2-40B4-BE49-F238E27FC236}">
                  <a16:creationId xmlns:a16="http://schemas.microsoft.com/office/drawing/2014/main" id="{2B114290-C075-A418-9C87-7C3B475B8F64}"/>
                </a:ext>
              </a:extLst>
            </p:cNvPr>
            <p:cNvSpPr txBox="1">
              <a:spLocks noChangeArrowheads="1"/>
            </p:cNvSpPr>
            <p:nvPr/>
          </p:nvSpPr>
          <p:spPr bwMode="auto">
            <a:xfrm>
              <a:off x="2242043" y="1572774"/>
              <a:ext cx="11129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Migration Portfolio Assessment</a:t>
              </a:r>
            </a:p>
          </p:txBody>
        </p:sp>
      </p:grpSp>
      <p:pic>
        <p:nvPicPr>
          <p:cNvPr id="72" name="Picture 71" descr="A blue and orange text on a black background&#10;&#10;Description automatically generated">
            <a:extLst>
              <a:ext uri="{FF2B5EF4-FFF2-40B4-BE49-F238E27FC236}">
                <a16:creationId xmlns:a16="http://schemas.microsoft.com/office/drawing/2014/main" id="{E4A88529-88B7-BEE7-09D9-8764A7D5D499}"/>
              </a:ext>
            </a:extLst>
          </p:cNvPr>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19150" y="3763437"/>
            <a:ext cx="867178" cy="265357"/>
          </a:xfrm>
          <a:prstGeom prst="rect">
            <a:avLst/>
          </a:prstGeom>
        </p:spPr>
      </p:pic>
      <p:pic>
        <p:nvPicPr>
          <p:cNvPr id="73" name="Picture 72">
            <a:extLst>
              <a:ext uri="{FF2B5EF4-FFF2-40B4-BE49-F238E27FC236}">
                <a16:creationId xmlns:a16="http://schemas.microsoft.com/office/drawing/2014/main" id="{010B2307-621C-E455-F334-85EADE64418A}"/>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119150" y="4331600"/>
            <a:ext cx="803010" cy="311143"/>
          </a:xfrm>
          <a:prstGeom prst="rect">
            <a:avLst/>
          </a:prstGeom>
        </p:spPr>
      </p:pic>
      <p:pic>
        <p:nvPicPr>
          <p:cNvPr id="74" name="Picture 73" descr="A white text on a black background&#10;&#10;Description automatically generated">
            <a:extLst>
              <a:ext uri="{FF2B5EF4-FFF2-40B4-BE49-F238E27FC236}">
                <a16:creationId xmlns:a16="http://schemas.microsoft.com/office/drawing/2014/main" id="{0A6924A9-168A-9E4E-32BA-9E1CA75627FB}"/>
              </a:ext>
            </a:extLst>
          </p:cNvPr>
          <p:cNvPicPr>
            <a:picLocks noChangeAspect="1"/>
          </p:cNvPicPr>
          <p:nvPr/>
        </p:nvPicPr>
        <p:blipFill>
          <a:blip r:embed="rId41">
            <a:biLevel thresh="25000"/>
            <a:extLst>
              <a:ext uri="{28A0092B-C50C-407E-A947-70E740481C1C}">
                <a14:useLocalDpi xmlns:a14="http://schemas.microsoft.com/office/drawing/2010/main" val="0"/>
              </a:ext>
            </a:extLst>
          </a:blip>
          <a:stretch>
            <a:fillRect/>
          </a:stretch>
        </p:blipFill>
        <p:spPr>
          <a:xfrm>
            <a:off x="10183317" y="5343421"/>
            <a:ext cx="803010" cy="264521"/>
          </a:xfrm>
          <a:prstGeom prst="rect">
            <a:avLst/>
          </a:prstGeom>
        </p:spPr>
      </p:pic>
      <p:pic>
        <p:nvPicPr>
          <p:cNvPr id="75" name="Picture 74" descr="A black and white logo&#10;&#10;Description automatically generated">
            <a:extLst>
              <a:ext uri="{FF2B5EF4-FFF2-40B4-BE49-F238E27FC236}">
                <a16:creationId xmlns:a16="http://schemas.microsoft.com/office/drawing/2014/main" id="{0F9E23A6-D13C-C7C7-BB1A-F96E4A776EBA}"/>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8557489" y="3757411"/>
            <a:ext cx="806811" cy="339710"/>
          </a:xfrm>
          <a:prstGeom prst="rect">
            <a:avLst/>
          </a:prstGeom>
        </p:spPr>
      </p:pic>
      <p:pic>
        <p:nvPicPr>
          <p:cNvPr id="76" name="Picture 75" descr="A black and white logo&#10;&#10;Description automatically generated">
            <a:extLst>
              <a:ext uri="{FF2B5EF4-FFF2-40B4-BE49-F238E27FC236}">
                <a16:creationId xmlns:a16="http://schemas.microsoft.com/office/drawing/2014/main" id="{BB9C5C23-7496-F790-E645-48E659307837}"/>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024927" y="4548216"/>
            <a:ext cx="806811" cy="339710"/>
          </a:xfrm>
          <a:prstGeom prst="rect">
            <a:avLst/>
          </a:prstGeom>
        </p:spPr>
      </p:pic>
      <p:pic>
        <p:nvPicPr>
          <p:cNvPr id="77" name="Picture 76">
            <a:extLst>
              <a:ext uri="{FF2B5EF4-FFF2-40B4-BE49-F238E27FC236}">
                <a16:creationId xmlns:a16="http://schemas.microsoft.com/office/drawing/2014/main" id="{EB72A64A-C4A5-16D6-F52A-06DC1F569E44}"/>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078409" y="4950149"/>
            <a:ext cx="803010" cy="311143"/>
          </a:xfrm>
          <a:prstGeom prst="rect">
            <a:avLst/>
          </a:prstGeom>
        </p:spPr>
      </p:pic>
      <p:pic>
        <p:nvPicPr>
          <p:cNvPr id="78" name="Picture 77" descr="A logo with a black background&#10;&#10;Description automatically generated">
            <a:extLst>
              <a:ext uri="{FF2B5EF4-FFF2-40B4-BE49-F238E27FC236}">
                <a16:creationId xmlns:a16="http://schemas.microsoft.com/office/drawing/2014/main" id="{78884E66-CBAD-52E2-4454-1ED7F5A48CEE}"/>
              </a:ext>
            </a:extLst>
          </p:cNvPr>
          <p:cNvPicPr>
            <a:picLocks noChangeAspect="1"/>
          </p:cNvPicPr>
          <p:nvPr/>
        </p:nvPicPr>
        <p:blipFill>
          <a:blip r:embed="rId43">
            <a:biLevel thresh="25000"/>
            <a:extLst>
              <a:ext uri="{28A0092B-C50C-407E-A947-70E740481C1C}">
                <a14:useLocalDpi xmlns:a14="http://schemas.microsoft.com/office/drawing/2010/main" val="0"/>
              </a:ext>
            </a:extLst>
          </a:blip>
          <a:stretch>
            <a:fillRect/>
          </a:stretch>
        </p:blipFill>
        <p:spPr>
          <a:xfrm>
            <a:off x="7061781" y="5648155"/>
            <a:ext cx="575652" cy="271656"/>
          </a:xfrm>
          <a:prstGeom prst="rect">
            <a:avLst/>
          </a:prstGeom>
        </p:spPr>
      </p:pic>
      <p:pic>
        <p:nvPicPr>
          <p:cNvPr id="79" name="Picture 78" descr="A black and white logo&#10;&#10;Description automatically generated">
            <a:extLst>
              <a:ext uri="{FF2B5EF4-FFF2-40B4-BE49-F238E27FC236}">
                <a16:creationId xmlns:a16="http://schemas.microsoft.com/office/drawing/2014/main" id="{F309BC63-CE20-21EF-8005-4489AC147F9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404257" y="4548216"/>
            <a:ext cx="806811" cy="339710"/>
          </a:xfrm>
          <a:prstGeom prst="rect">
            <a:avLst/>
          </a:prstGeom>
        </p:spPr>
      </p:pic>
      <p:pic>
        <p:nvPicPr>
          <p:cNvPr id="80" name="Picture 79">
            <a:extLst>
              <a:ext uri="{FF2B5EF4-FFF2-40B4-BE49-F238E27FC236}">
                <a16:creationId xmlns:a16="http://schemas.microsoft.com/office/drawing/2014/main" id="{0CEA58B6-999A-9725-3E35-8ED76B171D67}"/>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5452688" y="4964703"/>
            <a:ext cx="803010" cy="311143"/>
          </a:xfrm>
          <a:prstGeom prst="rect">
            <a:avLst/>
          </a:prstGeom>
        </p:spPr>
      </p:pic>
      <p:pic>
        <p:nvPicPr>
          <p:cNvPr id="81" name="Picture 80" descr="A white text on a black background&#10;&#10;Description automatically generated">
            <a:extLst>
              <a:ext uri="{FF2B5EF4-FFF2-40B4-BE49-F238E27FC236}">
                <a16:creationId xmlns:a16="http://schemas.microsoft.com/office/drawing/2014/main" id="{86138798-C69D-4336-AEC4-9970174A695D}"/>
              </a:ext>
            </a:extLst>
          </p:cNvPr>
          <p:cNvPicPr>
            <a:picLocks noChangeAspect="1"/>
          </p:cNvPicPr>
          <p:nvPr/>
        </p:nvPicPr>
        <p:blipFill>
          <a:blip r:embed="rId41">
            <a:biLevel thresh="25000"/>
            <a:extLst>
              <a:ext uri="{28A0092B-C50C-407E-A947-70E740481C1C}">
                <a14:useLocalDpi xmlns:a14="http://schemas.microsoft.com/office/drawing/2010/main" val="0"/>
              </a:ext>
            </a:extLst>
          </a:blip>
          <a:stretch>
            <a:fillRect/>
          </a:stretch>
        </p:blipFill>
        <p:spPr>
          <a:xfrm>
            <a:off x="5474528" y="5336039"/>
            <a:ext cx="803010" cy="264521"/>
          </a:xfrm>
          <a:prstGeom prst="rect">
            <a:avLst/>
          </a:prstGeom>
        </p:spPr>
      </p:pic>
      <p:pic>
        <p:nvPicPr>
          <p:cNvPr id="82" name="Picture 81" descr="A black background with white text&#10;&#10;Description automatically generated">
            <a:extLst>
              <a:ext uri="{FF2B5EF4-FFF2-40B4-BE49-F238E27FC236}">
                <a16:creationId xmlns:a16="http://schemas.microsoft.com/office/drawing/2014/main" id="{3ED717E2-900F-6072-D859-A7D562E5390B}"/>
              </a:ext>
            </a:extLst>
          </p:cNvPr>
          <p:cNvPicPr>
            <a:picLocks noChangeAspect="1"/>
          </p:cNvPicPr>
          <p:nvPr/>
        </p:nvPicPr>
        <p:blipFill rotWithShape="1">
          <a:blip r:embed="rId44">
            <a:biLevel thresh="50000"/>
            <a:extLst>
              <a:ext uri="{28A0092B-C50C-407E-A947-70E740481C1C}">
                <a14:useLocalDpi xmlns:a14="http://schemas.microsoft.com/office/drawing/2010/main" val="0"/>
              </a:ext>
            </a:extLst>
          </a:blip>
          <a:srcRect t="37553" b="36524"/>
          <a:stretch/>
        </p:blipFill>
        <p:spPr>
          <a:xfrm>
            <a:off x="2312332" y="3820623"/>
            <a:ext cx="1231316" cy="181940"/>
          </a:xfrm>
          <a:prstGeom prst="rect">
            <a:avLst/>
          </a:prstGeom>
        </p:spPr>
      </p:pic>
      <p:pic>
        <p:nvPicPr>
          <p:cNvPr id="83" name="Picture 82" descr="A black and white logo&#10;&#10;Description automatically generated">
            <a:extLst>
              <a:ext uri="{FF2B5EF4-FFF2-40B4-BE49-F238E27FC236}">
                <a16:creationId xmlns:a16="http://schemas.microsoft.com/office/drawing/2014/main" id="{45FB5C56-9A48-E4C0-180D-05EA9DF1732A}"/>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26678" y="4583234"/>
            <a:ext cx="803010" cy="338109"/>
          </a:xfrm>
          <a:prstGeom prst="rect">
            <a:avLst/>
          </a:prstGeom>
        </p:spPr>
      </p:pic>
      <p:pic>
        <p:nvPicPr>
          <p:cNvPr id="84" name="Picture 83">
            <a:extLst>
              <a:ext uri="{FF2B5EF4-FFF2-40B4-BE49-F238E27FC236}">
                <a16:creationId xmlns:a16="http://schemas.microsoft.com/office/drawing/2014/main" id="{8B7638FC-A0FD-DDF8-F025-24BA60F8383A}"/>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26678" y="4958137"/>
            <a:ext cx="803010" cy="311143"/>
          </a:xfrm>
          <a:prstGeom prst="rect">
            <a:avLst/>
          </a:prstGeom>
        </p:spPr>
      </p:pic>
      <p:pic>
        <p:nvPicPr>
          <p:cNvPr id="85" name="Picture 84" descr="A white text on a black background&#10;&#10;Description automatically generated">
            <a:extLst>
              <a:ext uri="{FF2B5EF4-FFF2-40B4-BE49-F238E27FC236}">
                <a16:creationId xmlns:a16="http://schemas.microsoft.com/office/drawing/2014/main" id="{2995A121-508F-0349-774C-A4BFA8794D00}"/>
              </a:ext>
            </a:extLst>
          </p:cNvPr>
          <p:cNvPicPr>
            <a:picLocks noChangeAspect="1"/>
          </p:cNvPicPr>
          <p:nvPr/>
        </p:nvPicPr>
        <p:blipFill>
          <a:blip r:embed="rId41">
            <a:biLevel thresh="25000"/>
            <a:extLst>
              <a:ext uri="{28A0092B-C50C-407E-A947-70E740481C1C}">
                <a14:useLocalDpi xmlns:a14="http://schemas.microsoft.com/office/drawing/2010/main" val="0"/>
              </a:ext>
            </a:extLst>
          </a:blip>
          <a:stretch>
            <a:fillRect/>
          </a:stretch>
        </p:blipFill>
        <p:spPr>
          <a:xfrm>
            <a:off x="713174" y="5343295"/>
            <a:ext cx="803010" cy="264521"/>
          </a:xfrm>
          <a:prstGeom prst="rect">
            <a:avLst/>
          </a:prstGeom>
        </p:spPr>
      </p:pic>
      <p:pic>
        <p:nvPicPr>
          <p:cNvPr id="86" name="Picture 85" descr="A black background with white text&#10;&#10;Description automatically generated">
            <a:extLst>
              <a:ext uri="{FF2B5EF4-FFF2-40B4-BE49-F238E27FC236}">
                <a16:creationId xmlns:a16="http://schemas.microsoft.com/office/drawing/2014/main" id="{B4883390-D721-C132-8E1C-81E9D5B34158}"/>
              </a:ext>
            </a:extLst>
          </p:cNvPr>
          <p:cNvPicPr>
            <a:picLocks noChangeAspect="1"/>
          </p:cNvPicPr>
          <p:nvPr/>
        </p:nvPicPr>
        <p:blipFill rotWithShape="1">
          <a:blip r:embed="rId44">
            <a:biLevel thresh="50000"/>
            <a:extLst>
              <a:ext uri="{28A0092B-C50C-407E-A947-70E740481C1C}">
                <a14:useLocalDpi xmlns:a14="http://schemas.microsoft.com/office/drawing/2010/main" val="0"/>
              </a:ext>
            </a:extLst>
          </a:blip>
          <a:srcRect t="37553" b="36524"/>
          <a:stretch/>
        </p:blipFill>
        <p:spPr>
          <a:xfrm>
            <a:off x="727506" y="3805723"/>
            <a:ext cx="1231316" cy="181940"/>
          </a:xfrm>
          <a:prstGeom prst="rect">
            <a:avLst/>
          </a:prstGeom>
        </p:spPr>
      </p:pic>
      <p:pic>
        <p:nvPicPr>
          <p:cNvPr id="87" name="Picture 86" descr="A logo with a black background&#10;&#10;Description automatically generated">
            <a:extLst>
              <a:ext uri="{FF2B5EF4-FFF2-40B4-BE49-F238E27FC236}">
                <a16:creationId xmlns:a16="http://schemas.microsoft.com/office/drawing/2014/main" id="{08FC4703-4866-50A7-9C4D-7BF966D11C1C}"/>
              </a:ext>
            </a:extLst>
          </p:cNvPr>
          <p:cNvPicPr>
            <a:picLocks noChangeAspect="1"/>
          </p:cNvPicPr>
          <p:nvPr/>
        </p:nvPicPr>
        <p:blipFill>
          <a:blip r:embed="rId43">
            <a:biLevel thresh="25000"/>
            <a:extLst>
              <a:ext uri="{28A0092B-C50C-407E-A947-70E740481C1C}">
                <a14:useLocalDpi xmlns:a14="http://schemas.microsoft.com/office/drawing/2010/main" val="0"/>
              </a:ext>
            </a:extLst>
          </a:blip>
          <a:stretch>
            <a:fillRect/>
          </a:stretch>
        </p:blipFill>
        <p:spPr>
          <a:xfrm>
            <a:off x="713175" y="5667146"/>
            <a:ext cx="579772" cy="273600"/>
          </a:xfrm>
          <a:prstGeom prst="rect">
            <a:avLst/>
          </a:prstGeom>
        </p:spPr>
      </p:pic>
      <p:pic>
        <p:nvPicPr>
          <p:cNvPr id="88" name="Picture 87" descr="A black background with white text&#10;&#10;AI-generated content may be incorrect.">
            <a:extLst>
              <a:ext uri="{FF2B5EF4-FFF2-40B4-BE49-F238E27FC236}">
                <a16:creationId xmlns:a16="http://schemas.microsoft.com/office/drawing/2014/main" id="{69D7CB06-56E9-BB05-060D-82AF397458B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900498" y="5948404"/>
            <a:ext cx="886811" cy="239439"/>
          </a:xfrm>
          <a:prstGeom prst="rect">
            <a:avLst/>
          </a:prstGeom>
        </p:spPr>
      </p:pic>
      <p:pic>
        <p:nvPicPr>
          <p:cNvPr id="89" name="Picture 88" descr="A black background with white text&#10;&#10;AI-generated content may be incorrect.">
            <a:extLst>
              <a:ext uri="{FF2B5EF4-FFF2-40B4-BE49-F238E27FC236}">
                <a16:creationId xmlns:a16="http://schemas.microsoft.com/office/drawing/2014/main" id="{E7F986F2-6BFD-2B26-C390-FFA0DCE32A9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8534323" y="5936733"/>
            <a:ext cx="886811" cy="239439"/>
          </a:xfrm>
          <a:prstGeom prst="rect">
            <a:avLst/>
          </a:prstGeom>
        </p:spPr>
      </p:pic>
      <p:pic>
        <p:nvPicPr>
          <p:cNvPr id="90" name="Picture 89" descr="A red sign with white letters&#10;&#10;AI-generated content may be incorrect.">
            <a:extLst>
              <a:ext uri="{FF2B5EF4-FFF2-40B4-BE49-F238E27FC236}">
                <a16:creationId xmlns:a16="http://schemas.microsoft.com/office/drawing/2014/main" id="{58BC9F18-BA61-7C66-D62F-CC6A20691DE4}"/>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314416" y="4069412"/>
            <a:ext cx="1140264" cy="195654"/>
          </a:xfrm>
          <a:prstGeom prst="rect">
            <a:avLst/>
          </a:prstGeom>
        </p:spPr>
      </p:pic>
      <p:pic>
        <p:nvPicPr>
          <p:cNvPr id="91" name="Picture 90" descr="A red sign with white letters&#10;&#10;AI-generated content may be incorrect.">
            <a:extLst>
              <a:ext uri="{FF2B5EF4-FFF2-40B4-BE49-F238E27FC236}">
                <a16:creationId xmlns:a16="http://schemas.microsoft.com/office/drawing/2014/main" id="{74B4F857-30A9-5D27-0949-56181170EE80}"/>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727506" y="4060425"/>
            <a:ext cx="1140264" cy="195654"/>
          </a:xfrm>
          <a:prstGeom prst="rect">
            <a:avLst/>
          </a:prstGeom>
        </p:spPr>
      </p:pic>
      <p:pic>
        <p:nvPicPr>
          <p:cNvPr id="92" name="Picture 91" descr="A black and white logo&#10;&#10;Description automatically generated">
            <a:extLst>
              <a:ext uri="{FF2B5EF4-FFF2-40B4-BE49-F238E27FC236}">
                <a16:creationId xmlns:a16="http://schemas.microsoft.com/office/drawing/2014/main" id="{E8B1633E-1D09-3391-ADC5-971149664397}"/>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900498" y="4553504"/>
            <a:ext cx="806812" cy="339710"/>
          </a:xfrm>
          <a:prstGeom prst="rect">
            <a:avLst/>
          </a:prstGeom>
        </p:spPr>
      </p:pic>
      <p:pic>
        <p:nvPicPr>
          <p:cNvPr id="93" name="Picture 92">
            <a:extLst>
              <a:ext uri="{FF2B5EF4-FFF2-40B4-BE49-F238E27FC236}">
                <a16:creationId xmlns:a16="http://schemas.microsoft.com/office/drawing/2014/main" id="{CC13A9E6-1047-36A9-E42D-D8DC897043F7}"/>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3836907" y="4960842"/>
            <a:ext cx="803010" cy="311143"/>
          </a:xfrm>
          <a:prstGeom prst="rect">
            <a:avLst/>
          </a:prstGeom>
        </p:spPr>
      </p:pic>
      <p:pic>
        <p:nvPicPr>
          <p:cNvPr id="94" name="Picture 93" descr="A white text on a black background&#10;&#10;Description automatically generated">
            <a:extLst>
              <a:ext uri="{FF2B5EF4-FFF2-40B4-BE49-F238E27FC236}">
                <a16:creationId xmlns:a16="http://schemas.microsoft.com/office/drawing/2014/main" id="{EB07B0D7-9DFC-4FEB-4917-352C480BC666}"/>
              </a:ext>
            </a:extLst>
          </p:cNvPr>
          <p:cNvPicPr>
            <a:picLocks noChangeAspect="1"/>
          </p:cNvPicPr>
          <p:nvPr/>
        </p:nvPicPr>
        <p:blipFill>
          <a:blip r:embed="rId41">
            <a:biLevel thresh="25000"/>
            <a:extLst>
              <a:ext uri="{28A0092B-C50C-407E-A947-70E740481C1C}">
                <a14:useLocalDpi xmlns:a14="http://schemas.microsoft.com/office/drawing/2010/main" val="0"/>
              </a:ext>
            </a:extLst>
          </a:blip>
          <a:stretch>
            <a:fillRect/>
          </a:stretch>
        </p:blipFill>
        <p:spPr>
          <a:xfrm>
            <a:off x="3886994" y="5314720"/>
            <a:ext cx="803010" cy="264521"/>
          </a:xfrm>
          <a:prstGeom prst="rect">
            <a:avLst/>
          </a:prstGeom>
        </p:spPr>
      </p:pic>
      <p:pic>
        <p:nvPicPr>
          <p:cNvPr id="95" name="Picture 94" descr="A black background with white text&#10;&#10;Description automatically generated">
            <a:extLst>
              <a:ext uri="{FF2B5EF4-FFF2-40B4-BE49-F238E27FC236}">
                <a16:creationId xmlns:a16="http://schemas.microsoft.com/office/drawing/2014/main" id="{6CE545FC-85F9-2812-539A-FA482FA82D5F}"/>
              </a:ext>
            </a:extLst>
          </p:cNvPr>
          <p:cNvPicPr>
            <a:picLocks noChangeAspect="1"/>
          </p:cNvPicPr>
          <p:nvPr/>
        </p:nvPicPr>
        <p:blipFill rotWithShape="1">
          <a:blip r:embed="rId44">
            <a:biLevel thresh="50000"/>
            <a:extLst>
              <a:ext uri="{28A0092B-C50C-407E-A947-70E740481C1C}">
                <a14:useLocalDpi xmlns:a14="http://schemas.microsoft.com/office/drawing/2010/main" val="0"/>
              </a:ext>
            </a:extLst>
          </a:blip>
          <a:srcRect t="37553" b="36524"/>
          <a:stretch/>
        </p:blipFill>
        <p:spPr>
          <a:xfrm>
            <a:off x="3901326" y="3805723"/>
            <a:ext cx="1231316" cy="181940"/>
          </a:xfrm>
          <a:prstGeom prst="rect">
            <a:avLst/>
          </a:prstGeom>
        </p:spPr>
      </p:pic>
      <p:pic>
        <p:nvPicPr>
          <p:cNvPr id="96" name="Picture 95" descr="A logo with a black background&#10;&#10;Description automatically generated">
            <a:extLst>
              <a:ext uri="{FF2B5EF4-FFF2-40B4-BE49-F238E27FC236}">
                <a16:creationId xmlns:a16="http://schemas.microsoft.com/office/drawing/2014/main" id="{B0D39C9C-C578-18DF-1098-DD05137E3EA4}"/>
              </a:ext>
            </a:extLst>
          </p:cNvPr>
          <p:cNvPicPr>
            <a:picLocks noChangeAspect="1"/>
          </p:cNvPicPr>
          <p:nvPr/>
        </p:nvPicPr>
        <p:blipFill>
          <a:blip r:embed="rId43">
            <a:biLevel thresh="25000"/>
            <a:extLst>
              <a:ext uri="{28A0092B-C50C-407E-A947-70E740481C1C}">
                <a14:useLocalDpi xmlns:a14="http://schemas.microsoft.com/office/drawing/2010/main" val="0"/>
              </a:ext>
            </a:extLst>
          </a:blip>
          <a:stretch>
            <a:fillRect/>
          </a:stretch>
        </p:blipFill>
        <p:spPr>
          <a:xfrm>
            <a:off x="3900499" y="5648155"/>
            <a:ext cx="575652" cy="271656"/>
          </a:xfrm>
          <a:prstGeom prst="rect">
            <a:avLst/>
          </a:prstGeom>
        </p:spPr>
      </p:pic>
      <p:pic>
        <p:nvPicPr>
          <p:cNvPr id="97" name="Picture 96" descr="A red sign with white letters&#10;&#10;AI-generated content may be incorrect.">
            <a:extLst>
              <a:ext uri="{FF2B5EF4-FFF2-40B4-BE49-F238E27FC236}">
                <a16:creationId xmlns:a16="http://schemas.microsoft.com/office/drawing/2014/main" id="{042A66CC-A792-AE33-B8B3-776E8C657E9C}"/>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3901326" y="4060425"/>
            <a:ext cx="1140264" cy="195654"/>
          </a:xfrm>
          <a:prstGeom prst="rect">
            <a:avLst/>
          </a:prstGeom>
        </p:spPr>
      </p:pic>
      <p:grpSp>
        <p:nvGrpSpPr>
          <p:cNvPr id="98" name="Group 97">
            <a:extLst>
              <a:ext uri="{FF2B5EF4-FFF2-40B4-BE49-F238E27FC236}">
                <a16:creationId xmlns:a16="http://schemas.microsoft.com/office/drawing/2014/main" id="{48A7197D-1FB2-520A-86AE-289C9C15E2BC}"/>
              </a:ext>
            </a:extLst>
          </p:cNvPr>
          <p:cNvGrpSpPr/>
          <p:nvPr/>
        </p:nvGrpSpPr>
        <p:grpSpPr>
          <a:xfrm>
            <a:off x="618703" y="1130220"/>
            <a:ext cx="11894601" cy="559991"/>
            <a:chOff x="285837" y="-67358"/>
            <a:chExt cx="11894601" cy="559991"/>
          </a:xfrm>
        </p:grpSpPr>
        <p:sp>
          <p:nvSpPr>
            <p:cNvPr id="99" name="Chevron 6">
              <a:extLst>
                <a:ext uri="{FF2B5EF4-FFF2-40B4-BE49-F238E27FC236}">
                  <a16:creationId xmlns:a16="http://schemas.microsoft.com/office/drawing/2014/main" id="{9101F050-24D1-4DC3-E5B1-F441DE100C04}"/>
                </a:ext>
              </a:extLst>
            </p:cNvPr>
            <p:cNvSpPr/>
            <p:nvPr/>
          </p:nvSpPr>
          <p:spPr>
            <a:xfrm>
              <a:off x="6522112" y="-67358"/>
              <a:ext cx="1709928" cy="365760"/>
            </a:xfrm>
            <a:prstGeom prst="chevron">
              <a:avLst/>
            </a:prstGeom>
            <a:solidFill>
              <a:schemeClr val="accent1"/>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Migrate</a:t>
              </a:r>
            </a:p>
          </p:txBody>
        </p:sp>
        <p:sp>
          <p:nvSpPr>
            <p:cNvPr id="100" name="Pentagon 144">
              <a:extLst>
                <a:ext uri="{FF2B5EF4-FFF2-40B4-BE49-F238E27FC236}">
                  <a16:creationId xmlns:a16="http://schemas.microsoft.com/office/drawing/2014/main" id="{F97AC880-B8A3-CC23-8991-12D880833B54}"/>
                </a:ext>
              </a:extLst>
            </p:cNvPr>
            <p:cNvSpPr/>
            <p:nvPr/>
          </p:nvSpPr>
          <p:spPr>
            <a:xfrm>
              <a:off x="285837" y="-67358"/>
              <a:ext cx="3271761" cy="365760"/>
            </a:xfrm>
            <a:prstGeom prst="homePlate">
              <a:avLst/>
            </a:prstGeom>
            <a:solidFill>
              <a:schemeClr val="accent3"/>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Assess</a:t>
              </a:r>
            </a:p>
          </p:txBody>
        </p:sp>
        <p:sp>
          <p:nvSpPr>
            <p:cNvPr id="101" name="Chevron 145">
              <a:extLst>
                <a:ext uri="{FF2B5EF4-FFF2-40B4-BE49-F238E27FC236}">
                  <a16:creationId xmlns:a16="http://schemas.microsoft.com/office/drawing/2014/main" id="{9051EC05-4DB7-B34D-E1E0-698E871D16B3}"/>
                </a:ext>
              </a:extLst>
            </p:cNvPr>
            <p:cNvSpPr/>
            <p:nvPr/>
          </p:nvSpPr>
          <p:spPr>
            <a:xfrm>
              <a:off x="3403885" y="-67358"/>
              <a:ext cx="3271761" cy="365760"/>
            </a:xfrm>
            <a:prstGeom prst="chevron">
              <a:avLst/>
            </a:prstGeom>
            <a:solidFill>
              <a:schemeClr val="accent4"/>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Mobilize</a:t>
              </a:r>
            </a:p>
          </p:txBody>
        </p:sp>
        <p:sp>
          <p:nvSpPr>
            <p:cNvPr id="102" name="Chevron 6">
              <a:extLst>
                <a:ext uri="{FF2B5EF4-FFF2-40B4-BE49-F238E27FC236}">
                  <a16:creationId xmlns:a16="http://schemas.microsoft.com/office/drawing/2014/main" id="{0E965A95-B8C2-55CB-4CD3-DFC6D188DC6E}"/>
                </a:ext>
              </a:extLst>
            </p:cNvPr>
            <p:cNvSpPr/>
            <p:nvPr/>
          </p:nvSpPr>
          <p:spPr>
            <a:xfrm>
              <a:off x="9638255" y="-67358"/>
              <a:ext cx="2542183" cy="365760"/>
            </a:xfrm>
            <a:prstGeom prst="chevron">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Monitor/Optimize</a:t>
              </a:r>
            </a:p>
          </p:txBody>
        </p:sp>
        <p:sp>
          <p:nvSpPr>
            <p:cNvPr id="103" name="Chevron 6">
              <a:extLst>
                <a:ext uri="{FF2B5EF4-FFF2-40B4-BE49-F238E27FC236}">
                  <a16:creationId xmlns:a16="http://schemas.microsoft.com/office/drawing/2014/main" id="{FE38F952-2CA0-5ACE-85FC-4A009D8492FF}"/>
                </a:ext>
              </a:extLst>
            </p:cNvPr>
            <p:cNvSpPr/>
            <p:nvPr/>
          </p:nvSpPr>
          <p:spPr>
            <a:xfrm>
              <a:off x="8081861" y="-67358"/>
              <a:ext cx="1706969" cy="365760"/>
            </a:xfrm>
            <a:prstGeom prst="chevron">
              <a:avLst/>
            </a:prstGeom>
            <a:solidFill>
              <a:schemeClr val="accent1"/>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Modernize</a:t>
              </a:r>
            </a:p>
          </p:txBody>
        </p:sp>
        <p:sp>
          <p:nvSpPr>
            <p:cNvPr id="104" name="Chevron 6">
              <a:extLst>
                <a:ext uri="{FF2B5EF4-FFF2-40B4-BE49-F238E27FC236}">
                  <a16:creationId xmlns:a16="http://schemas.microsoft.com/office/drawing/2014/main" id="{D071A723-D4FF-2CF3-07FA-C0CF9BD5CAA0}"/>
                </a:ext>
              </a:extLst>
            </p:cNvPr>
            <p:cNvSpPr/>
            <p:nvPr/>
          </p:nvSpPr>
          <p:spPr>
            <a:xfrm>
              <a:off x="6512384" y="309753"/>
              <a:ext cx="3186092" cy="182880"/>
            </a:xfrm>
            <a:prstGeom prst="chevron">
              <a:avLst/>
            </a:prstGeom>
            <a:solidFill>
              <a:schemeClr val="accent1"/>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Move Applications &amp; Data</a:t>
              </a:r>
            </a:p>
          </p:txBody>
        </p:sp>
        <p:sp>
          <p:nvSpPr>
            <p:cNvPr id="105" name="Pentagon 144">
              <a:extLst>
                <a:ext uri="{FF2B5EF4-FFF2-40B4-BE49-F238E27FC236}">
                  <a16:creationId xmlns:a16="http://schemas.microsoft.com/office/drawing/2014/main" id="{B3490205-C516-9374-0F74-272F0D06D026}"/>
                </a:ext>
              </a:extLst>
            </p:cNvPr>
            <p:cNvSpPr/>
            <p:nvPr/>
          </p:nvSpPr>
          <p:spPr>
            <a:xfrm>
              <a:off x="285837" y="309753"/>
              <a:ext cx="1610281" cy="182880"/>
            </a:xfrm>
            <a:prstGeom prst="homePlate">
              <a:avLst/>
            </a:prstGeom>
            <a:solidFill>
              <a:schemeClr val="accent3"/>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Inventory</a:t>
              </a:r>
            </a:p>
          </p:txBody>
        </p:sp>
        <p:sp>
          <p:nvSpPr>
            <p:cNvPr id="106" name="Chevron 145">
              <a:extLst>
                <a:ext uri="{FF2B5EF4-FFF2-40B4-BE49-F238E27FC236}">
                  <a16:creationId xmlns:a16="http://schemas.microsoft.com/office/drawing/2014/main" id="{16512933-12D0-7903-F200-0FD4EF07674B}"/>
                </a:ext>
              </a:extLst>
            </p:cNvPr>
            <p:cNvSpPr/>
            <p:nvPr/>
          </p:nvSpPr>
          <p:spPr>
            <a:xfrm>
              <a:off x="3403886" y="309753"/>
              <a:ext cx="1633729" cy="182880"/>
            </a:xfrm>
            <a:prstGeom prst="chevron">
              <a:avLst/>
            </a:prstGeom>
            <a:solidFill>
              <a:schemeClr val="accent4"/>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Discover &amp; Plan</a:t>
              </a:r>
            </a:p>
          </p:txBody>
        </p:sp>
        <p:sp>
          <p:nvSpPr>
            <p:cNvPr id="107" name="Chevron 6">
              <a:extLst>
                <a:ext uri="{FF2B5EF4-FFF2-40B4-BE49-F238E27FC236}">
                  <a16:creationId xmlns:a16="http://schemas.microsoft.com/office/drawing/2014/main" id="{424DAB9D-2D60-162A-372F-DF79C9848FA0}"/>
                </a:ext>
              </a:extLst>
            </p:cNvPr>
            <p:cNvSpPr/>
            <p:nvPr/>
          </p:nvSpPr>
          <p:spPr>
            <a:xfrm>
              <a:off x="9638255" y="309753"/>
              <a:ext cx="2542183" cy="182880"/>
            </a:xfrm>
            <a:prstGeom prst="chevron">
              <a:avLst/>
            </a:prstGeom>
            <a:solidFill>
              <a:schemeClr val="accent2"/>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Cloud Operations</a:t>
              </a:r>
            </a:p>
          </p:txBody>
        </p:sp>
        <p:sp>
          <p:nvSpPr>
            <p:cNvPr id="108" name="Chevron 145">
              <a:extLst>
                <a:ext uri="{FF2B5EF4-FFF2-40B4-BE49-F238E27FC236}">
                  <a16:creationId xmlns:a16="http://schemas.microsoft.com/office/drawing/2014/main" id="{66CA8AF8-A695-C690-6D25-82E320FDCEBA}"/>
                </a:ext>
              </a:extLst>
            </p:cNvPr>
            <p:cNvSpPr/>
            <p:nvPr/>
          </p:nvSpPr>
          <p:spPr>
            <a:xfrm>
              <a:off x="1824802" y="309753"/>
              <a:ext cx="1651822" cy="182880"/>
            </a:xfrm>
            <a:prstGeom prst="chevron">
              <a:avLst/>
            </a:prstGeom>
            <a:solidFill>
              <a:schemeClr val="accent3"/>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Business Case</a:t>
              </a:r>
            </a:p>
          </p:txBody>
        </p:sp>
        <p:sp>
          <p:nvSpPr>
            <p:cNvPr id="109" name="Chevron 145">
              <a:extLst>
                <a:ext uri="{FF2B5EF4-FFF2-40B4-BE49-F238E27FC236}">
                  <a16:creationId xmlns:a16="http://schemas.microsoft.com/office/drawing/2014/main" id="{CDF2348F-349C-DC44-6678-67891A88D1FB}"/>
                </a:ext>
              </a:extLst>
            </p:cNvPr>
            <p:cNvSpPr/>
            <p:nvPr/>
          </p:nvSpPr>
          <p:spPr>
            <a:xfrm>
              <a:off x="4965985" y="309753"/>
              <a:ext cx="1615475" cy="182880"/>
            </a:xfrm>
            <a:prstGeom prst="chevron">
              <a:avLst/>
            </a:prstGeom>
            <a:solidFill>
              <a:schemeClr val="accent4"/>
            </a:solidFill>
            <a:ln w="12700" cap="flat" cmpd="sng" algn="ctr">
              <a:noFill/>
              <a:prstDash val="solid"/>
              <a:miter lim="800000"/>
            </a:ln>
            <a:effectLst/>
          </p:spPr>
          <p:txBody>
            <a:bodyPr wrap="none" lIns="0" tIns="0" rIns="0" bIns="0" rtlCol="0" anchor="ctr"/>
            <a:lstStyle/>
            <a:p>
              <a:pPr marL="0" marR="0" lvl="0" indent="0" algn="ctr" defTabSz="977841" rtl="0" eaLnBrk="1" fontAlgn="auto" latinLnBrk="0" hangingPunct="1">
                <a:lnSpc>
                  <a:spcPct val="90000"/>
                </a:lnSpc>
                <a:spcBef>
                  <a:spcPts val="0"/>
                </a:spcBef>
                <a:spcAft>
                  <a:spcPct val="3500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sym typeface="Amazon Ember Display"/>
                </a:rPr>
                <a:t>Landing Zone</a:t>
              </a:r>
            </a:p>
          </p:txBody>
        </p:sp>
      </p:grpSp>
      <p:grpSp>
        <p:nvGrpSpPr>
          <p:cNvPr id="110" name="Group 109">
            <a:extLst>
              <a:ext uri="{FF2B5EF4-FFF2-40B4-BE49-F238E27FC236}">
                <a16:creationId xmlns:a16="http://schemas.microsoft.com/office/drawing/2014/main" id="{FA38C060-AD9C-713F-72C9-4FF4899BF573}"/>
              </a:ext>
            </a:extLst>
          </p:cNvPr>
          <p:cNvGrpSpPr/>
          <p:nvPr/>
        </p:nvGrpSpPr>
        <p:grpSpPr>
          <a:xfrm>
            <a:off x="726678" y="1795133"/>
            <a:ext cx="1258165" cy="307777"/>
            <a:chOff x="617813" y="944081"/>
            <a:chExt cx="1258165" cy="307777"/>
          </a:xfrm>
        </p:grpSpPr>
        <p:pic>
          <p:nvPicPr>
            <p:cNvPr id="111" name="Graphic 23" descr="AWS Migration Evaluator service icon.">
              <a:extLst>
                <a:ext uri="{FF2B5EF4-FFF2-40B4-BE49-F238E27FC236}">
                  <a16:creationId xmlns:a16="http://schemas.microsoft.com/office/drawing/2014/main" id="{9604FA36-929D-9763-CC0B-B0132A934ACB}"/>
                </a:ext>
              </a:extLst>
            </p:cNvPr>
            <p:cNvPicPr>
              <a:picLocks noChangeAspect="1" noChangeArrowheads="1"/>
            </p:cNvPicPr>
            <p:nvPr/>
          </p:nvPicPr>
          <p:blipFill>
            <a:blip r:embed="rId47">
              <a:extLst>
                <a:ext uri="{96DAC541-7B7A-43D3-8B79-37D633B846F1}">
                  <asvg:svgBlip xmlns:asvg="http://schemas.microsoft.com/office/drawing/2016/SVG/main" r:embed="rId48"/>
                </a:ext>
              </a:extLst>
            </a:blip>
            <a:srcRect/>
            <a:stretch/>
          </p:blipFill>
          <p:spPr bwMode="auto">
            <a:xfrm>
              <a:off x="617813" y="967960"/>
              <a:ext cx="246888" cy="24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2">
              <a:extLst>
                <a:ext uri="{FF2B5EF4-FFF2-40B4-BE49-F238E27FC236}">
                  <a16:creationId xmlns:a16="http://schemas.microsoft.com/office/drawing/2014/main" id="{C82BF022-8144-E4BE-4A23-E4999274F1E3}"/>
                </a:ext>
              </a:extLst>
            </p:cNvPr>
            <p:cNvSpPr txBox="1">
              <a:spLocks noChangeArrowheads="1"/>
            </p:cNvSpPr>
            <p:nvPr/>
          </p:nvSpPr>
          <p:spPr bwMode="auto">
            <a:xfrm>
              <a:off x="897298" y="944081"/>
              <a:ext cx="978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Migration </a:t>
              </a:r>
            </a:p>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Evaluator</a:t>
              </a:r>
            </a:p>
          </p:txBody>
        </p:sp>
      </p:grpSp>
      <p:grpSp>
        <p:nvGrpSpPr>
          <p:cNvPr id="116" name="Group 115">
            <a:extLst>
              <a:ext uri="{FF2B5EF4-FFF2-40B4-BE49-F238E27FC236}">
                <a16:creationId xmlns:a16="http://schemas.microsoft.com/office/drawing/2014/main" id="{C5A98A01-4498-BB36-A19B-BB382A601BBB}"/>
              </a:ext>
            </a:extLst>
          </p:cNvPr>
          <p:cNvGrpSpPr/>
          <p:nvPr/>
        </p:nvGrpSpPr>
        <p:grpSpPr>
          <a:xfrm>
            <a:off x="726678" y="2171805"/>
            <a:ext cx="1429990" cy="248839"/>
            <a:chOff x="3494851" y="1553921"/>
            <a:chExt cx="1429990" cy="248839"/>
          </a:xfrm>
        </p:grpSpPr>
        <p:pic>
          <p:nvPicPr>
            <p:cNvPr id="117" name="Graphic 23" descr="AWS Migration Hub service icon.">
              <a:extLst>
                <a:ext uri="{FF2B5EF4-FFF2-40B4-BE49-F238E27FC236}">
                  <a16:creationId xmlns:a16="http://schemas.microsoft.com/office/drawing/2014/main" id="{8A9DF0B9-12D2-D853-E02D-789589DF9FA8}"/>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3494851" y="1553921"/>
              <a:ext cx="248839" cy="248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TextBox 15">
              <a:extLst>
                <a:ext uri="{FF2B5EF4-FFF2-40B4-BE49-F238E27FC236}">
                  <a16:creationId xmlns:a16="http://schemas.microsoft.com/office/drawing/2014/main" id="{E76DA3B0-3F47-9596-DCEB-12B580B59219}"/>
                </a:ext>
              </a:extLst>
            </p:cNvPr>
            <p:cNvSpPr txBox="1">
              <a:spLocks noChangeArrowheads="1"/>
            </p:cNvSpPr>
            <p:nvPr/>
          </p:nvSpPr>
          <p:spPr bwMode="auto">
            <a:xfrm>
              <a:off x="3778193" y="1599243"/>
              <a:ext cx="1146648" cy="15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Transform</a:t>
              </a:r>
            </a:p>
          </p:txBody>
        </p:sp>
      </p:grpSp>
      <p:grpSp>
        <p:nvGrpSpPr>
          <p:cNvPr id="119" name="Group 118">
            <a:extLst>
              <a:ext uri="{FF2B5EF4-FFF2-40B4-BE49-F238E27FC236}">
                <a16:creationId xmlns:a16="http://schemas.microsoft.com/office/drawing/2014/main" id="{43289917-3FDF-824C-19A1-52EA2606B5AC}"/>
              </a:ext>
            </a:extLst>
          </p:cNvPr>
          <p:cNvGrpSpPr/>
          <p:nvPr/>
        </p:nvGrpSpPr>
        <p:grpSpPr>
          <a:xfrm>
            <a:off x="3837809" y="1816464"/>
            <a:ext cx="1320097" cy="248841"/>
            <a:chOff x="3484874" y="1189318"/>
            <a:chExt cx="1320097" cy="248841"/>
          </a:xfrm>
        </p:grpSpPr>
        <p:pic>
          <p:nvPicPr>
            <p:cNvPr id="120" name="Graphic 17" descr="AWS Application Discovery Service service icon.">
              <a:extLst>
                <a:ext uri="{FF2B5EF4-FFF2-40B4-BE49-F238E27FC236}">
                  <a16:creationId xmlns:a16="http://schemas.microsoft.com/office/drawing/2014/main" id="{9D5D0442-FAC5-44D4-67CE-F48E8F4DF053}"/>
                </a:ext>
              </a:extLst>
            </p:cNvPr>
            <p:cNvPicPr>
              <a:picLocks noChangeAspect="1" noChangeArrowheads="1"/>
            </p:cNvPicPr>
            <p:nvPr/>
          </p:nvPicPr>
          <p:blipFill>
            <a:blip r:embed="rId51">
              <a:extLst>
                <a:ext uri="{96DAC541-7B7A-43D3-8B79-37D633B846F1}">
                  <asvg:svgBlip xmlns:asvg="http://schemas.microsoft.com/office/drawing/2016/SVG/main" r:embed="rId52"/>
                </a:ext>
              </a:extLst>
            </a:blip>
            <a:srcRect/>
            <a:stretch/>
          </p:blipFill>
          <p:spPr bwMode="auto">
            <a:xfrm>
              <a:off x="3484874" y="1189318"/>
              <a:ext cx="248841" cy="24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Box 9">
              <a:extLst>
                <a:ext uri="{FF2B5EF4-FFF2-40B4-BE49-F238E27FC236}">
                  <a16:creationId xmlns:a16="http://schemas.microsoft.com/office/drawing/2014/main" id="{8A96951A-3FDB-D085-7FBC-8467DF0AB40E}"/>
                </a:ext>
              </a:extLst>
            </p:cNvPr>
            <p:cNvSpPr txBox="1">
              <a:spLocks noChangeArrowheads="1"/>
            </p:cNvSpPr>
            <p:nvPr/>
          </p:nvSpPr>
          <p:spPr bwMode="auto">
            <a:xfrm>
              <a:off x="3768993" y="1254326"/>
              <a:ext cx="103597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Transform</a:t>
              </a:r>
            </a:p>
          </p:txBody>
        </p:sp>
      </p:grpSp>
      <p:grpSp>
        <p:nvGrpSpPr>
          <p:cNvPr id="125" name="Group 124">
            <a:extLst>
              <a:ext uri="{FF2B5EF4-FFF2-40B4-BE49-F238E27FC236}">
                <a16:creationId xmlns:a16="http://schemas.microsoft.com/office/drawing/2014/main" id="{52D24AE9-329F-5865-E046-322CBBE171C6}"/>
              </a:ext>
            </a:extLst>
          </p:cNvPr>
          <p:cNvGrpSpPr/>
          <p:nvPr/>
        </p:nvGrpSpPr>
        <p:grpSpPr>
          <a:xfrm>
            <a:off x="2307664" y="1794028"/>
            <a:ext cx="1258165" cy="307777"/>
            <a:chOff x="617813" y="944081"/>
            <a:chExt cx="1258165" cy="307777"/>
          </a:xfrm>
        </p:grpSpPr>
        <p:pic>
          <p:nvPicPr>
            <p:cNvPr id="126" name="Graphic 23" descr="AWS Migration Evaluator service icon.">
              <a:extLst>
                <a:ext uri="{FF2B5EF4-FFF2-40B4-BE49-F238E27FC236}">
                  <a16:creationId xmlns:a16="http://schemas.microsoft.com/office/drawing/2014/main" id="{F8A48C55-69A7-B2AF-3941-66E1EF2BAA06}"/>
                </a:ext>
              </a:extLst>
            </p:cNvPr>
            <p:cNvPicPr>
              <a:picLocks noChangeAspect="1" noChangeArrowheads="1"/>
            </p:cNvPicPr>
            <p:nvPr/>
          </p:nvPicPr>
          <p:blipFill>
            <a:blip r:embed="rId47">
              <a:extLst>
                <a:ext uri="{96DAC541-7B7A-43D3-8B79-37D633B846F1}">
                  <asvg:svgBlip xmlns:asvg="http://schemas.microsoft.com/office/drawing/2016/SVG/main" r:embed="rId48"/>
                </a:ext>
              </a:extLst>
            </a:blip>
            <a:srcRect/>
            <a:stretch/>
          </p:blipFill>
          <p:spPr bwMode="auto">
            <a:xfrm>
              <a:off x="617813" y="967960"/>
              <a:ext cx="246888" cy="24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TextBox 12">
              <a:extLst>
                <a:ext uri="{FF2B5EF4-FFF2-40B4-BE49-F238E27FC236}">
                  <a16:creationId xmlns:a16="http://schemas.microsoft.com/office/drawing/2014/main" id="{ADB0A990-7887-352C-9580-C542C4E00870}"/>
                </a:ext>
              </a:extLst>
            </p:cNvPr>
            <p:cNvSpPr txBox="1">
              <a:spLocks noChangeArrowheads="1"/>
            </p:cNvSpPr>
            <p:nvPr/>
          </p:nvSpPr>
          <p:spPr bwMode="auto">
            <a:xfrm>
              <a:off x="897298" y="944081"/>
              <a:ext cx="9786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AWS Migration </a:t>
              </a:r>
            </a:p>
            <a:p>
              <a:pPr fontAlgn="base">
                <a:spcBef>
                  <a:spcPct val="0"/>
                </a:spcBef>
                <a:spcAft>
                  <a:spcPct val="0"/>
                </a:spcAft>
              </a:pPr>
              <a:r>
                <a:rPr lang="en-US" altLang="en-US" sz="1000"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Evaluator</a:t>
              </a:r>
            </a:p>
          </p:txBody>
        </p:sp>
      </p:grpSp>
      <p:pic>
        <p:nvPicPr>
          <p:cNvPr id="128" name="Picture 127" descr="A white text on a black background&#10;&#10;Description automatically generated">
            <a:extLst>
              <a:ext uri="{FF2B5EF4-FFF2-40B4-BE49-F238E27FC236}">
                <a16:creationId xmlns:a16="http://schemas.microsoft.com/office/drawing/2014/main" id="{922689CF-F047-549A-6DB2-A01A46215236}"/>
              </a:ext>
            </a:extLst>
          </p:cNvPr>
          <p:cNvPicPr>
            <a:picLocks noChangeAspect="1"/>
          </p:cNvPicPr>
          <p:nvPr/>
        </p:nvPicPr>
        <p:blipFill>
          <a:blip r:embed="rId41">
            <a:biLevel thresh="25000"/>
            <a:extLst>
              <a:ext uri="{28A0092B-C50C-407E-A947-70E740481C1C}">
                <a14:useLocalDpi xmlns:a14="http://schemas.microsoft.com/office/drawing/2010/main" val="0"/>
              </a:ext>
            </a:extLst>
          </a:blip>
          <a:stretch>
            <a:fillRect/>
          </a:stretch>
        </p:blipFill>
        <p:spPr>
          <a:xfrm>
            <a:off x="8564906" y="5343295"/>
            <a:ext cx="803010" cy="264521"/>
          </a:xfrm>
          <a:prstGeom prst="rect">
            <a:avLst/>
          </a:prstGeom>
        </p:spPr>
      </p:pic>
      <p:pic>
        <p:nvPicPr>
          <p:cNvPr id="129" name="Picture 128" descr="A white text on a black background&#10;&#10;Description automatically generated">
            <a:extLst>
              <a:ext uri="{FF2B5EF4-FFF2-40B4-BE49-F238E27FC236}">
                <a16:creationId xmlns:a16="http://schemas.microsoft.com/office/drawing/2014/main" id="{079B1E15-434F-85D1-6B2D-0AFF1BC1E14C}"/>
              </a:ext>
            </a:extLst>
          </p:cNvPr>
          <p:cNvPicPr>
            <a:picLocks noChangeAspect="1"/>
          </p:cNvPicPr>
          <p:nvPr/>
        </p:nvPicPr>
        <p:blipFill>
          <a:blip r:embed="rId41">
            <a:biLevel thresh="25000"/>
            <a:extLst>
              <a:ext uri="{28A0092B-C50C-407E-A947-70E740481C1C}">
                <a14:useLocalDpi xmlns:a14="http://schemas.microsoft.com/office/drawing/2010/main" val="0"/>
              </a:ext>
            </a:extLst>
          </a:blip>
          <a:stretch>
            <a:fillRect/>
          </a:stretch>
        </p:blipFill>
        <p:spPr>
          <a:xfrm>
            <a:off x="2311418" y="5336039"/>
            <a:ext cx="803010" cy="264521"/>
          </a:xfrm>
          <a:prstGeom prst="rect">
            <a:avLst/>
          </a:prstGeom>
        </p:spPr>
      </p:pic>
      <p:pic>
        <p:nvPicPr>
          <p:cNvPr id="130" name="Graphic 129">
            <a:extLst>
              <a:ext uri="{FF2B5EF4-FFF2-40B4-BE49-F238E27FC236}">
                <a16:creationId xmlns:a16="http://schemas.microsoft.com/office/drawing/2014/main" id="{520A5825-AC05-35AD-5686-19E7E2FBD026}"/>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54629" y="4346691"/>
            <a:ext cx="760646" cy="165314"/>
          </a:xfrm>
          <a:prstGeom prst="rect">
            <a:avLst/>
          </a:prstGeom>
        </p:spPr>
      </p:pic>
      <p:pic>
        <p:nvPicPr>
          <p:cNvPr id="131" name="Graphic 130">
            <a:extLst>
              <a:ext uri="{FF2B5EF4-FFF2-40B4-BE49-F238E27FC236}">
                <a16:creationId xmlns:a16="http://schemas.microsoft.com/office/drawing/2014/main" id="{578D86D8-97CF-79BA-AF9B-EB44254208AE}"/>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310853" y="4351851"/>
            <a:ext cx="760646" cy="165314"/>
          </a:xfrm>
          <a:prstGeom prst="rect">
            <a:avLst/>
          </a:prstGeom>
        </p:spPr>
      </p:pic>
      <p:pic>
        <p:nvPicPr>
          <p:cNvPr id="132" name="Graphic 131">
            <a:extLst>
              <a:ext uri="{FF2B5EF4-FFF2-40B4-BE49-F238E27FC236}">
                <a16:creationId xmlns:a16="http://schemas.microsoft.com/office/drawing/2014/main" id="{067704AD-571B-A9C3-E560-CAB838AE3CBF}"/>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943975" y="4331600"/>
            <a:ext cx="760646" cy="165314"/>
          </a:xfrm>
          <a:prstGeom prst="rect">
            <a:avLst/>
          </a:prstGeom>
        </p:spPr>
      </p:pic>
      <p:pic>
        <p:nvPicPr>
          <p:cNvPr id="133" name="Picture 132" descr="A white text on a black background&#10;&#10;Description automatically generated">
            <a:extLst>
              <a:ext uri="{FF2B5EF4-FFF2-40B4-BE49-F238E27FC236}">
                <a16:creationId xmlns:a16="http://schemas.microsoft.com/office/drawing/2014/main" id="{BDD88E12-7B58-4221-F4CB-A0190AE40B21}"/>
              </a:ext>
            </a:extLst>
          </p:cNvPr>
          <p:cNvPicPr>
            <a:picLocks noChangeAspect="1"/>
          </p:cNvPicPr>
          <p:nvPr/>
        </p:nvPicPr>
        <p:blipFill>
          <a:blip r:embed="rId41">
            <a:biLevel thresh="25000"/>
            <a:extLst>
              <a:ext uri="{28A0092B-C50C-407E-A947-70E740481C1C}">
                <a14:useLocalDpi xmlns:a14="http://schemas.microsoft.com/office/drawing/2010/main" val="0"/>
              </a:ext>
            </a:extLst>
          </a:blip>
          <a:stretch>
            <a:fillRect/>
          </a:stretch>
        </p:blipFill>
        <p:spPr>
          <a:xfrm>
            <a:off x="7067776" y="5313526"/>
            <a:ext cx="803010" cy="264521"/>
          </a:xfrm>
          <a:prstGeom prst="rect">
            <a:avLst/>
          </a:prstGeom>
        </p:spPr>
      </p:pic>
      <p:pic>
        <p:nvPicPr>
          <p:cNvPr id="134" name="Picture 133">
            <a:extLst>
              <a:ext uri="{FF2B5EF4-FFF2-40B4-BE49-F238E27FC236}">
                <a16:creationId xmlns:a16="http://schemas.microsoft.com/office/drawing/2014/main" id="{D9CC54A2-084B-E2DF-76A5-F11272FD5633}"/>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299317" y="4964619"/>
            <a:ext cx="803010" cy="311143"/>
          </a:xfrm>
          <a:prstGeom prst="rect">
            <a:avLst/>
          </a:prstGeom>
        </p:spPr>
      </p:pic>
      <p:pic>
        <p:nvPicPr>
          <p:cNvPr id="135" name="Picture 134" descr="A red sign with white letters&#10;&#10;AI-generated content may be incorrect.">
            <a:extLst>
              <a:ext uri="{FF2B5EF4-FFF2-40B4-BE49-F238E27FC236}">
                <a16:creationId xmlns:a16="http://schemas.microsoft.com/office/drawing/2014/main" id="{541E35E9-E0D8-6331-789B-CC52A3C33F99}"/>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997621" y="4063746"/>
            <a:ext cx="1140264" cy="195654"/>
          </a:xfrm>
          <a:prstGeom prst="rect">
            <a:avLst/>
          </a:prstGeom>
        </p:spPr>
      </p:pic>
      <p:pic>
        <p:nvPicPr>
          <p:cNvPr id="136" name="Picture 135" descr="A black background with white text&#10;&#10;Description automatically generated">
            <a:extLst>
              <a:ext uri="{FF2B5EF4-FFF2-40B4-BE49-F238E27FC236}">
                <a16:creationId xmlns:a16="http://schemas.microsoft.com/office/drawing/2014/main" id="{3C68AF26-29A4-9683-5E8E-0768257C8B5C}"/>
              </a:ext>
            </a:extLst>
          </p:cNvPr>
          <p:cNvPicPr>
            <a:picLocks noChangeAspect="1"/>
          </p:cNvPicPr>
          <p:nvPr/>
        </p:nvPicPr>
        <p:blipFill rotWithShape="1">
          <a:blip r:embed="rId44">
            <a:biLevel thresh="50000"/>
            <a:extLst>
              <a:ext uri="{28A0092B-C50C-407E-A947-70E740481C1C}">
                <a14:useLocalDpi xmlns:a14="http://schemas.microsoft.com/office/drawing/2010/main" val="0"/>
              </a:ext>
            </a:extLst>
          </a:blip>
          <a:srcRect t="37553" b="36524"/>
          <a:stretch/>
        </p:blipFill>
        <p:spPr>
          <a:xfrm>
            <a:off x="6997622" y="3795278"/>
            <a:ext cx="1231316" cy="181940"/>
          </a:xfrm>
          <a:prstGeom prst="rect">
            <a:avLst/>
          </a:prstGeom>
        </p:spPr>
      </p:pic>
      <p:pic>
        <p:nvPicPr>
          <p:cNvPr id="137" name="Graphic 136">
            <a:extLst>
              <a:ext uri="{FF2B5EF4-FFF2-40B4-BE49-F238E27FC236}">
                <a16:creationId xmlns:a16="http://schemas.microsoft.com/office/drawing/2014/main" id="{B3AD77F2-8396-1FD3-CDB8-914ECABFDE8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7052612" y="6061753"/>
            <a:ext cx="1009325" cy="195654"/>
          </a:xfrm>
          <a:prstGeom prst="rect">
            <a:avLst/>
          </a:prstGeom>
        </p:spPr>
      </p:pic>
      <p:grpSp>
        <p:nvGrpSpPr>
          <p:cNvPr id="138" name="Group 137">
            <a:extLst>
              <a:ext uri="{FF2B5EF4-FFF2-40B4-BE49-F238E27FC236}">
                <a16:creationId xmlns:a16="http://schemas.microsoft.com/office/drawing/2014/main" id="{F7899854-A1B6-DBE8-5EA1-8BA057999A57}"/>
              </a:ext>
            </a:extLst>
          </p:cNvPr>
          <p:cNvGrpSpPr/>
          <p:nvPr/>
        </p:nvGrpSpPr>
        <p:grpSpPr>
          <a:xfrm>
            <a:off x="2246492" y="2584623"/>
            <a:ext cx="1380507" cy="310005"/>
            <a:chOff x="1903592" y="1988825"/>
            <a:chExt cx="1380507" cy="310005"/>
          </a:xfrm>
        </p:grpSpPr>
        <p:sp>
          <p:nvSpPr>
            <p:cNvPr id="139" name="TextBox 138">
              <a:extLst>
                <a:ext uri="{FF2B5EF4-FFF2-40B4-BE49-F238E27FC236}">
                  <a16:creationId xmlns:a16="http://schemas.microsoft.com/office/drawing/2014/main" id="{E7CC4392-DB5D-5B0D-042C-328896A5FE6C}"/>
                </a:ext>
              </a:extLst>
            </p:cNvPr>
            <p:cNvSpPr txBox="1"/>
            <p:nvPr/>
          </p:nvSpPr>
          <p:spPr>
            <a:xfrm>
              <a:off x="2265055" y="1991053"/>
              <a:ext cx="1019044" cy="307777"/>
            </a:xfrm>
            <a:prstGeom prst="rect">
              <a:avLst/>
            </a:prstGeom>
            <a:noFill/>
          </p:spPr>
          <p:txBody>
            <a:bodyPr wrap="square" lIns="0" tIns="0" rIns="0" bIns="0">
              <a:spAutoFit/>
            </a:bodyPr>
            <a:lstStyle/>
            <a:p>
              <a:r>
                <a:rPr lang="en-US" sz="1000" dirty="0">
                  <a:latin typeface="Amazon Ember Display" panose="020F0603020204020204" pitchFamily="34" charset="0"/>
                  <a:ea typeface="Amazon Ember Display" panose="020F0603020204020204" pitchFamily="34" charset="0"/>
                  <a:cs typeface="Amazon Ember Display" panose="020F0603020204020204" pitchFamily="34" charset="0"/>
                </a:rPr>
                <a:t>Modernization Calculator</a:t>
              </a:r>
            </a:p>
          </p:txBody>
        </p:sp>
        <p:pic>
          <p:nvPicPr>
            <p:cNvPr id="140" name="Graphic 139">
              <a:extLst>
                <a:ext uri="{FF2B5EF4-FFF2-40B4-BE49-F238E27FC236}">
                  <a16:creationId xmlns:a16="http://schemas.microsoft.com/office/drawing/2014/main" id="{7209F225-5A42-C793-E7F9-02BE6F68773E}"/>
                </a:ext>
              </a:extLst>
            </p:cNvPr>
            <p:cNvPicPr>
              <a:picLocks noChangeAspect="1"/>
            </p:cNvPicPr>
            <p:nvPr/>
          </p:nvPicPr>
          <p:blipFill>
            <a:blip r:embed="rId57">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903592" y="1988825"/>
              <a:ext cx="315498" cy="289005"/>
            </a:xfrm>
            <a:prstGeom prst="rect">
              <a:avLst/>
            </a:prstGeom>
          </p:spPr>
        </p:pic>
      </p:grpSp>
      <p:pic>
        <p:nvPicPr>
          <p:cNvPr id="141" name="Graphic 140">
            <a:extLst>
              <a:ext uri="{FF2B5EF4-FFF2-40B4-BE49-F238E27FC236}">
                <a16:creationId xmlns:a16="http://schemas.microsoft.com/office/drawing/2014/main" id="{6BECB60B-4394-C751-2E13-7460F35E133E}"/>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38180" y="6068846"/>
            <a:ext cx="1009325" cy="195654"/>
          </a:xfrm>
          <a:prstGeom prst="rect">
            <a:avLst/>
          </a:prstGeom>
        </p:spPr>
      </p:pic>
      <p:pic>
        <p:nvPicPr>
          <p:cNvPr id="142" name="Picture 2" descr="Tidal.cloud - Crunchbase Company Profile &amp; Funding">
            <a:extLst>
              <a:ext uri="{FF2B5EF4-FFF2-40B4-BE49-F238E27FC236}">
                <a16:creationId xmlns:a16="http://schemas.microsoft.com/office/drawing/2014/main" id="{6FFDDACE-6371-588F-43FE-8F02D8A2329D}"/>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229329" y="6257706"/>
            <a:ext cx="737777" cy="30617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Tidal.cloud - Crunchbase Company Profile &amp; Funding">
            <a:extLst>
              <a:ext uri="{FF2B5EF4-FFF2-40B4-BE49-F238E27FC236}">
                <a16:creationId xmlns:a16="http://schemas.microsoft.com/office/drawing/2014/main" id="{97A9BE2F-F07A-7CF3-3939-9140901919A2}"/>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8534323" y="6258414"/>
            <a:ext cx="737777" cy="30617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6" descr="About Us - Cirrus Data Solutions">
            <a:extLst>
              <a:ext uri="{FF2B5EF4-FFF2-40B4-BE49-F238E27FC236}">
                <a16:creationId xmlns:a16="http://schemas.microsoft.com/office/drawing/2014/main" id="{4B6277E7-10FA-BFC8-6657-F633F5170549}"/>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011365" y="6603197"/>
            <a:ext cx="1140264" cy="2232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6" descr="About Us - Cirrus Data Solutions">
            <a:extLst>
              <a:ext uri="{FF2B5EF4-FFF2-40B4-BE49-F238E27FC236}">
                <a16:creationId xmlns:a16="http://schemas.microsoft.com/office/drawing/2014/main" id="{013009BB-343B-CA1C-4AAA-E61EBD1CCA4B}"/>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686326" y="6595453"/>
            <a:ext cx="1140264" cy="223200"/>
          </a:xfrm>
          <a:prstGeom prst="rect">
            <a:avLst/>
          </a:prstGeom>
          <a:noFill/>
          <a:extLst>
            <a:ext uri="{909E8E84-426E-40DD-AFC4-6F175D3DCCD1}">
              <a14:hiddenFill xmlns:a14="http://schemas.microsoft.com/office/drawing/2010/main">
                <a:solidFill>
                  <a:srgbClr val="FFFFFF"/>
                </a:solidFill>
              </a14:hiddenFill>
            </a:ext>
          </a:extLst>
        </p:spPr>
      </p:pic>
      <p:grpSp>
        <p:nvGrpSpPr>
          <p:cNvPr id="146" name="Group 145">
            <a:extLst>
              <a:ext uri="{FF2B5EF4-FFF2-40B4-BE49-F238E27FC236}">
                <a16:creationId xmlns:a16="http://schemas.microsoft.com/office/drawing/2014/main" id="{4EB634E6-9724-D185-D87E-C9AD50F59185}"/>
              </a:ext>
            </a:extLst>
          </p:cNvPr>
          <p:cNvGrpSpPr/>
          <p:nvPr/>
        </p:nvGrpSpPr>
        <p:grpSpPr>
          <a:xfrm>
            <a:off x="5429123" y="6420047"/>
            <a:ext cx="1040833" cy="211569"/>
            <a:chOff x="4651886" y="5644003"/>
            <a:chExt cx="2688538" cy="543983"/>
          </a:xfrm>
        </p:grpSpPr>
        <p:pic>
          <p:nvPicPr>
            <p:cNvPr id="147" name="Picture 8" descr="AWS Marketplace: Platformr.cloud">
              <a:extLst>
                <a:ext uri="{FF2B5EF4-FFF2-40B4-BE49-F238E27FC236}">
                  <a16:creationId xmlns:a16="http://schemas.microsoft.com/office/drawing/2014/main" id="{490DEB09-2B87-1D7D-231F-98967F04ABBC}"/>
                </a:ext>
              </a:extLst>
            </p:cNvPr>
            <p:cNvPicPr>
              <a:picLocks noChangeAspect="1" noChangeArrowheads="1"/>
            </p:cNvPicPr>
            <p:nvPr/>
          </p:nvPicPr>
          <p:blipFill rotWithShape="1">
            <a:blip r:embed="rId61">
              <a:lum bright="70000" contrast="-70000"/>
              <a:extLst>
                <a:ext uri="{28A0092B-C50C-407E-A947-70E740481C1C}">
                  <a14:useLocalDpi xmlns:a14="http://schemas.microsoft.com/office/drawing/2010/main" val="0"/>
                </a:ext>
              </a:extLst>
            </a:blip>
            <a:srcRect l="29124" r="30445" b="36153"/>
            <a:stretch/>
          </p:blipFill>
          <p:spPr bwMode="auto">
            <a:xfrm>
              <a:off x="4651886" y="5644003"/>
              <a:ext cx="492306" cy="543983"/>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8" descr="AWS Marketplace: Platformr.cloud">
              <a:extLst>
                <a:ext uri="{FF2B5EF4-FFF2-40B4-BE49-F238E27FC236}">
                  <a16:creationId xmlns:a16="http://schemas.microsoft.com/office/drawing/2014/main" id="{E6B03D7F-307F-23DA-09F4-D5C230C22024}"/>
                </a:ext>
              </a:extLst>
            </p:cNvPr>
            <p:cNvPicPr>
              <a:picLocks noChangeAspect="1" noChangeArrowheads="1"/>
            </p:cNvPicPr>
            <p:nvPr/>
          </p:nvPicPr>
          <p:blipFill rotWithShape="1">
            <a:blip r:embed="rId61">
              <a:lum bright="70000" contrast="-70000"/>
              <a:extLst>
                <a:ext uri="{28A0092B-C50C-407E-A947-70E740481C1C}">
                  <a14:useLocalDpi xmlns:a14="http://schemas.microsoft.com/office/drawing/2010/main" val="0"/>
                </a:ext>
              </a:extLst>
            </a:blip>
            <a:srcRect t="62779" b="12609"/>
            <a:stretch/>
          </p:blipFill>
          <p:spPr bwMode="auto">
            <a:xfrm>
              <a:off x="5220222" y="5747065"/>
              <a:ext cx="2120202" cy="365125"/>
            </a:xfrm>
            <a:prstGeom prst="rect">
              <a:avLst/>
            </a:prstGeom>
            <a:noFill/>
            <a:extLst>
              <a:ext uri="{909E8E84-426E-40DD-AFC4-6F175D3DCCD1}">
                <a14:hiddenFill xmlns:a14="http://schemas.microsoft.com/office/drawing/2010/main">
                  <a:solidFill>
                    <a:srgbClr val="FFFFFF"/>
                  </a:solidFill>
                </a14:hiddenFill>
              </a:ext>
            </a:extLst>
          </p:spPr>
        </p:pic>
      </p:grpSp>
      <p:sp>
        <p:nvSpPr>
          <p:cNvPr id="149" name="Title 1">
            <a:extLst>
              <a:ext uri="{FF2B5EF4-FFF2-40B4-BE49-F238E27FC236}">
                <a16:creationId xmlns:a16="http://schemas.microsoft.com/office/drawing/2014/main" id="{C97AF9C8-01A4-C7C5-8C3A-A11344FCB890}"/>
              </a:ext>
            </a:extLst>
          </p:cNvPr>
          <p:cNvSpPr>
            <a:spLocks noGrp="1"/>
          </p:cNvSpPr>
          <p:nvPr>
            <p:ph type="title"/>
          </p:nvPr>
        </p:nvSpPr>
        <p:spPr>
          <a:xfrm>
            <a:off x="548640" y="183898"/>
            <a:ext cx="13510260" cy="993392"/>
          </a:xfrm>
        </p:spPr>
        <p:txBody>
          <a:bodyPr/>
          <a:lstStyle/>
          <a:p>
            <a:r>
              <a:rPr lang="en-US" sz="4000" dirty="0">
                <a:latin typeface="Slack-Lato"/>
              </a:rPr>
              <a:t>Appendix: </a:t>
            </a:r>
            <a:r>
              <a:rPr lang="en-US" sz="4000" dirty="0">
                <a:solidFill>
                  <a:srgbClr val="FFFFFF"/>
                </a:solidFill>
                <a:latin typeface="Amazon Ember"/>
              </a:rPr>
              <a:t>AWS &amp; AWS Partner Tooling </a:t>
            </a:r>
            <a:endParaRPr lang="en-US" dirty="0"/>
          </a:p>
        </p:txBody>
      </p:sp>
    </p:spTree>
    <p:extLst>
      <p:ext uri="{BB962C8B-B14F-4D97-AF65-F5344CB8AC3E}">
        <p14:creationId xmlns:p14="http://schemas.microsoft.com/office/powerpoint/2010/main" val="522771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6E308-AC28-CB64-6B1C-8EA64ABAEC97}"/>
            </a:ext>
          </a:extLst>
        </p:cNvPr>
        <p:cNvGrpSpPr/>
        <p:nvPr/>
      </p:nvGrpSpPr>
      <p:grpSpPr>
        <a:xfrm>
          <a:off x="0" y="0"/>
          <a:ext cx="0" cy="0"/>
          <a:chOff x="0" y="0"/>
          <a:chExt cx="0" cy="0"/>
        </a:xfrm>
      </p:grpSpPr>
      <p:sp>
        <p:nvSpPr>
          <p:cNvPr id="586" name="Title 1">
            <a:extLst>
              <a:ext uri="{FF2B5EF4-FFF2-40B4-BE49-F238E27FC236}">
                <a16:creationId xmlns:a16="http://schemas.microsoft.com/office/drawing/2014/main" id="{B323577B-54B9-9472-68D0-6EDC143FFCFE}"/>
              </a:ext>
            </a:extLst>
          </p:cNvPr>
          <p:cNvSpPr txBox="1">
            <a:spLocks/>
          </p:cNvSpPr>
          <p:nvPr/>
        </p:nvSpPr>
        <p:spPr>
          <a:xfrm>
            <a:off x="283950" y="194147"/>
            <a:ext cx="11258551"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a:defRPr/>
            </a:pPr>
            <a:endParaRPr lang="en-US" sz="3167" dirty="0">
              <a:solidFill>
                <a:srgbClr val="FFFFFF"/>
              </a:solidFill>
              <a:latin typeface="Amazon Ember"/>
            </a:endParaRPr>
          </a:p>
        </p:txBody>
      </p:sp>
      <p:sp>
        <p:nvSpPr>
          <p:cNvPr id="588" name="Title 1">
            <a:extLst>
              <a:ext uri="{FF2B5EF4-FFF2-40B4-BE49-F238E27FC236}">
                <a16:creationId xmlns:a16="http://schemas.microsoft.com/office/drawing/2014/main" id="{7F0AEA3F-A39D-C669-CB36-8B1EF5A42399}"/>
              </a:ext>
            </a:extLst>
          </p:cNvPr>
          <p:cNvSpPr>
            <a:spLocks noGrp="1"/>
          </p:cNvSpPr>
          <p:nvPr>
            <p:ph type="title"/>
          </p:nvPr>
        </p:nvSpPr>
        <p:spPr>
          <a:xfrm>
            <a:off x="548640" y="183898"/>
            <a:ext cx="13510260" cy="993392"/>
          </a:xfrm>
        </p:spPr>
        <p:txBody>
          <a:bodyPr/>
          <a:lstStyle/>
          <a:p>
            <a:r>
              <a:rPr lang="en-US" sz="4000" dirty="0">
                <a:latin typeface="Slack-Lato"/>
              </a:rPr>
              <a:t>Appendix: </a:t>
            </a:r>
            <a:r>
              <a:rPr lang="en-US" sz="4000" dirty="0">
                <a:solidFill>
                  <a:srgbClr val="FFFFFF"/>
                </a:solidFill>
                <a:latin typeface="Amazon Ember"/>
              </a:rPr>
              <a:t>Migration Readiness Assessment Overview</a:t>
            </a:r>
            <a:endParaRPr lang="en-US" dirty="0"/>
          </a:p>
        </p:txBody>
      </p:sp>
      <p:sp>
        <p:nvSpPr>
          <p:cNvPr id="4" name="Rectangle 3">
            <a:extLst>
              <a:ext uri="{FF2B5EF4-FFF2-40B4-BE49-F238E27FC236}">
                <a16:creationId xmlns:a16="http://schemas.microsoft.com/office/drawing/2014/main" id="{EF768216-DBFD-EB8B-1877-9EB821D408DC}"/>
              </a:ext>
            </a:extLst>
          </p:cNvPr>
          <p:cNvSpPr/>
          <p:nvPr/>
        </p:nvSpPr>
        <p:spPr>
          <a:xfrm>
            <a:off x="0" y="6698490"/>
            <a:ext cx="14630400" cy="578350"/>
          </a:xfrm>
          <a:prstGeom prst="rect">
            <a:avLst/>
          </a:prstGeom>
          <a:solidFill>
            <a:srgbClr val="FDC5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highlight>
                <a:srgbClr val="FF9900"/>
              </a:highlight>
            </a:endParaRPr>
          </a:p>
        </p:txBody>
      </p:sp>
      <p:sp>
        <p:nvSpPr>
          <p:cNvPr id="5" name="TextBox 4">
            <a:extLst>
              <a:ext uri="{FF2B5EF4-FFF2-40B4-BE49-F238E27FC236}">
                <a16:creationId xmlns:a16="http://schemas.microsoft.com/office/drawing/2014/main" id="{E701C5BD-B769-0E84-7E41-2FD35E00BD77}"/>
              </a:ext>
            </a:extLst>
          </p:cNvPr>
          <p:cNvSpPr txBox="1"/>
          <p:nvPr/>
        </p:nvSpPr>
        <p:spPr>
          <a:xfrm>
            <a:off x="233448" y="1428729"/>
            <a:ext cx="5205488" cy="3631763"/>
          </a:xfrm>
          <a:prstGeom prst="rect">
            <a:avLst/>
          </a:prstGeom>
          <a:noFill/>
        </p:spPr>
        <p:txBody>
          <a:bodyPr wrap="square" rtlCol="0">
            <a:spAutoFit/>
          </a:bodyPr>
          <a:lstStyle/>
          <a:p>
            <a:pPr defTabSz="1097280">
              <a:spcAft>
                <a:spcPts val="1200"/>
              </a:spcAft>
              <a:defRPr/>
            </a:pPr>
            <a:endParaRPr lang="en-US" sz="1800" dirty="0">
              <a:ea typeface="Amazon Ember" panose="020B0603020204020204" pitchFamily="34" charset="0"/>
              <a:cs typeface="Amazon Ember" panose="020B0603020204020204" pitchFamily="34" charset="0"/>
            </a:endParaRPr>
          </a:p>
          <a:p>
            <a:pPr defTabSz="1097280">
              <a:spcAft>
                <a:spcPts val="1200"/>
              </a:spcAft>
              <a:defRPr/>
            </a:pPr>
            <a:r>
              <a:rPr lang="en-US" sz="1800" dirty="0"/>
              <a:t>The assessment includes question survey and interactive activities conducted as a 1-day workshop:</a:t>
            </a:r>
            <a:endParaRPr lang="en-US" sz="400" dirty="0"/>
          </a:p>
          <a:p>
            <a:pPr marL="285750" indent="-285750" defTabSz="1097280">
              <a:spcAft>
                <a:spcPts val="1200"/>
              </a:spcAft>
              <a:buFont typeface="Arial" panose="020B0604020202020204" pitchFamily="34" charset="0"/>
              <a:buChar char="•"/>
              <a:defRPr/>
            </a:pPr>
            <a:r>
              <a:rPr lang="en-US" sz="1800" dirty="0"/>
              <a:t>Alignment of leadership teams </a:t>
            </a:r>
          </a:p>
          <a:p>
            <a:pPr marL="285750" indent="-285750" defTabSz="1097280">
              <a:spcAft>
                <a:spcPts val="1200"/>
              </a:spcAft>
              <a:buFont typeface="Arial" panose="020B0604020202020204" pitchFamily="34" charset="0"/>
              <a:buChar char="•"/>
              <a:defRPr/>
            </a:pPr>
            <a:r>
              <a:rPr lang="en-US" sz="1800" dirty="0"/>
              <a:t>Consensus on decision-interdependency</a:t>
            </a:r>
          </a:p>
          <a:p>
            <a:pPr marL="285750" indent="-285750" defTabSz="1097280">
              <a:spcAft>
                <a:spcPts val="1200"/>
              </a:spcAft>
              <a:buFont typeface="Arial" panose="020B0604020202020204" pitchFamily="34" charset="0"/>
              <a:buChar char="•"/>
              <a:defRPr/>
            </a:pPr>
            <a:r>
              <a:rPr lang="en-US" sz="1800" dirty="0"/>
              <a:t>Identification of gaps and readiness</a:t>
            </a:r>
            <a:endParaRPr lang="en-US" sz="500" dirty="0">
              <a:ea typeface="Amazon Ember" panose="020B0603020204020204" pitchFamily="34" charset="0"/>
              <a:cs typeface="Amazon Ember" panose="020B0603020204020204" pitchFamily="34" charset="0"/>
            </a:endParaRPr>
          </a:p>
          <a:p>
            <a:pPr defTabSz="1097280">
              <a:spcAft>
                <a:spcPts val="1200"/>
              </a:spcAft>
              <a:defRPr/>
            </a:pPr>
            <a:r>
              <a:rPr lang="en-US" sz="1800" dirty="0">
                <a:ea typeface="Amazon Ember" panose="020B0603020204020204" pitchFamily="34" charset="0"/>
                <a:cs typeface="Amazon Ember" panose="020B0603020204020204" pitchFamily="34" charset="0"/>
              </a:rPr>
              <a:t>Action plan and proposal to close the gaps and accelerate to the next phase of adoption (e.g. Accelerators,  Mobilize project)</a:t>
            </a:r>
          </a:p>
        </p:txBody>
      </p:sp>
      <p:graphicFrame>
        <p:nvGraphicFramePr>
          <p:cNvPr id="6" name="Table 5">
            <a:extLst>
              <a:ext uri="{FF2B5EF4-FFF2-40B4-BE49-F238E27FC236}">
                <a16:creationId xmlns:a16="http://schemas.microsoft.com/office/drawing/2014/main" id="{16F65692-2A7F-4F56-A28D-3270D8ECB7C2}"/>
              </a:ext>
            </a:extLst>
          </p:cNvPr>
          <p:cNvGraphicFramePr>
            <a:graphicFrameLocks noGrp="1"/>
          </p:cNvGraphicFramePr>
          <p:nvPr>
            <p:extLst>
              <p:ext uri="{D42A27DB-BD31-4B8C-83A1-F6EECF244321}">
                <p14:modId xmlns:p14="http://schemas.microsoft.com/office/powerpoint/2010/main" val="2947688371"/>
              </p:ext>
            </p:extLst>
          </p:nvPr>
        </p:nvGraphicFramePr>
        <p:xfrm>
          <a:off x="5921110" y="1734905"/>
          <a:ext cx="4546438" cy="4142640"/>
        </p:xfrm>
        <a:graphic>
          <a:graphicData uri="http://schemas.openxmlformats.org/drawingml/2006/table">
            <a:tbl>
              <a:tblPr firstRow="1" bandRow="1">
                <a:tableStyleId>{5C22544A-7EE6-4342-B048-85BDC9FD1C3A}</a:tableStyleId>
              </a:tblPr>
              <a:tblGrid>
                <a:gridCol w="910832">
                  <a:extLst>
                    <a:ext uri="{9D8B030D-6E8A-4147-A177-3AD203B41FA5}">
                      <a16:colId xmlns:a16="http://schemas.microsoft.com/office/drawing/2014/main" val="661416456"/>
                    </a:ext>
                  </a:extLst>
                </a:gridCol>
                <a:gridCol w="3635606">
                  <a:extLst>
                    <a:ext uri="{9D8B030D-6E8A-4147-A177-3AD203B41FA5}">
                      <a16:colId xmlns:a16="http://schemas.microsoft.com/office/drawing/2014/main" val="4275952067"/>
                    </a:ext>
                  </a:extLst>
                </a:gridCol>
              </a:tblGrid>
              <a:tr h="690440">
                <a:tc rowSpan="3">
                  <a:txBody>
                    <a:bodyPr/>
                    <a:lstStyle/>
                    <a:p>
                      <a:pPr algn="ctr"/>
                      <a:r>
                        <a:rPr lang="en-US" sz="1800" b="1" dirty="0">
                          <a:solidFill>
                            <a:schemeClr val="bg1"/>
                          </a:solidFill>
                          <a:latin typeface="Arial" panose="020B0604020202020204" pitchFamily="34" charset="0"/>
                          <a:ea typeface="Amazon Ember" panose="02000000000000000000" pitchFamily="2" charset="0"/>
                          <a:cs typeface="Arial" panose="020B0604020202020204" pitchFamily="34" charset="0"/>
                        </a:rPr>
                        <a:t>Business Capability</a:t>
                      </a:r>
                      <a:r>
                        <a:rPr lang="en-US" sz="1800" b="1" baseline="0" dirty="0">
                          <a:solidFill>
                            <a:schemeClr val="bg1"/>
                          </a:solidFill>
                          <a:latin typeface="Arial" panose="020B0604020202020204" pitchFamily="34" charset="0"/>
                          <a:ea typeface="Amazon Ember" panose="02000000000000000000" pitchFamily="2" charset="0"/>
                          <a:cs typeface="Arial" panose="020B0604020202020204" pitchFamily="34" charset="0"/>
                        </a:rPr>
                        <a:t> Focused</a:t>
                      </a:r>
                      <a:endParaRPr lang="en-US" sz="1800" b="1" dirty="0">
                        <a:solidFill>
                          <a:schemeClr val="bg1"/>
                        </a:solidFill>
                        <a:latin typeface="Arial" panose="020B0604020202020204" pitchFamily="34" charset="0"/>
                        <a:ea typeface="Amazon Ember" panose="02000000000000000000" pitchFamily="2" charset="0"/>
                        <a:cs typeface="Arial" panose="020B0604020202020204" pitchFamily="34" charset="0"/>
                      </a:endParaRPr>
                    </a:p>
                  </a:txBody>
                  <a:tcPr marL="87832" marR="87832" marT="43916" marB="43916"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114300" indent="0"/>
                      <a:r>
                        <a:rPr lang="en-US" sz="1800" b="1" baseline="0" dirty="0">
                          <a:solidFill>
                            <a:schemeClr val="tx1"/>
                          </a:solidFill>
                          <a:latin typeface="Arial" panose="020B0604020202020204" pitchFamily="34" charset="0"/>
                          <a:ea typeface="Amazon Ember" panose="02000000000000000000" pitchFamily="2" charset="0"/>
                          <a:cs typeface="Arial" panose="020B0604020202020204" pitchFamily="34" charset="0"/>
                        </a:rPr>
                        <a:t>Business</a:t>
                      </a:r>
                      <a:br>
                        <a:rPr lang="en-US" sz="1800" b="1" baseline="0" dirty="0">
                          <a:solidFill>
                            <a:schemeClr val="tx1"/>
                          </a:solidFill>
                          <a:latin typeface="Arial" panose="020B0604020202020204" pitchFamily="34" charset="0"/>
                          <a:ea typeface="Amazon Ember" panose="02000000000000000000" pitchFamily="2" charset="0"/>
                          <a:cs typeface="Arial" panose="020B0604020202020204" pitchFamily="34" charset="0"/>
                        </a:rPr>
                      </a:br>
                      <a:r>
                        <a:rPr lang="en-US" sz="1500" b="0" baseline="0" dirty="0">
                          <a:solidFill>
                            <a:schemeClr val="tx1"/>
                          </a:solidFill>
                          <a:latin typeface="Arial" panose="020B0604020202020204" pitchFamily="34" charset="0"/>
                          <a:ea typeface="Amazon Ember Light" panose="020B0403020204020204" pitchFamily="34" charset="0"/>
                          <a:cs typeface="Arial" panose="020B0604020202020204" pitchFamily="34" charset="0"/>
                        </a:rPr>
                        <a:t>Value Realization</a:t>
                      </a:r>
                      <a:endParaRPr lang="en-US" sz="1500" baseline="0" dirty="0">
                        <a:solidFill>
                          <a:schemeClr val="tx1"/>
                        </a:solidFill>
                        <a:latin typeface="Arial" panose="020B0604020202020204" pitchFamily="34" charset="0"/>
                        <a:ea typeface="Amazon Ember Light" panose="020B0403020204020204" pitchFamily="34" charset="0"/>
                        <a:cs typeface="Arial" panose="020B0604020202020204" pitchFamily="34" charset="0"/>
                      </a:endParaRPr>
                    </a:p>
                  </a:txBody>
                  <a:tcPr marL="149284" marR="149284" marT="74643" marB="746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2974252699"/>
                  </a:ext>
                </a:extLst>
              </a:tr>
              <a:tr h="69044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800" b="1" baseline="0" dirty="0">
                          <a:solidFill>
                            <a:schemeClr val="tx1"/>
                          </a:solidFill>
                          <a:latin typeface="Arial" panose="020B0604020202020204" pitchFamily="34" charset="0"/>
                          <a:ea typeface="Amazon Ember" panose="02000000000000000000" pitchFamily="2" charset="0"/>
                          <a:cs typeface="Arial" panose="020B0604020202020204" pitchFamily="34" charset="0"/>
                        </a:rPr>
                        <a:t>People</a:t>
                      </a:r>
                    </a:p>
                    <a:p>
                      <a:pPr marL="114300" indent="0"/>
                      <a:r>
                        <a:rPr lang="en-US" sz="1500" baseline="0" dirty="0">
                          <a:solidFill>
                            <a:schemeClr val="tx1"/>
                          </a:solidFill>
                          <a:latin typeface="Arial" panose="020B0604020202020204" pitchFamily="34" charset="0"/>
                          <a:ea typeface="Amazon Ember Light" panose="020B0403020204020204" pitchFamily="34" charset="0"/>
                          <a:cs typeface="Arial" panose="020B0604020202020204" pitchFamily="34" charset="0"/>
                        </a:rPr>
                        <a:t>Roles and Readiness</a:t>
                      </a:r>
                    </a:p>
                  </a:txBody>
                  <a:tcPr marL="149284" marR="149284" marT="74643" marB="746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1706411759"/>
                  </a:ext>
                </a:extLst>
              </a:tr>
              <a:tr h="69044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800" b="1" baseline="0" dirty="0">
                          <a:solidFill>
                            <a:schemeClr val="tx1"/>
                          </a:solidFill>
                          <a:latin typeface="Arial" panose="020B0604020202020204" pitchFamily="34" charset="0"/>
                          <a:ea typeface="Amazon Ember" panose="02000000000000000000" pitchFamily="2" charset="0"/>
                          <a:cs typeface="Arial" panose="020B0604020202020204" pitchFamily="34" charset="0"/>
                        </a:rPr>
                        <a:t>Governance </a:t>
                      </a:r>
                    </a:p>
                    <a:p>
                      <a:pPr marL="114300" indent="0"/>
                      <a:r>
                        <a:rPr lang="en-US" sz="1500" baseline="0" dirty="0">
                          <a:solidFill>
                            <a:schemeClr val="tx1"/>
                          </a:solidFill>
                          <a:latin typeface="Arial" panose="020B0604020202020204" pitchFamily="34" charset="0"/>
                          <a:ea typeface="Amazon Ember Light" panose="020B0403020204020204" pitchFamily="34" charset="0"/>
                          <a:cs typeface="Arial" panose="020B0604020202020204" pitchFamily="34" charset="0"/>
                        </a:rPr>
                        <a:t>Prioritization and Control </a:t>
                      </a:r>
                    </a:p>
                  </a:txBody>
                  <a:tcPr marL="149284" marR="149284" marT="74643" marB="746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3698393478"/>
                  </a:ext>
                </a:extLst>
              </a:tr>
              <a:tr h="690440">
                <a:tc rowSpan="3">
                  <a:txBody>
                    <a:bodyPr/>
                    <a:lstStyle/>
                    <a:p>
                      <a:pPr algn="ctr"/>
                      <a:r>
                        <a:rPr lang="en-US" sz="1800" b="1" dirty="0">
                          <a:solidFill>
                            <a:schemeClr val="bg1"/>
                          </a:solidFill>
                          <a:latin typeface="Arial" panose="020B0604020202020204" pitchFamily="34" charset="0"/>
                          <a:ea typeface="Amazon Ember" panose="02000000000000000000" pitchFamily="2" charset="0"/>
                          <a:cs typeface="Arial" panose="020B0604020202020204" pitchFamily="34" charset="0"/>
                        </a:rPr>
                        <a:t>Technical Capability</a:t>
                      </a:r>
                      <a:r>
                        <a:rPr lang="en-US" sz="1800" b="1" baseline="0" dirty="0">
                          <a:solidFill>
                            <a:schemeClr val="bg1"/>
                          </a:solidFill>
                          <a:latin typeface="Arial" panose="020B0604020202020204" pitchFamily="34" charset="0"/>
                          <a:ea typeface="Amazon Ember" panose="02000000000000000000" pitchFamily="2" charset="0"/>
                          <a:cs typeface="Arial" panose="020B0604020202020204" pitchFamily="34" charset="0"/>
                        </a:rPr>
                        <a:t> Focused</a:t>
                      </a:r>
                      <a:endParaRPr lang="en-US" sz="1800" b="1" dirty="0">
                        <a:solidFill>
                          <a:schemeClr val="bg1"/>
                        </a:solidFill>
                        <a:latin typeface="Arial" panose="020B0604020202020204" pitchFamily="34" charset="0"/>
                        <a:ea typeface="Amazon Ember" panose="02000000000000000000" pitchFamily="2" charset="0"/>
                        <a:cs typeface="Arial" panose="020B0604020202020204" pitchFamily="34" charset="0"/>
                      </a:endParaRPr>
                    </a:p>
                  </a:txBody>
                  <a:tcPr marL="87832" marR="87832" marT="43916" marB="43916"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166FF"/>
                    </a:solidFill>
                  </a:tcPr>
                </a:tc>
                <a:tc>
                  <a:txBody>
                    <a:bodyPr/>
                    <a:lstStyle/>
                    <a:p>
                      <a:pPr marL="114300" indent="0"/>
                      <a:r>
                        <a:rPr lang="en-US" sz="1800" b="1" baseline="0" dirty="0">
                          <a:solidFill>
                            <a:schemeClr val="tx1"/>
                          </a:solidFill>
                          <a:latin typeface="Arial" panose="020B0604020202020204" pitchFamily="34" charset="0"/>
                          <a:ea typeface="Amazon Ember" panose="02000000000000000000" pitchFamily="2" charset="0"/>
                          <a:cs typeface="Arial" panose="020B0604020202020204" pitchFamily="34" charset="0"/>
                        </a:rPr>
                        <a:t>Platform</a:t>
                      </a:r>
                    </a:p>
                    <a:p>
                      <a:pPr marL="114300" indent="0"/>
                      <a:r>
                        <a:rPr lang="en-US" sz="1500" baseline="0" dirty="0">
                          <a:solidFill>
                            <a:schemeClr val="tx1"/>
                          </a:solidFill>
                          <a:latin typeface="Arial" panose="020B0604020202020204" pitchFamily="34" charset="0"/>
                          <a:ea typeface="Amazon Ember Light" panose="020B0403020204020204" pitchFamily="34" charset="0"/>
                          <a:cs typeface="Arial" panose="020B0604020202020204" pitchFamily="34" charset="0"/>
                        </a:rPr>
                        <a:t>Applications and Infrastructure </a:t>
                      </a:r>
                    </a:p>
                  </a:txBody>
                  <a:tcPr marL="149284" marR="149284" marT="74643" marB="746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2378772643"/>
                  </a:ext>
                </a:extLst>
              </a:tr>
              <a:tr h="69044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800" b="1" baseline="0" dirty="0">
                          <a:solidFill>
                            <a:schemeClr val="tx1"/>
                          </a:solidFill>
                          <a:latin typeface="Arial" panose="020B0604020202020204" pitchFamily="34" charset="0"/>
                          <a:ea typeface="Amazon Ember" panose="02000000000000000000" pitchFamily="2" charset="0"/>
                          <a:cs typeface="Arial" panose="020B0604020202020204" pitchFamily="34" charset="0"/>
                        </a:rPr>
                        <a:t>Security</a:t>
                      </a:r>
                    </a:p>
                    <a:p>
                      <a:pPr marL="114300" indent="0"/>
                      <a:r>
                        <a:rPr lang="en-US" sz="1500" baseline="0" dirty="0">
                          <a:solidFill>
                            <a:schemeClr val="tx1"/>
                          </a:solidFill>
                          <a:latin typeface="Arial" panose="020B0604020202020204" pitchFamily="34" charset="0"/>
                          <a:ea typeface="Amazon Ember Light" panose="020B0403020204020204" pitchFamily="34" charset="0"/>
                          <a:cs typeface="Arial" panose="020B0604020202020204" pitchFamily="34" charset="0"/>
                        </a:rPr>
                        <a:t>Risk and Compliance</a:t>
                      </a:r>
                    </a:p>
                  </a:txBody>
                  <a:tcPr marL="149284" marR="149284" marT="74643" marB="746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1827080696"/>
                  </a:ext>
                </a:extLst>
              </a:tr>
              <a:tr h="690440">
                <a:tc vMerge="1">
                  <a:txBody>
                    <a:bodyPr/>
                    <a:lstStyle/>
                    <a:p>
                      <a:endParaRPr lang="en-US" sz="1400" dirty="0">
                        <a:solidFill>
                          <a:schemeClr val="bg2">
                            <a:lumMod val="25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114300" indent="0"/>
                      <a:r>
                        <a:rPr lang="en-US" sz="1800" b="1" baseline="0" dirty="0">
                          <a:solidFill>
                            <a:schemeClr val="tx1"/>
                          </a:solidFill>
                          <a:latin typeface="Arial" panose="020B0604020202020204" pitchFamily="34" charset="0"/>
                          <a:ea typeface="Amazon Ember" panose="02000000000000000000" pitchFamily="2" charset="0"/>
                          <a:cs typeface="Arial" panose="020B0604020202020204" pitchFamily="34" charset="0"/>
                        </a:rPr>
                        <a:t>Operations</a:t>
                      </a:r>
                    </a:p>
                    <a:p>
                      <a:pPr marL="114300" indent="0"/>
                      <a:r>
                        <a:rPr lang="en-US" sz="1500" baseline="0" dirty="0">
                          <a:solidFill>
                            <a:schemeClr val="tx1"/>
                          </a:solidFill>
                          <a:latin typeface="Arial" panose="020B0604020202020204" pitchFamily="34" charset="0"/>
                          <a:ea typeface="Amazon Ember Light" panose="020B0403020204020204" pitchFamily="34" charset="0"/>
                          <a:cs typeface="Arial" panose="020B0604020202020204" pitchFamily="34" charset="0"/>
                        </a:rPr>
                        <a:t>Hybrid and Dynamic</a:t>
                      </a:r>
                    </a:p>
                  </a:txBody>
                  <a:tcPr marL="149284" marR="149284" marT="74643" marB="746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32F3E"/>
                    </a:solidFill>
                  </a:tcPr>
                </a:tc>
                <a:extLst>
                  <a:ext uri="{0D108BD9-81ED-4DB2-BD59-A6C34878D82A}">
                    <a16:rowId xmlns:a16="http://schemas.microsoft.com/office/drawing/2014/main" val="1536100058"/>
                  </a:ext>
                </a:extLst>
              </a:tr>
            </a:tbl>
          </a:graphicData>
        </a:graphic>
      </p:graphicFrame>
      <p:sp>
        <p:nvSpPr>
          <p:cNvPr id="7" name="Rectangle 6">
            <a:extLst>
              <a:ext uri="{FF2B5EF4-FFF2-40B4-BE49-F238E27FC236}">
                <a16:creationId xmlns:a16="http://schemas.microsoft.com/office/drawing/2014/main" id="{69D56043-BF3F-9B0C-DC64-94C981578CBD}"/>
              </a:ext>
            </a:extLst>
          </p:cNvPr>
          <p:cNvSpPr/>
          <p:nvPr/>
        </p:nvSpPr>
        <p:spPr>
          <a:xfrm>
            <a:off x="1141722" y="6756832"/>
            <a:ext cx="12178514" cy="461665"/>
          </a:xfrm>
          <a:prstGeom prst="rect">
            <a:avLst/>
          </a:prstGeom>
        </p:spPr>
        <p:txBody>
          <a:bodyPr wrap="square">
            <a:spAutoFit/>
          </a:bodyPr>
          <a:lstStyle/>
          <a:p>
            <a:pPr defTabSz="1097280">
              <a:spcAft>
                <a:spcPts val="1200"/>
              </a:spcAft>
              <a:defRPr/>
            </a:pP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Diagnose migration readiness, align leadership teams, and build a case for change</a:t>
            </a:r>
          </a:p>
        </p:txBody>
      </p:sp>
      <p:pic>
        <p:nvPicPr>
          <p:cNvPr id="8" name="Picture 7">
            <a:extLst>
              <a:ext uri="{FF2B5EF4-FFF2-40B4-BE49-F238E27FC236}">
                <a16:creationId xmlns:a16="http://schemas.microsoft.com/office/drawing/2014/main" id="{2A0571D2-B28C-45EE-32D8-86044F8BBD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04792" y="1734905"/>
            <a:ext cx="3316296" cy="4138118"/>
          </a:xfrm>
          <a:prstGeom prst="rect">
            <a:avLst/>
          </a:prstGeom>
        </p:spPr>
      </p:pic>
    </p:spTree>
    <p:extLst>
      <p:ext uri="{BB962C8B-B14F-4D97-AF65-F5344CB8AC3E}">
        <p14:creationId xmlns:p14="http://schemas.microsoft.com/office/powerpoint/2010/main" val="68952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E881E-C902-9669-1B95-D8339B737B24}"/>
            </a:ext>
          </a:extLst>
        </p:cNvPr>
        <p:cNvGrpSpPr/>
        <p:nvPr/>
      </p:nvGrpSpPr>
      <p:grpSpPr>
        <a:xfrm>
          <a:off x="0" y="0"/>
          <a:ext cx="0" cy="0"/>
          <a:chOff x="0" y="0"/>
          <a:chExt cx="0" cy="0"/>
        </a:xfrm>
      </p:grpSpPr>
      <p:sp>
        <p:nvSpPr>
          <p:cNvPr id="586" name="Title 1">
            <a:extLst>
              <a:ext uri="{FF2B5EF4-FFF2-40B4-BE49-F238E27FC236}">
                <a16:creationId xmlns:a16="http://schemas.microsoft.com/office/drawing/2014/main" id="{AC7BBBDA-096A-4B72-BFB4-4FE3778B4BAD}"/>
              </a:ext>
            </a:extLst>
          </p:cNvPr>
          <p:cNvSpPr txBox="1">
            <a:spLocks/>
          </p:cNvSpPr>
          <p:nvPr/>
        </p:nvSpPr>
        <p:spPr>
          <a:xfrm>
            <a:off x="283950" y="194147"/>
            <a:ext cx="11258551"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a:defRPr/>
            </a:pPr>
            <a:endParaRPr lang="en-US" sz="3167" dirty="0">
              <a:solidFill>
                <a:srgbClr val="FFFFFF"/>
              </a:solidFill>
              <a:latin typeface="Amazon Ember"/>
            </a:endParaRPr>
          </a:p>
        </p:txBody>
      </p:sp>
      <p:sp>
        <p:nvSpPr>
          <p:cNvPr id="588" name="Title 1">
            <a:extLst>
              <a:ext uri="{FF2B5EF4-FFF2-40B4-BE49-F238E27FC236}">
                <a16:creationId xmlns:a16="http://schemas.microsoft.com/office/drawing/2014/main" id="{4513E6AE-A350-D89F-F04B-A7CC9F6ABEBC}"/>
              </a:ext>
            </a:extLst>
          </p:cNvPr>
          <p:cNvSpPr>
            <a:spLocks noGrp="1"/>
          </p:cNvSpPr>
          <p:nvPr>
            <p:ph type="title"/>
          </p:nvPr>
        </p:nvSpPr>
        <p:spPr>
          <a:xfrm>
            <a:off x="548640" y="183898"/>
            <a:ext cx="13510260" cy="993392"/>
          </a:xfrm>
        </p:spPr>
        <p:txBody>
          <a:bodyPr/>
          <a:lstStyle/>
          <a:p>
            <a:r>
              <a:rPr lang="en-US" sz="4000" dirty="0">
                <a:latin typeface="Slack-Lato"/>
              </a:rPr>
              <a:t>Appendix: </a:t>
            </a:r>
            <a:r>
              <a:rPr lang="en-US" sz="4000" dirty="0">
                <a:solidFill>
                  <a:srgbClr val="FFFFFF"/>
                </a:solidFill>
                <a:latin typeface="Amazon Ember"/>
              </a:rPr>
              <a:t>Migration Readiness Assessment Journey</a:t>
            </a:r>
            <a:endParaRPr lang="en-US" dirty="0"/>
          </a:p>
        </p:txBody>
      </p:sp>
      <p:sp>
        <p:nvSpPr>
          <p:cNvPr id="2" name="TextBox 1">
            <a:extLst>
              <a:ext uri="{FF2B5EF4-FFF2-40B4-BE49-F238E27FC236}">
                <a16:creationId xmlns:a16="http://schemas.microsoft.com/office/drawing/2014/main" id="{BCF35D38-73D2-55DC-0A9E-253B0D3E4AF4}"/>
              </a:ext>
            </a:extLst>
          </p:cNvPr>
          <p:cNvSpPr txBox="1"/>
          <p:nvPr/>
        </p:nvSpPr>
        <p:spPr>
          <a:xfrm>
            <a:off x="6693821" y="5282162"/>
            <a:ext cx="2247252" cy="2019014"/>
          </a:xfrm>
          <a:prstGeom prst="rect">
            <a:avLst/>
          </a:prstGeom>
          <a:noFill/>
        </p:spPr>
        <p:txBody>
          <a:bodyPr wrap="square" lIns="182880" tIns="146304" rIns="182880" bIns="146304" rtlCol="0">
            <a:spAutoFit/>
          </a:bodyPr>
          <a:lstStyle/>
          <a:p>
            <a:pPr defTabSz="731491">
              <a:defRPr/>
            </a:pPr>
            <a:r>
              <a:rPr lang="en-US" sz="1400" b="1" dirty="0">
                <a:solidFill>
                  <a:srgbClr val="527FFF"/>
                </a:solidFill>
              </a:rPr>
              <a:t>Business &amp; Technical</a:t>
            </a:r>
          </a:p>
          <a:p>
            <a:pPr defTabSz="731491">
              <a:defRPr/>
            </a:pPr>
            <a:endParaRPr lang="en-US" sz="1400" b="1" dirty="0">
              <a:solidFill>
                <a:srgbClr val="A166FF"/>
              </a:solidFill>
              <a:latin typeface="Amazon Ember"/>
            </a:endParaRPr>
          </a:p>
          <a:p>
            <a:pPr marL="285750" indent="-285750" defTabSz="731491">
              <a:buFont typeface="Arial" panose="020B0604020202020204" pitchFamily="34" charset="0"/>
              <a:buChar char="•"/>
              <a:defRPr/>
            </a:pPr>
            <a:r>
              <a:rPr lang="en-US" sz="1400" dirty="0">
                <a:solidFill>
                  <a:schemeClr val="tx2"/>
                </a:solidFill>
                <a:latin typeface="Amazon Ember"/>
              </a:rPr>
              <a:t>Business</a:t>
            </a:r>
          </a:p>
          <a:p>
            <a:pPr marL="285750" indent="-285750" defTabSz="731491">
              <a:buFont typeface="Arial" panose="020B0604020202020204" pitchFamily="34" charset="0"/>
              <a:buChar char="•"/>
              <a:defRPr/>
            </a:pPr>
            <a:r>
              <a:rPr lang="en-US" sz="1400" dirty="0">
                <a:solidFill>
                  <a:schemeClr val="tx2"/>
                </a:solidFill>
                <a:latin typeface="Amazon Ember"/>
              </a:rPr>
              <a:t>People</a:t>
            </a:r>
          </a:p>
          <a:p>
            <a:pPr marL="285750" indent="-285750" defTabSz="731491">
              <a:buFont typeface="Arial" panose="020B0604020202020204" pitchFamily="34" charset="0"/>
              <a:buChar char="•"/>
              <a:defRPr/>
            </a:pPr>
            <a:r>
              <a:rPr lang="en-US" sz="1400" dirty="0">
                <a:solidFill>
                  <a:schemeClr val="tx2"/>
                </a:solidFill>
                <a:latin typeface="Amazon Ember"/>
              </a:rPr>
              <a:t>Governance</a:t>
            </a:r>
          </a:p>
          <a:p>
            <a:pPr marL="285750" indent="-285750" defTabSz="731491">
              <a:buFont typeface="Arial" panose="020B0604020202020204" pitchFamily="34" charset="0"/>
              <a:buChar char="•"/>
              <a:defRPr/>
            </a:pPr>
            <a:r>
              <a:rPr lang="en-US" sz="1400" dirty="0">
                <a:solidFill>
                  <a:schemeClr val="tx2"/>
                </a:solidFill>
                <a:latin typeface="Amazon Ember"/>
              </a:rPr>
              <a:t>Platform</a:t>
            </a:r>
          </a:p>
          <a:p>
            <a:pPr marL="285750" indent="-285750" defTabSz="731491">
              <a:buFont typeface="Arial" panose="020B0604020202020204" pitchFamily="34" charset="0"/>
              <a:buChar char="•"/>
              <a:defRPr/>
            </a:pPr>
            <a:r>
              <a:rPr lang="en-US" sz="1400" dirty="0">
                <a:solidFill>
                  <a:schemeClr val="tx2"/>
                </a:solidFill>
                <a:latin typeface="Amazon Ember"/>
              </a:rPr>
              <a:t>Security</a:t>
            </a:r>
          </a:p>
          <a:p>
            <a:pPr marL="285750" indent="-285750" defTabSz="731491">
              <a:buFont typeface="Arial" panose="020B0604020202020204" pitchFamily="34" charset="0"/>
              <a:buChar char="•"/>
              <a:defRPr/>
            </a:pPr>
            <a:r>
              <a:rPr lang="en-US" sz="1400" dirty="0">
                <a:solidFill>
                  <a:schemeClr val="tx2"/>
                </a:solidFill>
                <a:latin typeface="Amazon Ember"/>
              </a:rPr>
              <a:t>Operations</a:t>
            </a:r>
          </a:p>
        </p:txBody>
      </p:sp>
      <p:sp>
        <p:nvSpPr>
          <p:cNvPr id="3" name="Oval 2">
            <a:extLst>
              <a:ext uri="{FF2B5EF4-FFF2-40B4-BE49-F238E27FC236}">
                <a16:creationId xmlns:a16="http://schemas.microsoft.com/office/drawing/2014/main" id="{A937E04F-A97A-0F08-048A-7EB5BA152D53}"/>
              </a:ext>
            </a:extLst>
          </p:cNvPr>
          <p:cNvSpPr/>
          <p:nvPr/>
        </p:nvSpPr>
        <p:spPr>
          <a:xfrm>
            <a:off x="1331106" y="1339905"/>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9" name="Rectangle: Rounded Corners 25">
            <a:extLst>
              <a:ext uri="{FF2B5EF4-FFF2-40B4-BE49-F238E27FC236}">
                <a16:creationId xmlns:a16="http://schemas.microsoft.com/office/drawing/2014/main" id="{0F782D44-9D69-04BE-1D1C-D4CFCB3A6FBE}"/>
              </a:ext>
            </a:extLst>
          </p:cNvPr>
          <p:cNvSpPr/>
          <p:nvPr/>
        </p:nvSpPr>
        <p:spPr>
          <a:xfrm>
            <a:off x="5339103" y="3551014"/>
            <a:ext cx="4959637" cy="1666481"/>
          </a:xfrm>
          <a:prstGeom prst="roundRect">
            <a:avLst>
              <a:gd name="adj" fmla="val 50000"/>
            </a:avLst>
          </a:prstGeom>
          <a:noFill/>
          <a:ln w="25400">
            <a:solidFill>
              <a:srgbClr val="527FFF"/>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nvGrpSpPr>
          <p:cNvPr id="10" name="Group 9">
            <a:extLst>
              <a:ext uri="{FF2B5EF4-FFF2-40B4-BE49-F238E27FC236}">
                <a16:creationId xmlns:a16="http://schemas.microsoft.com/office/drawing/2014/main" id="{6162BFAF-07FF-A194-BA8C-029551AAE660}"/>
              </a:ext>
            </a:extLst>
          </p:cNvPr>
          <p:cNvGrpSpPr>
            <a:grpSpLocks noChangeAspect="1"/>
          </p:cNvGrpSpPr>
          <p:nvPr/>
        </p:nvGrpSpPr>
        <p:grpSpPr>
          <a:xfrm>
            <a:off x="12020761" y="3944585"/>
            <a:ext cx="656567" cy="852880"/>
            <a:chOff x="-580230" y="3214241"/>
            <a:chExt cx="379337" cy="492759"/>
          </a:xfrm>
        </p:grpSpPr>
        <p:sp>
          <p:nvSpPr>
            <p:cNvPr id="11" name="Freeform: Shape 103">
              <a:extLst>
                <a:ext uri="{FF2B5EF4-FFF2-40B4-BE49-F238E27FC236}">
                  <a16:creationId xmlns:a16="http://schemas.microsoft.com/office/drawing/2014/main" id="{EA276191-B933-0A56-4E44-6A923F09F184}"/>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C5A1FF"/>
              </a:solidFill>
              <a:prstDash val="solid"/>
              <a:round/>
            </a:ln>
          </p:spPr>
          <p:txBody>
            <a:bodyPr rtlCol="0" anchor="ctr"/>
            <a:lstStyle/>
            <a:p>
              <a:pPr defTabSz="731491">
                <a:defRPr/>
              </a:pPr>
              <a:endParaRPr lang="en-US" dirty="0">
                <a:solidFill>
                  <a:srgbClr val="FFFFFF"/>
                </a:solidFill>
                <a:latin typeface="Amazon Ember"/>
              </a:endParaRPr>
            </a:p>
          </p:txBody>
        </p:sp>
        <p:sp>
          <p:nvSpPr>
            <p:cNvPr id="12" name="Freeform: Shape 104">
              <a:extLst>
                <a:ext uri="{FF2B5EF4-FFF2-40B4-BE49-F238E27FC236}">
                  <a16:creationId xmlns:a16="http://schemas.microsoft.com/office/drawing/2014/main" id="{3163190C-00CC-2CB5-7EEB-F8780D91C27E}"/>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C5A1FF"/>
              </a:solidFill>
              <a:prstDash val="solid"/>
              <a:round/>
            </a:ln>
          </p:spPr>
          <p:txBody>
            <a:bodyPr rtlCol="0" anchor="ctr"/>
            <a:lstStyle/>
            <a:p>
              <a:pPr defTabSz="731491">
                <a:defRPr/>
              </a:pPr>
              <a:endParaRPr lang="en-US" dirty="0">
                <a:solidFill>
                  <a:srgbClr val="FFFFFF"/>
                </a:solidFill>
                <a:latin typeface="Amazon Ember"/>
              </a:endParaRPr>
            </a:p>
          </p:txBody>
        </p:sp>
        <p:sp>
          <p:nvSpPr>
            <p:cNvPr id="13" name="Freeform: Shape 105">
              <a:extLst>
                <a:ext uri="{FF2B5EF4-FFF2-40B4-BE49-F238E27FC236}">
                  <a16:creationId xmlns:a16="http://schemas.microsoft.com/office/drawing/2014/main" id="{3E594A4D-921D-ECF9-D106-61C705D7BBC9}"/>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C5A1FF"/>
              </a:solidFill>
              <a:prstDash val="solid"/>
              <a:round/>
            </a:ln>
          </p:spPr>
          <p:txBody>
            <a:bodyPr rtlCol="0" anchor="ctr"/>
            <a:lstStyle/>
            <a:p>
              <a:pPr defTabSz="731491">
                <a:defRPr/>
              </a:pPr>
              <a:endParaRPr lang="en-US" dirty="0">
                <a:solidFill>
                  <a:srgbClr val="FFFFFF"/>
                </a:solidFill>
                <a:latin typeface="Amazon Ember"/>
              </a:endParaRPr>
            </a:p>
          </p:txBody>
        </p:sp>
        <p:sp>
          <p:nvSpPr>
            <p:cNvPr id="14" name="Freeform: Shape 106">
              <a:extLst>
                <a:ext uri="{FF2B5EF4-FFF2-40B4-BE49-F238E27FC236}">
                  <a16:creationId xmlns:a16="http://schemas.microsoft.com/office/drawing/2014/main" id="{099983BE-7452-BD0B-8BA6-E0995DE666C3}"/>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C5A1FF"/>
              </a:solidFill>
              <a:prstDash val="solid"/>
              <a:round/>
            </a:ln>
          </p:spPr>
          <p:txBody>
            <a:bodyPr rtlCol="0" anchor="ctr"/>
            <a:lstStyle/>
            <a:p>
              <a:pPr defTabSz="731491">
                <a:defRPr/>
              </a:pPr>
              <a:endParaRPr lang="en-US" dirty="0">
                <a:solidFill>
                  <a:srgbClr val="FFFFFF"/>
                </a:solidFill>
                <a:latin typeface="Amazon Ember"/>
              </a:endParaRPr>
            </a:p>
          </p:txBody>
        </p:sp>
        <p:sp>
          <p:nvSpPr>
            <p:cNvPr id="15" name="Freeform: Shape 107">
              <a:extLst>
                <a:ext uri="{FF2B5EF4-FFF2-40B4-BE49-F238E27FC236}">
                  <a16:creationId xmlns:a16="http://schemas.microsoft.com/office/drawing/2014/main" id="{157ACAF6-F61F-7831-32B6-F3E7161F66C6}"/>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C5A1FF"/>
              </a:solidFill>
              <a:prstDash val="solid"/>
              <a:round/>
            </a:ln>
          </p:spPr>
          <p:txBody>
            <a:bodyPr rtlCol="0" anchor="ctr"/>
            <a:lstStyle/>
            <a:p>
              <a:pPr defTabSz="731491">
                <a:defRPr/>
              </a:pPr>
              <a:endParaRPr lang="en-US" dirty="0">
                <a:solidFill>
                  <a:srgbClr val="FFFFFF"/>
                </a:solidFill>
                <a:latin typeface="Amazon Ember"/>
              </a:endParaRPr>
            </a:p>
          </p:txBody>
        </p:sp>
        <p:sp>
          <p:nvSpPr>
            <p:cNvPr id="16" name="Freeform: Shape 108">
              <a:extLst>
                <a:ext uri="{FF2B5EF4-FFF2-40B4-BE49-F238E27FC236}">
                  <a16:creationId xmlns:a16="http://schemas.microsoft.com/office/drawing/2014/main" id="{9323FB73-6439-5C38-090C-AD808D1BE02A}"/>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C5A1FF"/>
              </a:solidFill>
              <a:prstDash val="solid"/>
              <a:round/>
            </a:ln>
          </p:spPr>
          <p:txBody>
            <a:bodyPr rtlCol="0" anchor="ctr"/>
            <a:lstStyle/>
            <a:p>
              <a:pPr defTabSz="731491">
                <a:defRPr/>
              </a:pPr>
              <a:endParaRPr lang="en-US" dirty="0">
                <a:solidFill>
                  <a:srgbClr val="FFFFFF"/>
                </a:solidFill>
                <a:latin typeface="Amazon Ember"/>
              </a:endParaRPr>
            </a:p>
          </p:txBody>
        </p:sp>
        <p:sp>
          <p:nvSpPr>
            <p:cNvPr id="17" name="Freeform: Shape 109">
              <a:extLst>
                <a:ext uri="{FF2B5EF4-FFF2-40B4-BE49-F238E27FC236}">
                  <a16:creationId xmlns:a16="http://schemas.microsoft.com/office/drawing/2014/main" id="{417C8610-3753-E097-FB1E-D5766BA2622B}"/>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C5A1FF"/>
              </a:solidFill>
              <a:prstDash val="solid"/>
              <a:round/>
            </a:ln>
          </p:spPr>
          <p:txBody>
            <a:bodyPr rtlCol="0" anchor="ctr"/>
            <a:lstStyle/>
            <a:p>
              <a:pPr defTabSz="731491">
                <a:defRPr/>
              </a:pPr>
              <a:endParaRPr lang="en-US" dirty="0">
                <a:solidFill>
                  <a:srgbClr val="FFFFFF"/>
                </a:solidFill>
                <a:latin typeface="Amazon Ember"/>
              </a:endParaRPr>
            </a:p>
          </p:txBody>
        </p:sp>
        <p:sp>
          <p:nvSpPr>
            <p:cNvPr id="18" name="Freeform: Shape 110">
              <a:extLst>
                <a:ext uri="{FF2B5EF4-FFF2-40B4-BE49-F238E27FC236}">
                  <a16:creationId xmlns:a16="http://schemas.microsoft.com/office/drawing/2014/main" id="{398BC279-5B53-6807-05BF-A86D7F8360DE}"/>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C5A1FF"/>
              </a:solidFill>
              <a:prstDash val="solid"/>
              <a:round/>
            </a:ln>
          </p:spPr>
          <p:txBody>
            <a:bodyPr rtlCol="0" anchor="ctr"/>
            <a:lstStyle/>
            <a:p>
              <a:pPr defTabSz="731491">
                <a:defRPr/>
              </a:pPr>
              <a:endParaRPr lang="en-US" dirty="0">
                <a:solidFill>
                  <a:srgbClr val="FFFFFF"/>
                </a:solidFill>
                <a:latin typeface="Amazon Ember"/>
              </a:endParaRPr>
            </a:p>
          </p:txBody>
        </p:sp>
        <p:sp>
          <p:nvSpPr>
            <p:cNvPr id="19" name="Freeform: Shape 111">
              <a:extLst>
                <a:ext uri="{FF2B5EF4-FFF2-40B4-BE49-F238E27FC236}">
                  <a16:creationId xmlns:a16="http://schemas.microsoft.com/office/drawing/2014/main" id="{55E2573E-ACB6-8934-8EDD-58A870947D6A}"/>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C5A1FF"/>
              </a:solidFill>
              <a:prstDash val="solid"/>
              <a:round/>
            </a:ln>
          </p:spPr>
          <p:txBody>
            <a:bodyPr rtlCol="0" anchor="ctr"/>
            <a:lstStyle/>
            <a:p>
              <a:pPr defTabSz="731491">
                <a:defRPr/>
              </a:pPr>
              <a:endParaRPr lang="en-US" dirty="0">
                <a:solidFill>
                  <a:srgbClr val="FFFFFF"/>
                </a:solidFill>
                <a:latin typeface="Amazon Ember"/>
              </a:endParaRPr>
            </a:p>
          </p:txBody>
        </p:sp>
        <p:sp>
          <p:nvSpPr>
            <p:cNvPr id="20" name="Freeform: Shape 112">
              <a:extLst>
                <a:ext uri="{FF2B5EF4-FFF2-40B4-BE49-F238E27FC236}">
                  <a16:creationId xmlns:a16="http://schemas.microsoft.com/office/drawing/2014/main" id="{1A89ED10-65E7-725E-2F4D-9BA678D47B8B}"/>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21" name="Freeform: Shape 113">
              <a:extLst>
                <a:ext uri="{FF2B5EF4-FFF2-40B4-BE49-F238E27FC236}">
                  <a16:creationId xmlns:a16="http://schemas.microsoft.com/office/drawing/2014/main" id="{5076EAF0-30EB-0D7F-FF25-010C5A9FDD73}"/>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22" name="Freeform: Shape 114">
              <a:extLst>
                <a:ext uri="{FF2B5EF4-FFF2-40B4-BE49-F238E27FC236}">
                  <a16:creationId xmlns:a16="http://schemas.microsoft.com/office/drawing/2014/main" id="{123B5342-08A2-56F3-D0A9-5D2B97D263C9}"/>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23" name="Freeform: Shape 115">
              <a:extLst>
                <a:ext uri="{FF2B5EF4-FFF2-40B4-BE49-F238E27FC236}">
                  <a16:creationId xmlns:a16="http://schemas.microsoft.com/office/drawing/2014/main" id="{4562E608-AB9D-C608-AFDF-0B00F6907E60}"/>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24" name="Freeform: Shape 118">
              <a:extLst>
                <a:ext uri="{FF2B5EF4-FFF2-40B4-BE49-F238E27FC236}">
                  <a16:creationId xmlns:a16="http://schemas.microsoft.com/office/drawing/2014/main" id="{AE2F09BF-D822-4119-A7CD-F9B74736FA8F}"/>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25" name="Freeform: Shape 119">
              <a:extLst>
                <a:ext uri="{FF2B5EF4-FFF2-40B4-BE49-F238E27FC236}">
                  <a16:creationId xmlns:a16="http://schemas.microsoft.com/office/drawing/2014/main" id="{9628FE61-BD8C-80A6-E48D-017183A4B6D6}"/>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26" name="Freeform: Shape 120">
              <a:extLst>
                <a:ext uri="{FF2B5EF4-FFF2-40B4-BE49-F238E27FC236}">
                  <a16:creationId xmlns:a16="http://schemas.microsoft.com/office/drawing/2014/main" id="{EA4A7D4B-FE47-DA52-AF1E-9FE384AABC36}"/>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27" name="Freeform: Shape 121">
              <a:extLst>
                <a:ext uri="{FF2B5EF4-FFF2-40B4-BE49-F238E27FC236}">
                  <a16:creationId xmlns:a16="http://schemas.microsoft.com/office/drawing/2014/main" id="{9A1A3AF8-1EA6-0236-8D46-5FDC5C18BAD9}"/>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28" name="Freeform: Shape 122">
              <a:extLst>
                <a:ext uri="{FF2B5EF4-FFF2-40B4-BE49-F238E27FC236}">
                  <a16:creationId xmlns:a16="http://schemas.microsoft.com/office/drawing/2014/main" id="{8156B20D-9F87-2C0D-BFA2-AAC4C7375CB3}"/>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29" name="Freeform: Shape 123">
              <a:extLst>
                <a:ext uri="{FF2B5EF4-FFF2-40B4-BE49-F238E27FC236}">
                  <a16:creationId xmlns:a16="http://schemas.microsoft.com/office/drawing/2014/main" id="{E59A997B-EFDB-0966-77D3-3D9338D6B5E0}"/>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30" name="Freeform: Shape 124">
              <a:extLst>
                <a:ext uri="{FF2B5EF4-FFF2-40B4-BE49-F238E27FC236}">
                  <a16:creationId xmlns:a16="http://schemas.microsoft.com/office/drawing/2014/main" id="{4AC9461B-5F02-9DC6-365E-B8A66E5ED340}"/>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grpSp>
      <p:sp>
        <p:nvSpPr>
          <p:cNvPr id="31" name="TextBox 30">
            <a:extLst>
              <a:ext uri="{FF2B5EF4-FFF2-40B4-BE49-F238E27FC236}">
                <a16:creationId xmlns:a16="http://schemas.microsoft.com/office/drawing/2014/main" id="{AA00821B-6627-3C0B-7B40-20BA5CC66B3A}"/>
              </a:ext>
            </a:extLst>
          </p:cNvPr>
          <p:cNvSpPr txBox="1"/>
          <p:nvPr/>
        </p:nvSpPr>
        <p:spPr>
          <a:xfrm>
            <a:off x="1606745" y="5310880"/>
            <a:ext cx="3671516" cy="2034403"/>
          </a:xfrm>
          <a:prstGeom prst="rect">
            <a:avLst/>
          </a:prstGeom>
          <a:noFill/>
        </p:spPr>
        <p:txBody>
          <a:bodyPr wrap="square" lIns="182880" tIns="146304" rIns="182880" bIns="146304" rtlCol="0">
            <a:spAutoFit/>
          </a:bodyPr>
          <a:lstStyle/>
          <a:p>
            <a:pPr defTabSz="731491">
              <a:spcBef>
                <a:spcPts val="600"/>
              </a:spcBef>
              <a:defRPr/>
            </a:pPr>
            <a:r>
              <a:rPr lang="en-US" sz="1400" b="1"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Voice of the Customer &amp; EBA Activities</a:t>
            </a:r>
          </a:p>
          <a:p>
            <a:pPr defTabSz="73149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Stakeholder conversations and cross-functional teams consensus  </a:t>
            </a:r>
          </a:p>
          <a:p>
            <a:pPr defTabSz="73149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Alignment on business strategy, IT drivers and tactical implementation needs</a:t>
            </a:r>
          </a:p>
          <a:p>
            <a:pPr defTabSz="73149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Success patterns and trends</a:t>
            </a:r>
          </a:p>
        </p:txBody>
      </p:sp>
      <p:grpSp>
        <p:nvGrpSpPr>
          <p:cNvPr id="32" name="Group 31">
            <a:extLst>
              <a:ext uri="{FF2B5EF4-FFF2-40B4-BE49-F238E27FC236}">
                <a16:creationId xmlns:a16="http://schemas.microsoft.com/office/drawing/2014/main" id="{C0B3ED31-4BBC-2E46-56A8-C57444ACD9F3}"/>
              </a:ext>
            </a:extLst>
          </p:cNvPr>
          <p:cNvGrpSpPr/>
          <p:nvPr/>
        </p:nvGrpSpPr>
        <p:grpSpPr>
          <a:xfrm>
            <a:off x="8937288" y="4008247"/>
            <a:ext cx="1064903" cy="730456"/>
            <a:chOff x="8570685" y="2717083"/>
            <a:chExt cx="1536222" cy="1053751"/>
          </a:xfrm>
        </p:grpSpPr>
        <p:sp>
          <p:nvSpPr>
            <p:cNvPr id="33" name="Freeform: Shape 43">
              <a:extLst>
                <a:ext uri="{FF2B5EF4-FFF2-40B4-BE49-F238E27FC236}">
                  <a16:creationId xmlns:a16="http://schemas.microsoft.com/office/drawing/2014/main" id="{348211C5-3B4D-BD91-9771-F2FE6D059AAB}"/>
                </a:ext>
              </a:extLst>
            </p:cNvPr>
            <p:cNvSpPr/>
            <p:nvPr/>
          </p:nvSpPr>
          <p:spPr>
            <a:xfrm>
              <a:off x="8570685" y="2968138"/>
              <a:ext cx="725842" cy="802696"/>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4" name="Freeform: Shape 44">
              <a:extLst>
                <a:ext uri="{FF2B5EF4-FFF2-40B4-BE49-F238E27FC236}">
                  <a16:creationId xmlns:a16="http://schemas.microsoft.com/office/drawing/2014/main" id="{7576FBB4-73D5-CE22-7310-7C8084F4E3C2}"/>
                </a:ext>
              </a:extLst>
            </p:cNvPr>
            <p:cNvSpPr/>
            <p:nvPr/>
          </p:nvSpPr>
          <p:spPr>
            <a:xfrm>
              <a:off x="8805515" y="3203823"/>
              <a:ext cx="281798" cy="333032"/>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rgbClr val="527FFF"/>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5" name="Freeform: Shape 45">
              <a:extLst>
                <a:ext uri="{FF2B5EF4-FFF2-40B4-BE49-F238E27FC236}">
                  <a16:creationId xmlns:a16="http://schemas.microsoft.com/office/drawing/2014/main" id="{800532E6-59FC-8E25-448B-6C9A74EA4331}"/>
                </a:ext>
              </a:extLst>
            </p:cNvPr>
            <p:cNvSpPr/>
            <p:nvPr/>
          </p:nvSpPr>
          <p:spPr>
            <a:xfrm>
              <a:off x="9314460" y="2717083"/>
              <a:ext cx="520898" cy="520898"/>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6" name="Freeform: Shape 46">
              <a:extLst>
                <a:ext uri="{FF2B5EF4-FFF2-40B4-BE49-F238E27FC236}">
                  <a16:creationId xmlns:a16="http://schemas.microsoft.com/office/drawing/2014/main" id="{9EE4E33F-3B7C-0C8A-5692-FDBB32C0B1D6}"/>
                </a:ext>
              </a:extLst>
            </p:cNvPr>
            <p:cNvSpPr/>
            <p:nvPr/>
          </p:nvSpPr>
          <p:spPr>
            <a:xfrm>
              <a:off x="9463899" y="2868230"/>
              <a:ext cx="222023" cy="222023"/>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527FFF"/>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7" name="Freeform: Shape 47">
              <a:extLst>
                <a:ext uri="{FF2B5EF4-FFF2-40B4-BE49-F238E27FC236}">
                  <a16:creationId xmlns:a16="http://schemas.microsoft.com/office/drawing/2014/main" id="{9C0FB853-E0A3-7B33-8AD1-7CCAEAC34491}"/>
                </a:ext>
              </a:extLst>
            </p:cNvPr>
            <p:cNvSpPr/>
            <p:nvPr/>
          </p:nvSpPr>
          <p:spPr>
            <a:xfrm>
              <a:off x="9048032" y="3231135"/>
              <a:ext cx="1058875" cy="290336"/>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8" name="Freeform: Shape 48">
              <a:extLst>
                <a:ext uri="{FF2B5EF4-FFF2-40B4-BE49-F238E27FC236}">
                  <a16:creationId xmlns:a16="http://schemas.microsoft.com/office/drawing/2014/main" id="{BD4B5EA5-B39D-44B4-2E41-E20BC03B9E49}"/>
                </a:ext>
              </a:extLst>
            </p:cNvPr>
            <p:cNvSpPr/>
            <p:nvPr/>
          </p:nvSpPr>
          <p:spPr>
            <a:xfrm>
              <a:off x="8911404" y="3318252"/>
              <a:ext cx="111012" cy="111012"/>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rgbClr val="527FFF"/>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39" name="Freeform: Shape 49">
              <a:extLst>
                <a:ext uri="{FF2B5EF4-FFF2-40B4-BE49-F238E27FC236}">
                  <a16:creationId xmlns:a16="http://schemas.microsoft.com/office/drawing/2014/main" id="{03BBA83F-685B-F653-16A1-42EF34E0D67D}"/>
                </a:ext>
              </a:extLst>
            </p:cNvPr>
            <p:cNvSpPr/>
            <p:nvPr/>
          </p:nvSpPr>
          <p:spPr>
            <a:xfrm>
              <a:off x="9533066" y="2937398"/>
              <a:ext cx="85392" cy="85392"/>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rgbClr val="527FFF"/>
              </a:solidFill>
              <a:prstDash val="solid"/>
              <a:round/>
            </a:ln>
          </p:spPr>
          <p:txBody>
            <a:bodyPr rtlCol="0" anchor="ctr"/>
            <a:lstStyle/>
            <a:p>
              <a:pPr defTabSz="731491">
                <a:defRPr/>
              </a:pPr>
              <a:endParaRPr lang="en-US" sz="2400" dirty="0">
                <a:solidFill>
                  <a:srgbClr val="FFFFFF"/>
                </a:solidFill>
                <a:latin typeface="Amazon Ember"/>
              </a:endParaRPr>
            </a:p>
          </p:txBody>
        </p:sp>
      </p:grpSp>
      <p:grpSp>
        <p:nvGrpSpPr>
          <p:cNvPr id="40" name="Group 39">
            <a:extLst>
              <a:ext uri="{FF2B5EF4-FFF2-40B4-BE49-F238E27FC236}">
                <a16:creationId xmlns:a16="http://schemas.microsoft.com/office/drawing/2014/main" id="{EA771300-1A08-E31E-F121-99320604AD08}"/>
              </a:ext>
            </a:extLst>
          </p:cNvPr>
          <p:cNvGrpSpPr/>
          <p:nvPr/>
        </p:nvGrpSpPr>
        <p:grpSpPr>
          <a:xfrm>
            <a:off x="5763624" y="4021156"/>
            <a:ext cx="927190" cy="790600"/>
            <a:chOff x="5017019" y="2448045"/>
            <a:chExt cx="1646809" cy="1404209"/>
          </a:xfrm>
        </p:grpSpPr>
        <p:grpSp>
          <p:nvGrpSpPr>
            <p:cNvPr id="41" name="Group 40">
              <a:extLst>
                <a:ext uri="{FF2B5EF4-FFF2-40B4-BE49-F238E27FC236}">
                  <a16:creationId xmlns:a16="http://schemas.microsoft.com/office/drawing/2014/main" id="{B16B1DD2-4E61-2637-DC73-45C48E75132E}"/>
                </a:ext>
              </a:extLst>
            </p:cNvPr>
            <p:cNvGrpSpPr/>
            <p:nvPr/>
          </p:nvGrpSpPr>
          <p:grpSpPr>
            <a:xfrm>
              <a:off x="5017019" y="2448045"/>
              <a:ext cx="856726" cy="1237609"/>
              <a:chOff x="5017019" y="2448045"/>
              <a:chExt cx="856726" cy="1237609"/>
            </a:xfrm>
          </p:grpSpPr>
          <p:sp>
            <p:nvSpPr>
              <p:cNvPr id="55" name="Freeform: Shape 66">
                <a:extLst>
                  <a:ext uri="{FF2B5EF4-FFF2-40B4-BE49-F238E27FC236}">
                    <a16:creationId xmlns:a16="http://schemas.microsoft.com/office/drawing/2014/main" id="{196DE420-1689-BE44-31ED-CE548094992E}"/>
                  </a:ext>
                </a:extLst>
              </p:cNvPr>
              <p:cNvSpPr/>
              <p:nvPr/>
            </p:nvSpPr>
            <p:spPr>
              <a:xfrm>
                <a:off x="5051082" y="2740157"/>
                <a:ext cx="30965" cy="681250"/>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6" name="Freeform: Shape 67">
                <a:extLst>
                  <a:ext uri="{FF2B5EF4-FFF2-40B4-BE49-F238E27FC236}">
                    <a16:creationId xmlns:a16="http://schemas.microsoft.com/office/drawing/2014/main" id="{3D84146A-FDAA-CEE4-92E2-694DF395F012}"/>
                  </a:ext>
                </a:extLst>
              </p:cNvPr>
              <p:cNvSpPr/>
              <p:nvPr/>
            </p:nvSpPr>
            <p:spPr>
              <a:xfrm>
                <a:off x="5810779" y="2746350"/>
                <a:ext cx="30965" cy="670930"/>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7" name="Freeform: Shape 68">
                <a:extLst>
                  <a:ext uri="{FF2B5EF4-FFF2-40B4-BE49-F238E27FC236}">
                    <a16:creationId xmlns:a16="http://schemas.microsoft.com/office/drawing/2014/main" id="{3251AA1D-FAA4-CCC3-6565-15F74AEC2515}"/>
                  </a:ext>
                </a:extLst>
              </p:cNvPr>
              <p:cNvSpPr/>
              <p:nvPr/>
            </p:nvSpPr>
            <p:spPr>
              <a:xfrm>
                <a:off x="511198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527FFF"/>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8" name="Freeform: Shape 69">
                <a:extLst>
                  <a:ext uri="{FF2B5EF4-FFF2-40B4-BE49-F238E27FC236}">
                    <a16:creationId xmlns:a16="http://schemas.microsoft.com/office/drawing/2014/main" id="{064081F8-107F-0467-0235-66335D38FBA2}"/>
                  </a:ext>
                </a:extLst>
              </p:cNvPr>
              <p:cNvSpPr/>
              <p:nvPr/>
            </p:nvSpPr>
            <p:spPr>
              <a:xfrm>
                <a:off x="5346290"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9" name="Freeform: Shape 70">
                <a:extLst>
                  <a:ext uri="{FF2B5EF4-FFF2-40B4-BE49-F238E27FC236}">
                    <a16:creationId xmlns:a16="http://schemas.microsoft.com/office/drawing/2014/main" id="{A5427CDD-D3CF-F7AC-8293-7F0B844D04BB}"/>
                  </a:ext>
                </a:extLst>
              </p:cNvPr>
              <p:cNvSpPr/>
              <p:nvPr/>
            </p:nvSpPr>
            <p:spPr>
              <a:xfrm>
                <a:off x="558163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0" name="Freeform: Shape 71">
                <a:extLst>
                  <a:ext uri="{FF2B5EF4-FFF2-40B4-BE49-F238E27FC236}">
                    <a16:creationId xmlns:a16="http://schemas.microsoft.com/office/drawing/2014/main" id="{C0DDF537-739B-5B99-951A-C692D822D867}"/>
                  </a:ext>
                </a:extLst>
              </p:cNvPr>
              <p:cNvSpPr/>
              <p:nvPr/>
            </p:nvSpPr>
            <p:spPr>
              <a:xfrm>
                <a:off x="511198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1" name="Freeform: Shape 72">
                <a:extLst>
                  <a:ext uri="{FF2B5EF4-FFF2-40B4-BE49-F238E27FC236}">
                    <a16:creationId xmlns:a16="http://schemas.microsoft.com/office/drawing/2014/main" id="{92D158CA-EAAC-DE7F-4447-3D483991C05D}"/>
                  </a:ext>
                </a:extLst>
              </p:cNvPr>
              <p:cNvSpPr/>
              <p:nvPr/>
            </p:nvSpPr>
            <p:spPr>
              <a:xfrm>
                <a:off x="5346290"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2" name="Freeform: Shape 73">
                <a:extLst>
                  <a:ext uri="{FF2B5EF4-FFF2-40B4-BE49-F238E27FC236}">
                    <a16:creationId xmlns:a16="http://schemas.microsoft.com/office/drawing/2014/main" id="{1949B55D-B2DF-1509-339C-2AF068724861}"/>
                  </a:ext>
                </a:extLst>
              </p:cNvPr>
              <p:cNvSpPr/>
              <p:nvPr/>
            </p:nvSpPr>
            <p:spPr>
              <a:xfrm>
                <a:off x="558163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527FFF"/>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3" name="Freeform: Shape 74">
                <a:extLst>
                  <a:ext uri="{FF2B5EF4-FFF2-40B4-BE49-F238E27FC236}">
                    <a16:creationId xmlns:a16="http://schemas.microsoft.com/office/drawing/2014/main" id="{8DDA5C84-F267-474B-6BDC-728BFA49DDC5}"/>
                  </a:ext>
                </a:extLst>
              </p:cNvPr>
              <p:cNvSpPr/>
              <p:nvPr/>
            </p:nvSpPr>
            <p:spPr>
              <a:xfrm>
                <a:off x="511198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527FFF"/>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76" name="Freeform: Shape 75">
                <a:extLst>
                  <a:ext uri="{FF2B5EF4-FFF2-40B4-BE49-F238E27FC236}">
                    <a16:creationId xmlns:a16="http://schemas.microsoft.com/office/drawing/2014/main" id="{45BB8BBB-6775-E769-6808-19302F250A1A}"/>
                  </a:ext>
                </a:extLst>
              </p:cNvPr>
              <p:cNvSpPr/>
              <p:nvPr/>
            </p:nvSpPr>
            <p:spPr>
              <a:xfrm>
                <a:off x="5346290"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77" name="Freeform: Shape 76">
                <a:extLst>
                  <a:ext uri="{FF2B5EF4-FFF2-40B4-BE49-F238E27FC236}">
                    <a16:creationId xmlns:a16="http://schemas.microsoft.com/office/drawing/2014/main" id="{8230FA81-6180-4DF5-FD5F-32F1ED1C62B8}"/>
                  </a:ext>
                </a:extLst>
              </p:cNvPr>
              <p:cNvSpPr/>
              <p:nvPr/>
            </p:nvSpPr>
            <p:spPr>
              <a:xfrm>
                <a:off x="558163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78" name="Freeform: Shape 77">
                <a:extLst>
                  <a:ext uri="{FF2B5EF4-FFF2-40B4-BE49-F238E27FC236}">
                    <a16:creationId xmlns:a16="http://schemas.microsoft.com/office/drawing/2014/main" id="{711996CC-1474-E399-4F13-52FDB26ECF36}"/>
                  </a:ext>
                </a:extLst>
              </p:cNvPr>
              <p:cNvSpPr/>
              <p:nvPr/>
            </p:nvSpPr>
            <p:spPr>
              <a:xfrm>
                <a:off x="5017019" y="2448045"/>
                <a:ext cx="856726" cy="268373"/>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79" name="Freeform: Shape 78">
                <a:extLst>
                  <a:ext uri="{FF2B5EF4-FFF2-40B4-BE49-F238E27FC236}">
                    <a16:creationId xmlns:a16="http://schemas.microsoft.com/office/drawing/2014/main" id="{038D0721-0FAE-BA52-BDF9-28CD302AEEE7}"/>
                  </a:ext>
                </a:extLst>
              </p:cNvPr>
              <p:cNvSpPr/>
              <p:nvPr/>
            </p:nvSpPr>
            <p:spPr>
              <a:xfrm>
                <a:off x="5651821" y="2525459"/>
                <a:ext cx="196116" cy="3096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80" name="Freeform: Shape 79">
                <a:extLst>
                  <a:ext uri="{FF2B5EF4-FFF2-40B4-BE49-F238E27FC236}">
                    <a16:creationId xmlns:a16="http://schemas.microsoft.com/office/drawing/2014/main" id="{776FD11E-6B9C-C230-8B0F-50FECB84E8AE}"/>
                  </a:ext>
                </a:extLst>
              </p:cNvPr>
              <p:cNvSpPr/>
              <p:nvPr/>
            </p:nvSpPr>
            <p:spPr>
              <a:xfrm>
                <a:off x="5110950" y="2525459"/>
                <a:ext cx="423201" cy="3096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81" name="Freeform: Shape 80">
                <a:extLst>
                  <a:ext uri="{FF2B5EF4-FFF2-40B4-BE49-F238E27FC236}">
                    <a16:creationId xmlns:a16="http://schemas.microsoft.com/office/drawing/2014/main" id="{4EE572C2-666B-120B-EECD-5E5E9FA3E532}"/>
                  </a:ext>
                </a:extLst>
              </p:cNvPr>
              <p:cNvSpPr/>
              <p:nvPr/>
            </p:nvSpPr>
            <p:spPr>
              <a:xfrm>
                <a:off x="5017019" y="3551467"/>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82" name="Freeform: Shape 81">
                <a:extLst>
                  <a:ext uri="{FF2B5EF4-FFF2-40B4-BE49-F238E27FC236}">
                    <a16:creationId xmlns:a16="http://schemas.microsoft.com/office/drawing/2014/main" id="{92BF82C5-FBD4-3351-ABC6-C02055D77AE0}"/>
                  </a:ext>
                </a:extLst>
              </p:cNvPr>
              <p:cNvSpPr/>
              <p:nvPr/>
            </p:nvSpPr>
            <p:spPr>
              <a:xfrm>
                <a:off x="5017019" y="3446183"/>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grpSp>
        <p:grpSp>
          <p:nvGrpSpPr>
            <p:cNvPr id="42" name="Graphic 412">
              <a:extLst>
                <a:ext uri="{FF2B5EF4-FFF2-40B4-BE49-F238E27FC236}">
                  <a16:creationId xmlns:a16="http://schemas.microsoft.com/office/drawing/2014/main" id="{5BD1F442-F55B-1171-0850-3420F0BB3D9A}"/>
                </a:ext>
              </a:extLst>
            </p:cNvPr>
            <p:cNvGrpSpPr/>
            <p:nvPr/>
          </p:nvGrpSpPr>
          <p:grpSpPr>
            <a:xfrm>
              <a:off x="5560141" y="2766337"/>
              <a:ext cx="1103687" cy="1085917"/>
              <a:chOff x="4359550" y="5752598"/>
              <a:chExt cx="439639" cy="432561"/>
            </a:xfrm>
            <a:solidFill>
              <a:srgbClr val="253140"/>
            </a:solidFill>
          </p:grpSpPr>
          <p:sp>
            <p:nvSpPr>
              <p:cNvPr id="43" name="Freeform: Shape 55">
                <a:extLst>
                  <a:ext uri="{FF2B5EF4-FFF2-40B4-BE49-F238E27FC236}">
                    <a16:creationId xmlns:a16="http://schemas.microsoft.com/office/drawing/2014/main" id="{35945502-4F21-4FAD-31F7-46B4B2326EBC}"/>
                  </a:ext>
                </a:extLst>
              </p:cNvPr>
              <p:cNvSpPr/>
              <p:nvPr/>
            </p:nvSpPr>
            <p:spPr>
              <a:xfrm>
                <a:off x="4540749" y="5752598"/>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solidFill>
                <a:srgbClr val="232F3E"/>
              </a:solidFill>
              <a:ln w="19050" cap="flat">
                <a:solidFill>
                  <a:srgbClr val="527FFF"/>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4" name="Freeform: Shape 53">
                <a:extLst>
                  <a:ext uri="{FF2B5EF4-FFF2-40B4-BE49-F238E27FC236}">
                    <a16:creationId xmlns:a16="http://schemas.microsoft.com/office/drawing/2014/main" id="{2FF548E1-EC50-2B25-0421-B7DB81A468C1}"/>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solidFill>
                <a:schemeClr val="bg1"/>
              </a:solidFill>
              <a:ln w="19050" cap="flat">
                <a:solidFill>
                  <a:srgbClr val="527FFF"/>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5" name="Freeform: Shape 54">
                <a:extLst>
                  <a:ext uri="{FF2B5EF4-FFF2-40B4-BE49-F238E27FC236}">
                    <a16:creationId xmlns:a16="http://schemas.microsoft.com/office/drawing/2014/main" id="{C53C842B-CD1A-9A4E-2473-90E211CEB798}"/>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6" name="Freeform: Shape 56">
                <a:extLst>
                  <a:ext uri="{FF2B5EF4-FFF2-40B4-BE49-F238E27FC236}">
                    <a16:creationId xmlns:a16="http://schemas.microsoft.com/office/drawing/2014/main" id="{4BD17160-223C-4D22-E595-DBD28AC6EC81}"/>
                  </a:ext>
                </a:extLst>
              </p:cNvPr>
              <p:cNvSpPr/>
              <p:nvPr/>
            </p:nvSpPr>
            <p:spPr>
              <a:xfrm>
                <a:off x="4409436" y="5872325"/>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7" name="Freeform: Shape 57">
                <a:extLst>
                  <a:ext uri="{FF2B5EF4-FFF2-40B4-BE49-F238E27FC236}">
                    <a16:creationId xmlns:a16="http://schemas.microsoft.com/office/drawing/2014/main" id="{11436922-E978-DA2E-FCC1-706E4C2BE30F}"/>
                  </a:ext>
                </a:extLst>
              </p:cNvPr>
              <p:cNvSpPr/>
              <p:nvPr/>
            </p:nvSpPr>
            <p:spPr>
              <a:xfrm>
                <a:off x="4359550" y="6007822"/>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8" name="Freeform: Shape 58">
                <a:extLst>
                  <a:ext uri="{FF2B5EF4-FFF2-40B4-BE49-F238E27FC236}">
                    <a16:creationId xmlns:a16="http://schemas.microsoft.com/office/drawing/2014/main" id="{4F2EF46C-38C1-1B26-8D11-FFD2A214F6D8}"/>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9" name="Freeform: Shape 59">
                <a:extLst>
                  <a:ext uri="{FF2B5EF4-FFF2-40B4-BE49-F238E27FC236}">
                    <a16:creationId xmlns:a16="http://schemas.microsoft.com/office/drawing/2014/main" id="{5BF5499A-1A1E-8A6C-9FA4-D6835D241947}"/>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0" name="Freeform: Shape 60">
                <a:extLst>
                  <a:ext uri="{FF2B5EF4-FFF2-40B4-BE49-F238E27FC236}">
                    <a16:creationId xmlns:a16="http://schemas.microsoft.com/office/drawing/2014/main" id="{2537022F-AD3A-A951-7CFD-6CB3CDF833DC}"/>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1" name="Freeform: Shape 61">
                <a:extLst>
                  <a:ext uri="{FF2B5EF4-FFF2-40B4-BE49-F238E27FC236}">
                    <a16:creationId xmlns:a16="http://schemas.microsoft.com/office/drawing/2014/main" id="{175A6AB9-9901-DDE2-31A0-BCDF3D1A501B}"/>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2" name="Freeform: Shape 62">
                <a:extLst>
                  <a:ext uri="{FF2B5EF4-FFF2-40B4-BE49-F238E27FC236}">
                    <a16:creationId xmlns:a16="http://schemas.microsoft.com/office/drawing/2014/main" id="{EF7EEFEC-DD5A-C8E9-ABFD-48B162DC0418}"/>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3" name="Freeform: Shape 63">
                <a:extLst>
                  <a:ext uri="{FF2B5EF4-FFF2-40B4-BE49-F238E27FC236}">
                    <a16:creationId xmlns:a16="http://schemas.microsoft.com/office/drawing/2014/main" id="{0E2D56C5-45EA-EA70-703C-1C70A2A62522}"/>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4" name="Freeform: Shape 64">
                <a:extLst>
                  <a:ext uri="{FF2B5EF4-FFF2-40B4-BE49-F238E27FC236}">
                    <a16:creationId xmlns:a16="http://schemas.microsoft.com/office/drawing/2014/main" id="{56B3BD26-5065-5B13-23EC-2AFD8B52FC98}"/>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grpSp>
      </p:grpSp>
      <p:sp>
        <p:nvSpPr>
          <p:cNvPr id="583" name="TextBox 582">
            <a:extLst>
              <a:ext uri="{FF2B5EF4-FFF2-40B4-BE49-F238E27FC236}">
                <a16:creationId xmlns:a16="http://schemas.microsoft.com/office/drawing/2014/main" id="{D2C69F93-14FD-F61D-36DC-904DD71DAD1D}"/>
              </a:ext>
            </a:extLst>
          </p:cNvPr>
          <p:cNvSpPr txBox="1"/>
          <p:nvPr/>
        </p:nvSpPr>
        <p:spPr>
          <a:xfrm>
            <a:off x="6843482" y="3964657"/>
            <a:ext cx="1941557" cy="830997"/>
          </a:xfrm>
          <a:prstGeom prst="rect">
            <a:avLst/>
          </a:prstGeom>
          <a:solidFill>
            <a:schemeClr val="bg2"/>
          </a:solidFill>
        </p:spPr>
        <p:txBody>
          <a:bodyPr wrap="none" rtlCol="0">
            <a:spAutoFit/>
          </a:bodyPr>
          <a:lstStyle/>
          <a:p>
            <a:pPr algn="ctr" defTabSz="731491">
              <a:defRPr/>
            </a:pPr>
            <a:r>
              <a:rPr lang="en-US" sz="2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Assessment </a:t>
            </a:r>
            <a:br>
              <a:rPr lang="en-US" sz="2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focus</a:t>
            </a:r>
          </a:p>
        </p:txBody>
      </p:sp>
      <p:grpSp>
        <p:nvGrpSpPr>
          <p:cNvPr id="584" name="Graphic 94">
            <a:extLst>
              <a:ext uri="{FF2B5EF4-FFF2-40B4-BE49-F238E27FC236}">
                <a16:creationId xmlns:a16="http://schemas.microsoft.com/office/drawing/2014/main" id="{02FADB50-9883-70E3-A426-010855C8C1DB}"/>
              </a:ext>
            </a:extLst>
          </p:cNvPr>
          <p:cNvGrpSpPr/>
          <p:nvPr/>
        </p:nvGrpSpPr>
        <p:grpSpPr>
          <a:xfrm>
            <a:off x="2824020" y="4033522"/>
            <a:ext cx="746146" cy="746930"/>
            <a:chOff x="1826028" y="2083685"/>
            <a:chExt cx="819149" cy="820009"/>
          </a:xfrm>
        </p:grpSpPr>
        <p:sp>
          <p:nvSpPr>
            <p:cNvPr id="585" name="Freeform: Shape 19">
              <a:extLst>
                <a:ext uri="{FF2B5EF4-FFF2-40B4-BE49-F238E27FC236}">
                  <a16:creationId xmlns:a16="http://schemas.microsoft.com/office/drawing/2014/main" id="{8C12FFC4-7701-21D7-9157-BB56A666B5E6}"/>
                </a:ext>
              </a:extLst>
            </p:cNvPr>
            <p:cNvSpPr/>
            <p:nvPr/>
          </p:nvSpPr>
          <p:spPr>
            <a:xfrm>
              <a:off x="1826028" y="2274758"/>
              <a:ext cx="322326" cy="220122"/>
            </a:xfrm>
            <a:custGeom>
              <a:avLst/>
              <a:gdLst>
                <a:gd name="connsiteX0" fmla="*/ 221837 w 322326"/>
                <a:gd name="connsiteY0" fmla="*/ 220123 h 220122"/>
                <a:gd name="connsiteX1" fmla="*/ 0 w 322326"/>
                <a:gd name="connsiteY1" fmla="*/ 220123 h 220122"/>
                <a:gd name="connsiteX2" fmla="*/ 0 w 322326"/>
                <a:gd name="connsiteY2" fmla="*/ 192786 h 220122"/>
                <a:gd name="connsiteX3" fmla="*/ 151543 w 322326"/>
                <a:gd name="connsiteY3" fmla="*/ 0 h 220122"/>
                <a:gd name="connsiteX4" fmla="*/ 258890 w 322326"/>
                <a:gd name="connsiteY4" fmla="*/ 0 h 220122"/>
                <a:gd name="connsiteX5" fmla="*/ 322326 w 322326"/>
                <a:gd name="connsiteY5" fmla="*/ 27908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26" h="220122">
                  <a:moveTo>
                    <a:pt x="221837" y="220123"/>
                  </a:moveTo>
                  <a:lnTo>
                    <a:pt x="0" y="220123"/>
                  </a:lnTo>
                  <a:lnTo>
                    <a:pt x="0" y="192786"/>
                  </a:lnTo>
                  <a:cubicBezTo>
                    <a:pt x="209" y="101335"/>
                    <a:pt x="62728" y="21801"/>
                    <a:pt x="151543" y="0"/>
                  </a:cubicBezTo>
                  <a:cubicBezTo>
                    <a:pt x="185022" y="18157"/>
                    <a:pt x="225411" y="18157"/>
                    <a:pt x="258890" y="0"/>
                  </a:cubicBezTo>
                  <a:cubicBezTo>
                    <a:pt x="281512" y="5500"/>
                    <a:pt x="302986" y="14947"/>
                    <a:pt x="322326" y="27908"/>
                  </a:cubicBez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587" name="Freeform: Shape 20">
              <a:extLst>
                <a:ext uri="{FF2B5EF4-FFF2-40B4-BE49-F238E27FC236}">
                  <a16:creationId xmlns:a16="http://schemas.microsoft.com/office/drawing/2014/main" id="{E47CA553-6E2C-EBDF-F2C6-F8C6E1444295}"/>
                </a:ext>
              </a:extLst>
            </p:cNvPr>
            <p:cNvSpPr/>
            <p:nvPr/>
          </p:nvSpPr>
          <p:spPr>
            <a:xfrm>
              <a:off x="1928831" y="2083685"/>
              <a:ext cx="204253" cy="204127"/>
            </a:xfrm>
            <a:custGeom>
              <a:avLst/>
              <a:gdLst>
                <a:gd name="connsiteX0" fmla="*/ 151419 w 204253"/>
                <a:gd name="connsiteY0" fmla="*/ 191549 h 204127"/>
                <a:gd name="connsiteX1" fmla="*/ 191549 w 204253"/>
                <a:gd name="connsiteY1" fmla="*/ 52835 h 204127"/>
                <a:gd name="connsiteX2" fmla="*/ 52835 w 204253"/>
                <a:gd name="connsiteY2" fmla="*/ 12705 h 204127"/>
                <a:gd name="connsiteX3" fmla="*/ 12705 w 204253"/>
                <a:gd name="connsiteY3" fmla="*/ 151419 h 204127"/>
                <a:gd name="connsiteX4" fmla="*/ 52835 w 204253"/>
                <a:gd name="connsiteY4" fmla="*/ 191549 h 204127"/>
                <a:gd name="connsiteX5" fmla="*/ 151419 w 204253"/>
                <a:gd name="connsiteY5" fmla="*/ 191549 h 2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253" h="204127">
                  <a:moveTo>
                    <a:pt x="151419" y="191549"/>
                  </a:moveTo>
                  <a:cubicBezTo>
                    <a:pt x="200805" y="164326"/>
                    <a:pt x="218772" y="102222"/>
                    <a:pt x="191549" y="52835"/>
                  </a:cubicBezTo>
                  <a:cubicBezTo>
                    <a:pt x="164326" y="3448"/>
                    <a:pt x="102222" y="-14519"/>
                    <a:pt x="52835" y="12705"/>
                  </a:cubicBezTo>
                  <a:cubicBezTo>
                    <a:pt x="3448" y="39928"/>
                    <a:pt x="-14519" y="102032"/>
                    <a:pt x="12705" y="151419"/>
                  </a:cubicBezTo>
                  <a:cubicBezTo>
                    <a:pt x="22020" y="168319"/>
                    <a:pt x="35935" y="182233"/>
                    <a:pt x="52835" y="191549"/>
                  </a:cubicBezTo>
                  <a:cubicBezTo>
                    <a:pt x="83556" y="208321"/>
                    <a:pt x="120697" y="208321"/>
                    <a:pt x="151419" y="191549"/>
                  </a:cubicBez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589" name="Freeform: Shape 21">
              <a:extLst>
                <a:ext uri="{FF2B5EF4-FFF2-40B4-BE49-F238E27FC236}">
                  <a16:creationId xmlns:a16="http://schemas.microsoft.com/office/drawing/2014/main" id="{972A5E8E-0207-EFFF-1272-8912C39941D1}"/>
                </a:ext>
              </a:extLst>
            </p:cNvPr>
            <p:cNvSpPr/>
            <p:nvPr/>
          </p:nvSpPr>
          <p:spPr>
            <a:xfrm>
              <a:off x="2321804" y="2274853"/>
              <a:ext cx="323373" cy="220122"/>
            </a:xfrm>
            <a:custGeom>
              <a:avLst/>
              <a:gdLst>
                <a:gd name="connsiteX0" fmla="*/ 0 w 323373"/>
                <a:gd name="connsiteY0" fmla="*/ 28575 h 220122"/>
                <a:gd name="connsiteX1" fmla="*/ 64103 w 323373"/>
                <a:gd name="connsiteY1" fmla="*/ 0 h 220122"/>
                <a:gd name="connsiteX2" fmla="*/ 171641 w 323373"/>
                <a:gd name="connsiteY2" fmla="*/ 0 h 220122"/>
                <a:gd name="connsiteX3" fmla="*/ 323374 w 323373"/>
                <a:gd name="connsiteY3" fmla="*/ 192786 h 220122"/>
                <a:gd name="connsiteX4" fmla="*/ 323374 w 323373"/>
                <a:gd name="connsiteY4" fmla="*/ 220123 h 220122"/>
                <a:gd name="connsiteX5" fmla="*/ 101917 w 323373"/>
                <a:gd name="connsiteY5" fmla="*/ 220123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373" h="220122">
                  <a:moveTo>
                    <a:pt x="0" y="28575"/>
                  </a:moveTo>
                  <a:cubicBezTo>
                    <a:pt x="19430" y="15191"/>
                    <a:pt x="41161" y="5504"/>
                    <a:pt x="64103" y="0"/>
                  </a:cubicBezTo>
                  <a:cubicBezTo>
                    <a:pt x="97650" y="18156"/>
                    <a:pt x="138094" y="18156"/>
                    <a:pt x="171641" y="0"/>
                  </a:cubicBezTo>
                  <a:cubicBezTo>
                    <a:pt x="260551" y="21696"/>
                    <a:pt x="323178" y="101267"/>
                    <a:pt x="323374" y="192786"/>
                  </a:cubicBezTo>
                  <a:lnTo>
                    <a:pt x="323374" y="220123"/>
                  </a:lnTo>
                  <a:lnTo>
                    <a:pt x="101917" y="220123"/>
                  </a:ln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590" name="Freeform: Shape 22">
              <a:extLst>
                <a:ext uri="{FF2B5EF4-FFF2-40B4-BE49-F238E27FC236}">
                  <a16:creationId xmlns:a16="http://schemas.microsoft.com/office/drawing/2014/main" id="{2DD9FBB3-0C66-C3C7-68BD-9FA1D63A906A}"/>
                </a:ext>
              </a:extLst>
            </p:cNvPr>
            <p:cNvSpPr/>
            <p:nvPr/>
          </p:nvSpPr>
          <p:spPr>
            <a:xfrm>
              <a:off x="2337311" y="2083712"/>
              <a:ext cx="204253" cy="204100"/>
            </a:xfrm>
            <a:custGeom>
              <a:avLst/>
              <a:gdLst>
                <a:gd name="connsiteX0" fmla="*/ 151466 w 204253"/>
                <a:gd name="connsiteY0" fmla="*/ 191523 h 204100"/>
                <a:gd name="connsiteX1" fmla="*/ 191523 w 204253"/>
                <a:gd name="connsiteY1" fmla="*/ 52787 h 204100"/>
                <a:gd name="connsiteX2" fmla="*/ 52787 w 204253"/>
                <a:gd name="connsiteY2" fmla="*/ 12731 h 204100"/>
                <a:gd name="connsiteX3" fmla="*/ 12731 w 204253"/>
                <a:gd name="connsiteY3" fmla="*/ 151466 h 204100"/>
                <a:gd name="connsiteX4" fmla="*/ 52787 w 204253"/>
                <a:gd name="connsiteY4" fmla="*/ 191523 h 204100"/>
                <a:gd name="connsiteX5" fmla="*/ 151466 w 204253"/>
                <a:gd name="connsiteY5" fmla="*/ 191523 h 2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253" h="204100">
                  <a:moveTo>
                    <a:pt x="151466" y="191523"/>
                  </a:moveTo>
                  <a:cubicBezTo>
                    <a:pt x="200838" y="164273"/>
                    <a:pt x="218772" y="102159"/>
                    <a:pt x="191523" y="52787"/>
                  </a:cubicBezTo>
                  <a:cubicBezTo>
                    <a:pt x="164273" y="3415"/>
                    <a:pt x="102159" y="-14519"/>
                    <a:pt x="52787" y="12731"/>
                  </a:cubicBezTo>
                  <a:cubicBezTo>
                    <a:pt x="3415" y="39980"/>
                    <a:pt x="-14519" y="102094"/>
                    <a:pt x="12731" y="151466"/>
                  </a:cubicBezTo>
                  <a:cubicBezTo>
                    <a:pt x="22038" y="168329"/>
                    <a:pt x="35924" y="182216"/>
                    <a:pt x="52787" y="191523"/>
                  </a:cubicBezTo>
                  <a:cubicBezTo>
                    <a:pt x="83543" y="208294"/>
                    <a:pt x="120711" y="208294"/>
                    <a:pt x="151466" y="191523"/>
                  </a:cubicBez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591" name="Freeform: Shape 23">
              <a:extLst>
                <a:ext uri="{FF2B5EF4-FFF2-40B4-BE49-F238E27FC236}">
                  <a16:creationId xmlns:a16="http://schemas.microsoft.com/office/drawing/2014/main" id="{50605239-7CD5-50B2-CD90-E3E9967ABFC3}"/>
                </a:ext>
              </a:extLst>
            </p:cNvPr>
            <p:cNvSpPr/>
            <p:nvPr/>
          </p:nvSpPr>
          <p:spPr>
            <a:xfrm>
              <a:off x="1944709" y="2592703"/>
              <a:ext cx="581025" cy="310991"/>
            </a:xfrm>
            <a:custGeom>
              <a:avLst/>
              <a:gdLst>
                <a:gd name="connsiteX0" fmla="*/ 581025 w 581025"/>
                <a:gd name="connsiteY0" fmla="*/ 272891 h 310991"/>
                <a:gd name="connsiteX1" fmla="*/ 581025 w 581025"/>
                <a:gd name="connsiteY1" fmla="*/ 310991 h 310991"/>
                <a:gd name="connsiteX2" fmla="*/ 0 w 581025"/>
                <a:gd name="connsiteY2" fmla="*/ 310991 h 310991"/>
                <a:gd name="connsiteX3" fmla="*/ 0 w 581025"/>
                <a:gd name="connsiteY3" fmla="*/ 272891 h 310991"/>
                <a:gd name="connsiteX4" fmla="*/ 214122 w 581025"/>
                <a:gd name="connsiteY4" fmla="*/ 0 h 310991"/>
                <a:gd name="connsiteX5" fmla="*/ 366522 w 581025"/>
                <a:gd name="connsiteY5" fmla="*/ 0 h 310991"/>
                <a:gd name="connsiteX6" fmla="*/ 581025 w 581025"/>
                <a:gd name="connsiteY6" fmla="*/ 272891 h 3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310991">
                  <a:moveTo>
                    <a:pt x="581025" y="272891"/>
                  </a:moveTo>
                  <a:lnTo>
                    <a:pt x="581025" y="310991"/>
                  </a:lnTo>
                  <a:lnTo>
                    <a:pt x="0" y="310991"/>
                  </a:lnTo>
                  <a:lnTo>
                    <a:pt x="0" y="272891"/>
                  </a:lnTo>
                  <a:cubicBezTo>
                    <a:pt x="217" y="143542"/>
                    <a:pt x="88538" y="30981"/>
                    <a:pt x="214122" y="0"/>
                  </a:cubicBezTo>
                  <a:cubicBezTo>
                    <a:pt x="261656" y="25761"/>
                    <a:pt x="318988" y="25761"/>
                    <a:pt x="366522" y="0"/>
                  </a:cubicBezTo>
                  <a:cubicBezTo>
                    <a:pt x="492258" y="30832"/>
                    <a:pt x="580765" y="143431"/>
                    <a:pt x="581025" y="272891"/>
                  </a:cubicBezTo>
                  <a:close/>
                </a:path>
              </a:pathLst>
            </a:custGeom>
            <a:noFill/>
            <a:ln w="19050" cap="flat">
              <a:solidFill>
                <a:srgbClr val="FDC500"/>
              </a:solidFill>
              <a:prstDash val="solid"/>
              <a:round/>
            </a:ln>
          </p:spPr>
          <p:txBody>
            <a:bodyPr rtlCol="0" anchor="ctr"/>
            <a:lstStyle/>
            <a:p>
              <a:pPr defTabSz="731491">
                <a:defRPr/>
              </a:pPr>
              <a:endParaRPr lang="en-US" dirty="0">
                <a:solidFill>
                  <a:srgbClr val="FFFFFF"/>
                </a:solidFill>
                <a:latin typeface="Amazon Ember"/>
              </a:endParaRPr>
            </a:p>
          </p:txBody>
        </p:sp>
        <p:sp>
          <p:nvSpPr>
            <p:cNvPr id="592" name="Freeform: Shape 24">
              <a:extLst>
                <a:ext uri="{FF2B5EF4-FFF2-40B4-BE49-F238E27FC236}">
                  <a16:creationId xmlns:a16="http://schemas.microsoft.com/office/drawing/2014/main" id="{09AD0CD3-FB34-F416-F096-18AF661C5B23}"/>
                </a:ext>
              </a:extLst>
            </p:cNvPr>
            <p:cNvSpPr/>
            <p:nvPr/>
          </p:nvSpPr>
          <p:spPr>
            <a:xfrm>
              <a:off x="2089939" y="2322246"/>
              <a:ext cx="289041" cy="288841"/>
            </a:xfrm>
            <a:custGeom>
              <a:avLst/>
              <a:gdLst>
                <a:gd name="connsiteX0" fmla="*/ 214339 w 289041"/>
                <a:gd name="connsiteY0" fmla="*/ 271028 h 288841"/>
                <a:gd name="connsiteX1" fmla="*/ 271028 w 289041"/>
                <a:gd name="connsiteY1" fmla="*/ 74703 h 288841"/>
                <a:gd name="connsiteX2" fmla="*/ 74703 w 289041"/>
                <a:gd name="connsiteY2" fmla="*/ 18014 h 288841"/>
                <a:gd name="connsiteX3" fmla="*/ 18014 w 289041"/>
                <a:gd name="connsiteY3" fmla="*/ 214339 h 288841"/>
                <a:gd name="connsiteX4" fmla="*/ 74703 w 289041"/>
                <a:gd name="connsiteY4" fmla="*/ 271028 h 288841"/>
                <a:gd name="connsiteX5" fmla="*/ 214339 w 289041"/>
                <a:gd name="connsiteY5" fmla="*/ 271028 h 28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041" h="288841">
                  <a:moveTo>
                    <a:pt x="214339" y="271028"/>
                  </a:moveTo>
                  <a:cubicBezTo>
                    <a:pt x="284207" y="232468"/>
                    <a:pt x="309587" y="144571"/>
                    <a:pt x="271028" y="74703"/>
                  </a:cubicBezTo>
                  <a:cubicBezTo>
                    <a:pt x="232468" y="4835"/>
                    <a:pt x="144571" y="-20546"/>
                    <a:pt x="74703" y="18014"/>
                  </a:cubicBezTo>
                  <a:cubicBezTo>
                    <a:pt x="4835" y="56574"/>
                    <a:pt x="-20546" y="144471"/>
                    <a:pt x="18014" y="214339"/>
                  </a:cubicBezTo>
                  <a:cubicBezTo>
                    <a:pt x="31185" y="238204"/>
                    <a:pt x="50838" y="257857"/>
                    <a:pt x="74703" y="271028"/>
                  </a:cubicBezTo>
                  <a:cubicBezTo>
                    <a:pt x="118218" y="294779"/>
                    <a:pt x="170824" y="294779"/>
                    <a:pt x="214339" y="271028"/>
                  </a:cubicBezTo>
                </a:path>
              </a:pathLst>
            </a:custGeom>
            <a:noFill/>
            <a:ln w="19050" cap="flat">
              <a:solidFill>
                <a:srgbClr val="FDC500"/>
              </a:solidFill>
              <a:prstDash val="solid"/>
              <a:round/>
            </a:ln>
          </p:spPr>
          <p:txBody>
            <a:bodyPr rtlCol="0" anchor="ctr"/>
            <a:lstStyle/>
            <a:p>
              <a:pPr defTabSz="731491">
                <a:defRPr/>
              </a:pPr>
              <a:endParaRPr lang="en-US" dirty="0">
                <a:solidFill>
                  <a:srgbClr val="FFFFFF"/>
                </a:solidFill>
                <a:latin typeface="Amazon Ember"/>
              </a:endParaRPr>
            </a:p>
          </p:txBody>
        </p:sp>
      </p:grpSp>
      <p:sp>
        <p:nvSpPr>
          <p:cNvPr id="593" name="Oval 592">
            <a:extLst>
              <a:ext uri="{FF2B5EF4-FFF2-40B4-BE49-F238E27FC236}">
                <a16:creationId xmlns:a16="http://schemas.microsoft.com/office/drawing/2014/main" id="{B7B210B2-6387-8D30-F783-6057CBEAA502}"/>
              </a:ext>
            </a:extLst>
          </p:cNvPr>
          <p:cNvSpPr/>
          <p:nvPr/>
        </p:nvSpPr>
        <p:spPr>
          <a:xfrm>
            <a:off x="2566856" y="3776749"/>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94" name="Oval 593">
            <a:extLst>
              <a:ext uri="{FF2B5EF4-FFF2-40B4-BE49-F238E27FC236}">
                <a16:creationId xmlns:a16="http://schemas.microsoft.com/office/drawing/2014/main" id="{E8AA3CED-0E31-C895-CBA9-AF3AA354DFEF}"/>
              </a:ext>
            </a:extLst>
          </p:cNvPr>
          <p:cNvSpPr/>
          <p:nvPr/>
        </p:nvSpPr>
        <p:spPr>
          <a:xfrm>
            <a:off x="11775060" y="3713824"/>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95" name="Oval 594">
            <a:extLst>
              <a:ext uri="{FF2B5EF4-FFF2-40B4-BE49-F238E27FC236}">
                <a16:creationId xmlns:a16="http://schemas.microsoft.com/office/drawing/2014/main" id="{52BDCF2A-D83C-A19A-936E-7365F7BE1BDB}"/>
              </a:ext>
            </a:extLst>
          </p:cNvPr>
          <p:cNvSpPr/>
          <p:nvPr/>
        </p:nvSpPr>
        <p:spPr>
          <a:xfrm>
            <a:off x="5568904" y="3733896"/>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596" name="Oval 595">
            <a:extLst>
              <a:ext uri="{FF2B5EF4-FFF2-40B4-BE49-F238E27FC236}">
                <a16:creationId xmlns:a16="http://schemas.microsoft.com/office/drawing/2014/main" id="{32BE2CCA-02AB-6C1D-387E-B26CF72DEDF3}"/>
              </a:ext>
            </a:extLst>
          </p:cNvPr>
          <p:cNvSpPr/>
          <p:nvPr/>
        </p:nvSpPr>
        <p:spPr>
          <a:xfrm>
            <a:off x="8840254" y="3765456"/>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cxnSp>
        <p:nvCxnSpPr>
          <p:cNvPr id="597" name="Straight Arrow Connector 596">
            <a:extLst>
              <a:ext uri="{FF2B5EF4-FFF2-40B4-BE49-F238E27FC236}">
                <a16:creationId xmlns:a16="http://schemas.microsoft.com/office/drawing/2014/main" id="{5DEA9B98-FE8F-B66E-EF74-DE4C367D90D5}"/>
              </a:ext>
            </a:extLst>
          </p:cNvPr>
          <p:cNvCxnSpPr>
            <a:cxnSpLocks/>
          </p:cNvCxnSpPr>
          <p:nvPr/>
        </p:nvCxnSpPr>
        <p:spPr>
          <a:xfrm>
            <a:off x="10554539" y="4323990"/>
            <a:ext cx="1071814" cy="0"/>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598" name="Group 597">
            <a:extLst>
              <a:ext uri="{FF2B5EF4-FFF2-40B4-BE49-F238E27FC236}">
                <a16:creationId xmlns:a16="http://schemas.microsoft.com/office/drawing/2014/main" id="{EDC4BA20-9947-488C-C798-0425C90B552B}"/>
              </a:ext>
            </a:extLst>
          </p:cNvPr>
          <p:cNvGrpSpPr/>
          <p:nvPr/>
        </p:nvGrpSpPr>
        <p:grpSpPr>
          <a:xfrm rot="16200000">
            <a:off x="1398642" y="5432799"/>
            <a:ext cx="241217" cy="241217"/>
            <a:chOff x="2286025" y="2846413"/>
            <a:chExt cx="745284" cy="745284"/>
          </a:xfrm>
        </p:grpSpPr>
        <p:sp>
          <p:nvSpPr>
            <p:cNvPr id="599" name="Oval 598">
              <a:extLst>
                <a:ext uri="{FF2B5EF4-FFF2-40B4-BE49-F238E27FC236}">
                  <a16:creationId xmlns:a16="http://schemas.microsoft.com/office/drawing/2014/main" id="{571B99C3-204F-BAB2-7F58-66EDADC26E77}"/>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600" name="Group 599">
              <a:extLst>
                <a:ext uri="{FF2B5EF4-FFF2-40B4-BE49-F238E27FC236}">
                  <a16:creationId xmlns:a16="http://schemas.microsoft.com/office/drawing/2014/main" id="{B5CE788D-6C9E-67E8-BA12-FB6DFAA38F68}"/>
                </a:ext>
              </a:extLst>
            </p:cNvPr>
            <p:cNvGrpSpPr/>
            <p:nvPr/>
          </p:nvGrpSpPr>
          <p:grpSpPr>
            <a:xfrm>
              <a:off x="2533463" y="3048376"/>
              <a:ext cx="250408" cy="325097"/>
              <a:chOff x="2534444" y="3048376"/>
              <a:chExt cx="250408" cy="325097"/>
            </a:xfrm>
          </p:grpSpPr>
          <p:cxnSp>
            <p:nvCxnSpPr>
              <p:cNvPr id="601" name="Straight Connector 600">
                <a:extLst>
                  <a:ext uri="{FF2B5EF4-FFF2-40B4-BE49-F238E27FC236}">
                    <a16:creationId xmlns:a16="http://schemas.microsoft.com/office/drawing/2014/main" id="{E15CBD74-951B-237F-5E44-47C31E1D372E}"/>
                  </a:ext>
                </a:extLst>
              </p:cNvPr>
              <p:cNvCxnSpPr>
                <a:cxnSpLocks/>
              </p:cNvCxnSpPr>
              <p:nvPr/>
            </p:nvCxnSpPr>
            <p:spPr>
              <a:xfrm rot="5400000">
                <a:off x="2498479" y="3210925"/>
                <a:ext cx="325097" cy="0"/>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02" name="Straight Connector 601">
                <a:extLst>
                  <a:ext uri="{FF2B5EF4-FFF2-40B4-BE49-F238E27FC236}">
                    <a16:creationId xmlns:a16="http://schemas.microsoft.com/office/drawing/2014/main" id="{19E24BC9-E20F-DCEB-1D78-A69295996725}"/>
                  </a:ext>
                </a:extLst>
              </p:cNvPr>
              <p:cNvCxnSpPr>
                <a:cxnSpLocks/>
              </p:cNvCxnSpPr>
              <p:nvPr/>
            </p:nvCxnSpPr>
            <p:spPr>
              <a:xfrm>
                <a:off x="2534444" y="3249858"/>
                <a:ext cx="123201"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03" name="Straight Connector 602">
                <a:extLst>
                  <a:ext uri="{FF2B5EF4-FFF2-40B4-BE49-F238E27FC236}">
                    <a16:creationId xmlns:a16="http://schemas.microsoft.com/office/drawing/2014/main" id="{A3BC19F7-B49D-86BB-373C-597AF724B895}"/>
                  </a:ext>
                </a:extLst>
              </p:cNvPr>
              <p:cNvCxnSpPr>
                <a:cxnSpLocks/>
              </p:cNvCxnSpPr>
              <p:nvPr/>
            </p:nvCxnSpPr>
            <p:spPr>
              <a:xfrm rot="5400000">
                <a:off x="2663031" y="3249860"/>
                <a:ext cx="123202" cy="120441"/>
              </a:xfrm>
              <a:prstGeom prst="line">
                <a:avLst/>
              </a:prstGeom>
              <a:noFill/>
              <a:ln w="19050" cap="rnd">
                <a:solidFill>
                  <a:srgbClr val="FDC500"/>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604" name="Group 603">
            <a:extLst>
              <a:ext uri="{FF2B5EF4-FFF2-40B4-BE49-F238E27FC236}">
                <a16:creationId xmlns:a16="http://schemas.microsoft.com/office/drawing/2014/main" id="{5D3DA48E-9402-5D8F-246B-171B80531151}"/>
              </a:ext>
            </a:extLst>
          </p:cNvPr>
          <p:cNvGrpSpPr/>
          <p:nvPr/>
        </p:nvGrpSpPr>
        <p:grpSpPr>
          <a:xfrm rot="16200000">
            <a:off x="6415011" y="5404082"/>
            <a:ext cx="241217" cy="241217"/>
            <a:chOff x="2286025" y="2846413"/>
            <a:chExt cx="745284" cy="745284"/>
          </a:xfrm>
        </p:grpSpPr>
        <p:sp>
          <p:nvSpPr>
            <p:cNvPr id="605" name="Oval 604">
              <a:extLst>
                <a:ext uri="{FF2B5EF4-FFF2-40B4-BE49-F238E27FC236}">
                  <a16:creationId xmlns:a16="http://schemas.microsoft.com/office/drawing/2014/main" id="{116C3E7D-9D42-E0BC-D487-F76196AD9AA8}"/>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606" name="Group 605">
              <a:extLst>
                <a:ext uri="{FF2B5EF4-FFF2-40B4-BE49-F238E27FC236}">
                  <a16:creationId xmlns:a16="http://schemas.microsoft.com/office/drawing/2014/main" id="{EFB86D4A-B9F8-BA0E-60C5-0AEC6B21B404}"/>
                </a:ext>
              </a:extLst>
            </p:cNvPr>
            <p:cNvGrpSpPr/>
            <p:nvPr/>
          </p:nvGrpSpPr>
          <p:grpSpPr>
            <a:xfrm>
              <a:off x="2533463" y="3048376"/>
              <a:ext cx="250408" cy="325097"/>
              <a:chOff x="2534444" y="3048376"/>
              <a:chExt cx="250408" cy="325097"/>
            </a:xfrm>
          </p:grpSpPr>
          <p:cxnSp>
            <p:nvCxnSpPr>
              <p:cNvPr id="607" name="Straight Connector 606">
                <a:extLst>
                  <a:ext uri="{FF2B5EF4-FFF2-40B4-BE49-F238E27FC236}">
                    <a16:creationId xmlns:a16="http://schemas.microsoft.com/office/drawing/2014/main" id="{2BEC4240-2568-6533-CB00-1054C07858F0}"/>
                  </a:ext>
                </a:extLst>
              </p:cNvPr>
              <p:cNvCxnSpPr>
                <a:cxnSpLocks/>
              </p:cNvCxnSpPr>
              <p:nvPr/>
            </p:nvCxnSpPr>
            <p:spPr>
              <a:xfrm rot="5400000">
                <a:off x="2498479" y="3210925"/>
                <a:ext cx="325097" cy="0"/>
              </a:xfrm>
              <a:prstGeom prst="line">
                <a:avLst/>
              </a:prstGeom>
              <a:noFill/>
              <a:ln w="19050" cap="rnd">
                <a:solidFill>
                  <a:schemeClr val="accent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08" name="Straight Connector 607">
                <a:extLst>
                  <a:ext uri="{FF2B5EF4-FFF2-40B4-BE49-F238E27FC236}">
                    <a16:creationId xmlns:a16="http://schemas.microsoft.com/office/drawing/2014/main" id="{D3F29D55-7CE4-7A38-DC6B-41C2678C8DD9}"/>
                  </a:ext>
                </a:extLst>
              </p:cNvPr>
              <p:cNvCxnSpPr>
                <a:cxnSpLocks/>
              </p:cNvCxnSpPr>
              <p:nvPr/>
            </p:nvCxnSpPr>
            <p:spPr>
              <a:xfrm>
                <a:off x="2534444" y="3249858"/>
                <a:ext cx="123201" cy="120441"/>
              </a:xfrm>
              <a:prstGeom prst="line">
                <a:avLst/>
              </a:prstGeom>
              <a:noFill/>
              <a:ln w="19050" cap="rnd">
                <a:solidFill>
                  <a:schemeClr val="accent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09" name="Straight Connector 608">
                <a:extLst>
                  <a:ext uri="{FF2B5EF4-FFF2-40B4-BE49-F238E27FC236}">
                    <a16:creationId xmlns:a16="http://schemas.microsoft.com/office/drawing/2014/main" id="{8514FABE-8149-8718-3DCD-47E0E096B7C4}"/>
                  </a:ext>
                </a:extLst>
              </p:cNvPr>
              <p:cNvCxnSpPr>
                <a:cxnSpLocks/>
              </p:cNvCxnSpPr>
              <p:nvPr/>
            </p:nvCxnSpPr>
            <p:spPr>
              <a:xfrm rot="5400000">
                <a:off x="2663031" y="3249860"/>
                <a:ext cx="123202" cy="120441"/>
              </a:xfrm>
              <a:prstGeom prst="line">
                <a:avLst/>
              </a:prstGeom>
              <a:noFill/>
              <a:ln w="19050" cap="rnd">
                <a:solidFill>
                  <a:schemeClr val="accent2"/>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cxnSp>
        <p:nvCxnSpPr>
          <p:cNvPr id="610" name="Straight Connector 609">
            <a:extLst>
              <a:ext uri="{FF2B5EF4-FFF2-40B4-BE49-F238E27FC236}">
                <a16:creationId xmlns:a16="http://schemas.microsoft.com/office/drawing/2014/main" id="{0D041CF4-5547-95AF-C5EB-FA7AEDDED806}"/>
              </a:ext>
            </a:extLst>
          </p:cNvPr>
          <p:cNvCxnSpPr>
            <a:cxnSpLocks/>
          </p:cNvCxnSpPr>
          <p:nvPr/>
        </p:nvCxnSpPr>
        <p:spPr>
          <a:xfrm>
            <a:off x="6820454" y="5712765"/>
            <a:ext cx="2018576" cy="0"/>
          </a:xfrm>
          <a:prstGeom prst="line">
            <a:avLst/>
          </a:prstGeom>
          <a:ln>
            <a:solidFill>
              <a:srgbClr val="527FFF"/>
            </a:solidFill>
          </a:ln>
        </p:spPr>
        <p:style>
          <a:lnRef idx="2">
            <a:schemeClr val="accent1"/>
          </a:lnRef>
          <a:fillRef idx="0">
            <a:schemeClr val="accent1"/>
          </a:fillRef>
          <a:effectRef idx="1">
            <a:schemeClr val="accent1"/>
          </a:effectRef>
          <a:fontRef idx="minor">
            <a:schemeClr val="tx1"/>
          </a:fontRef>
        </p:style>
      </p:cxnSp>
      <p:sp>
        <p:nvSpPr>
          <p:cNvPr id="611" name="TextBox 610">
            <a:extLst>
              <a:ext uri="{FF2B5EF4-FFF2-40B4-BE49-F238E27FC236}">
                <a16:creationId xmlns:a16="http://schemas.microsoft.com/office/drawing/2014/main" id="{CF75CA98-B96D-E4C0-94BE-AE44B5FC18C0}"/>
              </a:ext>
            </a:extLst>
          </p:cNvPr>
          <p:cNvSpPr txBox="1"/>
          <p:nvPr/>
        </p:nvSpPr>
        <p:spPr>
          <a:xfrm>
            <a:off x="941024" y="4130372"/>
            <a:ext cx="1600118" cy="461665"/>
          </a:xfrm>
          <a:prstGeom prst="rect">
            <a:avLst/>
          </a:prstGeom>
          <a:noFill/>
        </p:spPr>
        <p:txBody>
          <a:bodyPr wrap="none" rtlCol="0">
            <a:spAutoFit/>
          </a:bodyPr>
          <a:lstStyle/>
          <a:p>
            <a:pPr algn="l"/>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Workshop</a:t>
            </a:r>
          </a:p>
        </p:txBody>
      </p:sp>
      <p:sp>
        <p:nvSpPr>
          <p:cNvPr id="612" name="TextBox 611">
            <a:extLst>
              <a:ext uri="{FF2B5EF4-FFF2-40B4-BE49-F238E27FC236}">
                <a16:creationId xmlns:a16="http://schemas.microsoft.com/office/drawing/2014/main" id="{0530A20E-7B0C-CAD3-2876-0308266BFEFF}"/>
              </a:ext>
            </a:extLst>
          </p:cNvPr>
          <p:cNvSpPr txBox="1"/>
          <p:nvPr/>
        </p:nvSpPr>
        <p:spPr>
          <a:xfrm>
            <a:off x="6405456" y="1566475"/>
            <a:ext cx="2183611" cy="461665"/>
          </a:xfrm>
          <a:prstGeom prst="rect">
            <a:avLst/>
          </a:prstGeom>
          <a:noFill/>
        </p:spPr>
        <p:txBody>
          <a:bodyPr wrap="none" rtlCol="0">
            <a:spAutoFit/>
          </a:bodyPr>
          <a:lstStyle/>
          <a:p>
            <a:pPr algn="l"/>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Pre-Workshop</a:t>
            </a:r>
          </a:p>
        </p:txBody>
      </p:sp>
      <p:sp>
        <p:nvSpPr>
          <p:cNvPr id="613" name="Oval 612">
            <a:extLst>
              <a:ext uri="{FF2B5EF4-FFF2-40B4-BE49-F238E27FC236}">
                <a16:creationId xmlns:a16="http://schemas.microsoft.com/office/drawing/2014/main" id="{68C66646-6616-C9A5-3570-15519836F3F4}"/>
              </a:ext>
            </a:extLst>
          </p:cNvPr>
          <p:cNvSpPr/>
          <p:nvPr/>
        </p:nvSpPr>
        <p:spPr>
          <a:xfrm>
            <a:off x="4750882" y="1317027"/>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nvGrpSpPr>
          <p:cNvPr id="614" name="Graphic 94">
            <a:extLst>
              <a:ext uri="{FF2B5EF4-FFF2-40B4-BE49-F238E27FC236}">
                <a16:creationId xmlns:a16="http://schemas.microsoft.com/office/drawing/2014/main" id="{E153BBA9-F818-0D38-05EE-FE856C757F67}"/>
              </a:ext>
            </a:extLst>
          </p:cNvPr>
          <p:cNvGrpSpPr/>
          <p:nvPr/>
        </p:nvGrpSpPr>
        <p:grpSpPr>
          <a:xfrm>
            <a:off x="5008047" y="1604340"/>
            <a:ext cx="746146" cy="746930"/>
            <a:chOff x="1826028" y="2083685"/>
            <a:chExt cx="819149" cy="820009"/>
          </a:xfrm>
        </p:grpSpPr>
        <p:sp>
          <p:nvSpPr>
            <p:cNvPr id="615" name="Freeform: Shape 19">
              <a:extLst>
                <a:ext uri="{FF2B5EF4-FFF2-40B4-BE49-F238E27FC236}">
                  <a16:creationId xmlns:a16="http://schemas.microsoft.com/office/drawing/2014/main" id="{5A293DFF-EF09-80D0-6368-1D5C9B8B2352}"/>
                </a:ext>
              </a:extLst>
            </p:cNvPr>
            <p:cNvSpPr/>
            <p:nvPr/>
          </p:nvSpPr>
          <p:spPr>
            <a:xfrm>
              <a:off x="1826028" y="2274758"/>
              <a:ext cx="322326" cy="220122"/>
            </a:xfrm>
            <a:custGeom>
              <a:avLst/>
              <a:gdLst>
                <a:gd name="connsiteX0" fmla="*/ 221837 w 322326"/>
                <a:gd name="connsiteY0" fmla="*/ 220123 h 220122"/>
                <a:gd name="connsiteX1" fmla="*/ 0 w 322326"/>
                <a:gd name="connsiteY1" fmla="*/ 220123 h 220122"/>
                <a:gd name="connsiteX2" fmla="*/ 0 w 322326"/>
                <a:gd name="connsiteY2" fmla="*/ 192786 h 220122"/>
                <a:gd name="connsiteX3" fmla="*/ 151543 w 322326"/>
                <a:gd name="connsiteY3" fmla="*/ 0 h 220122"/>
                <a:gd name="connsiteX4" fmla="*/ 258890 w 322326"/>
                <a:gd name="connsiteY4" fmla="*/ 0 h 220122"/>
                <a:gd name="connsiteX5" fmla="*/ 322326 w 322326"/>
                <a:gd name="connsiteY5" fmla="*/ 27908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26" h="220122">
                  <a:moveTo>
                    <a:pt x="221837" y="220123"/>
                  </a:moveTo>
                  <a:lnTo>
                    <a:pt x="0" y="220123"/>
                  </a:lnTo>
                  <a:lnTo>
                    <a:pt x="0" y="192786"/>
                  </a:lnTo>
                  <a:cubicBezTo>
                    <a:pt x="209" y="101335"/>
                    <a:pt x="62728" y="21801"/>
                    <a:pt x="151543" y="0"/>
                  </a:cubicBezTo>
                  <a:cubicBezTo>
                    <a:pt x="185022" y="18157"/>
                    <a:pt x="225411" y="18157"/>
                    <a:pt x="258890" y="0"/>
                  </a:cubicBezTo>
                  <a:cubicBezTo>
                    <a:pt x="281512" y="5500"/>
                    <a:pt x="302986" y="14947"/>
                    <a:pt x="322326" y="27908"/>
                  </a:cubicBez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16" name="Freeform: Shape 20">
              <a:extLst>
                <a:ext uri="{FF2B5EF4-FFF2-40B4-BE49-F238E27FC236}">
                  <a16:creationId xmlns:a16="http://schemas.microsoft.com/office/drawing/2014/main" id="{ED63FE15-B489-AE2A-F922-E735A7301EAC}"/>
                </a:ext>
              </a:extLst>
            </p:cNvPr>
            <p:cNvSpPr/>
            <p:nvPr/>
          </p:nvSpPr>
          <p:spPr>
            <a:xfrm>
              <a:off x="1928831" y="2083685"/>
              <a:ext cx="204253" cy="204127"/>
            </a:xfrm>
            <a:custGeom>
              <a:avLst/>
              <a:gdLst>
                <a:gd name="connsiteX0" fmla="*/ 151419 w 204253"/>
                <a:gd name="connsiteY0" fmla="*/ 191549 h 204127"/>
                <a:gd name="connsiteX1" fmla="*/ 191549 w 204253"/>
                <a:gd name="connsiteY1" fmla="*/ 52835 h 204127"/>
                <a:gd name="connsiteX2" fmla="*/ 52835 w 204253"/>
                <a:gd name="connsiteY2" fmla="*/ 12705 h 204127"/>
                <a:gd name="connsiteX3" fmla="*/ 12705 w 204253"/>
                <a:gd name="connsiteY3" fmla="*/ 151419 h 204127"/>
                <a:gd name="connsiteX4" fmla="*/ 52835 w 204253"/>
                <a:gd name="connsiteY4" fmla="*/ 191549 h 204127"/>
                <a:gd name="connsiteX5" fmla="*/ 151419 w 204253"/>
                <a:gd name="connsiteY5" fmla="*/ 191549 h 20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253" h="204127">
                  <a:moveTo>
                    <a:pt x="151419" y="191549"/>
                  </a:moveTo>
                  <a:cubicBezTo>
                    <a:pt x="200805" y="164326"/>
                    <a:pt x="218772" y="102222"/>
                    <a:pt x="191549" y="52835"/>
                  </a:cubicBezTo>
                  <a:cubicBezTo>
                    <a:pt x="164326" y="3448"/>
                    <a:pt x="102222" y="-14519"/>
                    <a:pt x="52835" y="12705"/>
                  </a:cubicBezTo>
                  <a:cubicBezTo>
                    <a:pt x="3448" y="39928"/>
                    <a:pt x="-14519" y="102032"/>
                    <a:pt x="12705" y="151419"/>
                  </a:cubicBezTo>
                  <a:cubicBezTo>
                    <a:pt x="22020" y="168319"/>
                    <a:pt x="35935" y="182233"/>
                    <a:pt x="52835" y="191549"/>
                  </a:cubicBezTo>
                  <a:cubicBezTo>
                    <a:pt x="83556" y="208321"/>
                    <a:pt x="120697" y="208321"/>
                    <a:pt x="151419" y="191549"/>
                  </a:cubicBez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17" name="Freeform: Shape 21">
              <a:extLst>
                <a:ext uri="{FF2B5EF4-FFF2-40B4-BE49-F238E27FC236}">
                  <a16:creationId xmlns:a16="http://schemas.microsoft.com/office/drawing/2014/main" id="{A33C02F1-F7FA-9C5E-3C1A-CCD59DB85FFC}"/>
                </a:ext>
              </a:extLst>
            </p:cNvPr>
            <p:cNvSpPr/>
            <p:nvPr/>
          </p:nvSpPr>
          <p:spPr>
            <a:xfrm>
              <a:off x="2321804" y="2274853"/>
              <a:ext cx="323373" cy="220122"/>
            </a:xfrm>
            <a:custGeom>
              <a:avLst/>
              <a:gdLst>
                <a:gd name="connsiteX0" fmla="*/ 0 w 323373"/>
                <a:gd name="connsiteY0" fmla="*/ 28575 h 220122"/>
                <a:gd name="connsiteX1" fmla="*/ 64103 w 323373"/>
                <a:gd name="connsiteY1" fmla="*/ 0 h 220122"/>
                <a:gd name="connsiteX2" fmla="*/ 171641 w 323373"/>
                <a:gd name="connsiteY2" fmla="*/ 0 h 220122"/>
                <a:gd name="connsiteX3" fmla="*/ 323374 w 323373"/>
                <a:gd name="connsiteY3" fmla="*/ 192786 h 220122"/>
                <a:gd name="connsiteX4" fmla="*/ 323374 w 323373"/>
                <a:gd name="connsiteY4" fmla="*/ 220123 h 220122"/>
                <a:gd name="connsiteX5" fmla="*/ 101917 w 323373"/>
                <a:gd name="connsiteY5" fmla="*/ 220123 h 22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373" h="220122">
                  <a:moveTo>
                    <a:pt x="0" y="28575"/>
                  </a:moveTo>
                  <a:cubicBezTo>
                    <a:pt x="19430" y="15191"/>
                    <a:pt x="41161" y="5504"/>
                    <a:pt x="64103" y="0"/>
                  </a:cubicBezTo>
                  <a:cubicBezTo>
                    <a:pt x="97650" y="18156"/>
                    <a:pt x="138094" y="18156"/>
                    <a:pt x="171641" y="0"/>
                  </a:cubicBezTo>
                  <a:cubicBezTo>
                    <a:pt x="260551" y="21696"/>
                    <a:pt x="323178" y="101267"/>
                    <a:pt x="323374" y="192786"/>
                  </a:cubicBezTo>
                  <a:lnTo>
                    <a:pt x="323374" y="220123"/>
                  </a:lnTo>
                  <a:lnTo>
                    <a:pt x="101917" y="220123"/>
                  </a:ln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18" name="Freeform: Shape 22">
              <a:extLst>
                <a:ext uri="{FF2B5EF4-FFF2-40B4-BE49-F238E27FC236}">
                  <a16:creationId xmlns:a16="http://schemas.microsoft.com/office/drawing/2014/main" id="{C6B47BF2-0EB6-62D2-F402-3D207135681C}"/>
                </a:ext>
              </a:extLst>
            </p:cNvPr>
            <p:cNvSpPr/>
            <p:nvPr/>
          </p:nvSpPr>
          <p:spPr>
            <a:xfrm>
              <a:off x="2337311" y="2083712"/>
              <a:ext cx="204253" cy="204100"/>
            </a:xfrm>
            <a:custGeom>
              <a:avLst/>
              <a:gdLst>
                <a:gd name="connsiteX0" fmla="*/ 151466 w 204253"/>
                <a:gd name="connsiteY0" fmla="*/ 191523 h 204100"/>
                <a:gd name="connsiteX1" fmla="*/ 191523 w 204253"/>
                <a:gd name="connsiteY1" fmla="*/ 52787 h 204100"/>
                <a:gd name="connsiteX2" fmla="*/ 52787 w 204253"/>
                <a:gd name="connsiteY2" fmla="*/ 12731 h 204100"/>
                <a:gd name="connsiteX3" fmla="*/ 12731 w 204253"/>
                <a:gd name="connsiteY3" fmla="*/ 151466 h 204100"/>
                <a:gd name="connsiteX4" fmla="*/ 52787 w 204253"/>
                <a:gd name="connsiteY4" fmla="*/ 191523 h 204100"/>
                <a:gd name="connsiteX5" fmla="*/ 151466 w 204253"/>
                <a:gd name="connsiteY5" fmla="*/ 191523 h 20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253" h="204100">
                  <a:moveTo>
                    <a:pt x="151466" y="191523"/>
                  </a:moveTo>
                  <a:cubicBezTo>
                    <a:pt x="200838" y="164273"/>
                    <a:pt x="218772" y="102159"/>
                    <a:pt x="191523" y="52787"/>
                  </a:cubicBezTo>
                  <a:cubicBezTo>
                    <a:pt x="164273" y="3415"/>
                    <a:pt x="102159" y="-14519"/>
                    <a:pt x="52787" y="12731"/>
                  </a:cubicBezTo>
                  <a:cubicBezTo>
                    <a:pt x="3415" y="39980"/>
                    <a:pt x="-14519" y="102094"/>
                    <a:pt x="12731" y="151466"/>
                  </a:cubicBezTo>
                  <a:cubicBezTo>
                    <a:pt x="22038" y="168329"/>
                    <a:pt x="35924" y="182216"/>
                    <a:pt x="52787" y="191523"/>
                  </a:cubicBezTo>
                  <a:cubicBezTo>
                    <a:pt x="83543" y="208294"/>
                    <a:pt x="120711" y="208294"/>
                    <a:pt x="151466" y="191523"/>
                  </a:cubicBez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19" name="Freeform: Shape 23">
              <a:extLst>
                <a:ext uri="{FF2B5EF4-FFF2-40B4-BE49-F238E27FC236}">
                  <a16:creationId xmlns:a16="http://schemas.microsoft.com/office/drawing/2014/main" id="{07EEE835-D847-1FFB-CDD6-98B31308F398}"/>
                </a:ext>
              </a:extLst>
            </p:cNvPr>
            <p:cNvSpPr/>
            <p:nvPr/>
          </p:nvSpPr>
          <p:spPr>
            <a:xfrm>
              <a:off x="1944709" y="2592703"/>
              <a:ext cx="581025" cy="310991"/>
            </a:xfrm>
            <a:custGeom>
              <a:avLst/>
              <a:gdLst>
                <a:gd name="connsiteX0" fmla="*/ 581025 w 581025"/>
                <a:gd name="connsiteY0" fmla="*/ 272891 h 310991"/>
                <a:gd name="connsiteX1" fmla="*/ 581025 w 581025"/>
                <a:gd name="connsiteY1" fmla="*/ 310991 h 310991"/>
                <a:gd name="connsiteX2" fmla="*/ 0 w 581025"/>
                <a:gd name="connsiteY2" fmla="*/ 310991 h 310991"/>
                <a:gd name="connsiteX3" fmla="*/ 0 w 581025"/>
                <a:gd name="connsiteY3" fmla="*/ 272891 h 310991"/>
                <a:gd name="connsiteX4" fmla="*/ 214122 w 581025"/>
                <a:gd name="connsiteY4" fmla="*/ 0 h 310991"/>
                <a:gd name="connsiteX5" fmla="*/ 366522 w 581025"/>
                <a:gd name="connsiteY5" fmla="*/ 0 h 310991"/>
                <a:gd name="connsiteX6" fmla="*/ 581025 w 581025"/>
                <a:gd name="connsiteY6" fmla="*/ 272891 h 3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310991">
                  <a:moveTo>
                    <a:pt x="581025" y="272891"/>
                  </a:moveTo>
                  <a:lnTo>
                    <a:pt x="581025" y="310991"/>
                  </a:lnTo>
                  <a:lnTo>
                    <a:pt x="0" y="310991"/>
                  </a:lnTo>
                  <a:lnTo>
                    <a:pt x="0" y="272891"/>
                  </a:lnTo>
                  <a:cubicBezTo>
                    <a:pt x="217" y="143542"/>
                    <a:pt x="88538" y="30981"/>
                    <a:pt x="214122" y="0"/>
                  </a:cubicBezTo>
                  <a:cubicBezTo>
                    <a:pt x="261656" y="25761"/>
                    <a:pt x="318988" y="25761"/>
                    <a:pt x="366522" y="0"/>
                  </a:cubicBezTo>
                  <a:cubicBezTo>
                    <a:pt x="492258" y="30832"/>
                    <a:pt x="580765" y="143431"/>
                    <a:pt x="581025" y="272891"/>
                  </a:cubicBezTo>
                  <a:close/>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20" name="Freeform: Shape 24">
              <a:extLst>
                <a:ext uri="{FF2B5EF4-FFF2-40B4-BE49-F238E27FC236}">
                  <a16:creationId xmlns:a16="http://schemas.microsoft.com/office/drawing/2014/main" id="{68164B93-BD16-3CEA-F953-6FD224874E9F}"/>
                </a:ext>
              </a:extLst>
            </p:cNvPr>
            <p:cNvSpPr/>
            <p:nvPr/>
          </p:nvSpPr>
          <p:spPr>
            <a:xfrm>
              <a:off x="2089939" y="2322246"/>
              <a:ext cx="289041" cy="288841"/>
            </a:xfrm>
            <a:custGeom>
              <a:avLst/>
              <a:gdLst>
                <a:gd name="connsiteX0" fmla="*/ 214339 w 289041"/>
                <a:gd name="connsiteY0" fmla="*/ 271028 h 288841"/>
                <a:gd name="connsiteX1" fmla="*/ 271028 w 289041"/>
                <a:gd name="connsiteY1" fmla="*/ 74703 h 288841"/>
                <a:gd name="connsiteX2" fmla="*/ 74703 w 289041"/>
                <a:gd name="connsiteY2" fmla="*/ 18014 h 288841"/>
                <a:gd name="connsiteX3" fmla="*/ 18014 w 289041"/>
                <a:gd name="connsiteY3" fmla="*/ 214339 h 288841"/>
                <a:gd name="connsiteX4" fmla="*/ 74703 w 289041"/>
                <a:gd name="connsiteY4" fmla="*/ 271028 h 288841"/>
                <a:gd name="connsiteX5" fmla="*/ 214339 w 289041"/>
                <a:gd name="connsiteY5" fmla="*/ 271028 h 28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041" h="288841">
                  <a:moveTo>
                    <a:pt x="214339" y="271028"/>
                  </a:moveTo>
                  <a:cubicBezTo>
                    <a:pt x="284207" y="232468"/>
                    <a:pt x="309587" y="144571"/>
                    <a:pt x="271028" y="74703"/>
                  </a:cubicBezTo>
                  <a:cubicBezTo>
                    <a:pt x="232468" y="4835"/>
                    <a:pt x="144571" y="-20546"/>
                    <a:pt x="74703" y="18014"/>
                  </a:cubicBezTo>
                  <a:cubicBezTo>
                    <a:pt x="4835" y="56574"/>
                    <a:pt x="-20546" y="144471"/>
                    <a:pt x="18014" y="214339"/>
                  </a:cubicBezTo>
                  <a:cubicBezTo>
                    <a:pt x="31185" y="238204"/>
                    <a:pt x="50838" y="257857"/>
                    <a:pt x="74703" y="271028"/>
                  </a:cubicBezTo>
                  <a:cubicBezTo>
                    <a:pt x="118218" y="294779"/>
                    <a:pt x="170824" y="294779"/>
                    <a:pt x="214339" y="271028"/>
                  </a:cubicBezTo>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grpSp>
      <p:sp>
        <p:nvSpPr>
          <p:cNvPr id="621" name="TextBox 620">
            <a:extLst>
              <a:ext uri="{FF2B5EF4-FFF2-40B4-BE49-F238E27FC236}">
                <a16:creationId xmlns:a16="http://schemas.microsoft.com/office/drawing/2014/main" id="{4A744EEA-1423-524C-6CF5-C5B3EC01FDFD}"/>
              </a:ext>
            </a:extLst>
          </p:cNvPr>
          <p:cNvSpPr txBox="1"/>
          <p:nvPr/>
        </p:nvSpPr>
        <p:spPr>
          <a:xfrm>
            <a:off x="2712244" y="1643905"/>
            <a:ext cx="1901483" cy="461665"/>
          </a:xfrm>
          <a:prstGeom prst="rect">
            <a:avLst/>
          </a:prstGeom>
          <a:solidFill>
            <a:schemeClr val="bg2"/>
          </a:solidFill>
        </p:spPr>
        <p:txBody>
          <a:bodyPr wrap="none" rtlCol="0">
            <a:spAutoFit/>
          </a:bodyPr>
          <a:lstStyle/>
          <a:p>
            <a:pPr algn="ctr" defTabSz="731491">
              <a:defRPr/>
            </a:pPr>
            <a:r>
              <a:rPr lang="en-US" sz="24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Preparation</a:t>
            </a:r>
          </a:p>
        </p:txBody>
      </p:sp>
      <p:sp>
        <p:nvSpPr>
          <p:cNvPr id="622" name="TextBox 621">
            <a:extLst>
              <a:ext uri="{FF2B5EF4-FFF2-40B4-BE49-F238E27FC236}">
                <a16:creationId xmlns:a16="http://schemas.microsoft.com/office/drawing/2014/main" id="{0AED2C2C-97CF-2FBF-98D9-8AC5D9926CAC}"/>
              </a:ext>
            </a:extLst>
          </p:cNvPr>
          <p:cNvSpPr txBox="1"/>
          <p:nvPr/>
        </p:nvSpPr>
        <p:spPr>
          <a:xfrm>
            <a:off x="5007432" y="2798947"/>
            <a:ext cx="2128224" cy="510909"/>
          </a:xfrm>
          <a:prstGeom prst="rect">
            <a:avLst/>
          </a:prstGeom>
          <a:noFill/>
          <a:ln>
            <a:noFill/>
          </a:ln>
        </p:spPr>
        <p:txBody>
          <a:bodyPr wrap="square" lIns="182880" tIns="146304" rIns="182880" bIns="146304" rtlCol="0">
            <a:spAutoFit/>
          </a:bodyPr>
          <a:lstStyle/>
          <a:p>
            <a:pPr defTabSz="73149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Identifying Attendees</a:t>
            </a:r>
          </a:p>
        </p:txBody>
      </p:sp>
      <p:sp>
        <p:nvSpPr>
          <p:cNvPr id="623" name="TextBox 622">
            <a:extLst>
              <a:ext uri="{FF2B5EF4-FFF2-40B4-BE49-F238E27FC236}">
                <a16:creationId xmlns:a16="http://schemas.microsoft.com/office/drawing/2014/main" id="{157E6F98-C3E6-A606-477B-54DBF0C65E13}"/>
              </a:ext>
            </a:extLst>
          </p:cNvPr>
          <p:cNvSpPr txBox="1"/>
          <p:nvPr/>
        </p:nvSpPr>
        <p:spPr>
          <a:xfrm>
            <a:off x="1782132" y="2818439"/>
            <a:ext cx="2128224" cy="941796"/>
          </a:xfrm>
          <a:prstGeom prst="rect">
            <a:avLst/>
          </a:prstGeom>
          <a:noFill/>
        </p:spPr>
        <p:txBody>
          <a:bodyPr wrap="square" lIns="182880" tIns="146304" rIns="182880" bIns="146304" rtlCol="0">
            <a:spAutoFit/>
          </a:bodyPr>
          <a:lstStyle/>
          <a:p>
            <a:pPr defTabSz="731491">
              <a:spcBef>
                <a:spcPts val="600"/>
              </a:spcBef>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Pre-Workshop Questionnaire Completion</a:t>
            </a:r>
          </a:p>
        </p:txBody>
      </p:sp>
      <p:cxnSp>
        <p:nvCxnSpPr>
          <p:cNvPr id="624" name="Straight Arrow Connector 623">
            <a:extLst>
              <a:ext uri="{FF2B5EF4-FFF2-40B4-BE49-F238E27FC236}">
                <a16:creationId xmlns:a16="http://schemas.microsoft.com/office/drawing/2014/main" id="{39DC4943-1BD8-1CA2-AD1C-DC6ED8F357D6}"/>
              </a:ext>
            </a:extLst>
          </p:cNvPr>
          <p:cNvCxnSpPr>
            <a:cxnSpLocks/>
          </p:cNvCxnSpPr>
          <p:nvPr/>
        </p:nvCxnSpPr>
        <p:spPr>
          <a:xfrm>
            <a:off x="4092373" y="4344062"/>
            <a:ext cx="1071814" cy="0"/>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625" name="Group 624">
            <a:extLst>
              <a:ext uri="{FF2B5EF4-FFF2-40B4-BE49-F238E27FC236}">
                <a16:creationId xmlns:a16="http://schemas.microsoft.com/office/drawing/2014/main" id="{EF0AC1F6-1EA6-B2D8-417E-5FC90E2C22CE}"/>
              </a:ext>
            </a:extLst>
          </p:cNvPr>
          <p:cNvGrpSpPr>
            <a:grpSpLocks noChangeAspect="1"/>
          </p:cNvGrpSpPr>
          <p:nvPr/>
        </p:nvGrpSpPr>
        <p:grpSpPr>
          <a:xfrm>
            <a:off x="1677842" y="1554818"/>
            <a:ext cx="586963" cy="840783"/>
            <a:chOff x="-439058" y="3365845"/>
            <a:chExt cx="238165" cy="341155"/>
          </a:xfrm>
        </p:grpSpPr>
        <p:sp>
          <p:nvSpPr>
            <p:cNvPr id="626" name="Freeform: Shape 112">
              <a:extLst>
                <a:ext uri="{FF2B5EF4-FFF2-40B4-BE49-F238E27FC236}">
                  <a16:creationId xmlns:a16="http://schemas.microsoft.com/office/drawing/2014/main" id="{09ADCC0A-B18C-D36E-4FAB-9AF9CC53E919}"/>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27" name="Freeform: Shape 113">
              <a:extLst>
                <a:ext uri="{FF2B5EF4-FFF2-40B4-BE49-F238E27FC236}">
                  <a16:creationId xmlns:a16="http://schemas.microsoft.com/office/drawing/2014/main" id="{B5218331-8E25-26B3-5D24-46AEF16574BA}"/>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28" name="Freeform: Shape 114">
              <a:extLst>
                <a:ext uri="{FF2B5EF4-FFF2-40B4-BE49-F238E27FC236}">
                  <a16:creationId xmlns:a16="http://schemas.microsoft.com/office/drawing/2014/main" id="{C0E1AB4E-B08E-5D43-7B6D-5484851A4B5A}"/>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29" name="Freeform: Shape 115">
              <a:extLst>
                <a:ext uri="{FF2B5EF4-FFF2-40B4-BE49-F238E27FC236}">
                  <a16:creationId xmlns:a16="http://schemas.microsoft.com/office/drawing/2014/main" id="{913C7C87-2229-B903-0B5F-A55A66DAAC0F}"/>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30" name="Freeform: Shape 118">
              <a:extLst>
                <a:ext uri="{FF2B5EF4-FFF2-40B4-BE49-F238E27FC236}">
                  <a16:creationId xmlns:a16="http://schemas.microsoft.com/office/drawing/2014/main" id="{2B8C2DC6-0ED0-C40A-6122-E970614CF990}"/>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31" name="Freeform: Shape 119">
              <a:extLst>
                <a:ext uri="{FF2B5EF4-FFF2-40B4-BE49-F238E27FC236}">
                  <a16:creationId xmlns:a16="http://schemas.microsoft.com/office/drawing/2014/main" id="{C2AE1281-6FCE-2088-4628-AE4C2957FE7E}"/>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sp>
          <p:nvSpPr>
            <p:cNvPr id="632" name="Freeform: Shape 120">
              <a:extLst>
                <a:ext uri="{FF2B5EF4-FFF2-40B4-BE49-F238E27FC236}">
                  <a16:creationId xmlns:a16="http://schemas.microsoft.com/office/drawing/2014/main" id="{D2FF61CB-0C44-0FFC-E8DB-07644CAAAEB7}"/>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pPr defTabSz="731491">
                <a:defRPr/>
              </a:pPr>
              <a:endParaRPr lang="en-US" dirty="0">
                <a:solidFill>
                  <a:srgbClr val="FFFFFF"/>
                </a:solidFill>
                <a:latin typeface="Amazon Ember"/>
              </a:endParaRPr>
            </a:p>
          </p:txBody>
        </p:sp>
      </p:grpSp>
      <p:grpSp>
        <p:nvGrpSpPr>
          <p:cNvPr id="633" name="Group 632">
            <a:extLst>
              <a:ext uri="{FF2B5EF4-FFF2-40B4-BE49-F238E27FC236}">
                <a16:creationId xmlns:a16="http://schemas.microsoft.com/office/drawing/2014/main" id="{0786FB7C-909E-EE4A-23E1-75C0C2D147FB}"/>
              </a:ext>
            </a:extLst>
          </p:cNvPr>
          <p:cNvGrpSpPr/>
          <p:nvPr/>
        </p:nvGrpSpPr>
        <p:grpSpPr>
          <a:xfrm rot="16200000">
            <a:off x="1631577" y="2914898"/>
            <a:ext cx="241217" cy="241217"/>
            <a:chOff x="2286025" y="2846413"/>
            <a:chExt cx="745284" cy="745284"/>
          </a:xfrm>
        </p:grpSpPr>
        <p:sp>
          <p:nvSpPr>
            <p:cNvPr id="634" name="Oval 633">
              <a:extLst>
                <a:ext uri="{FF2B5EF4-FFF2-40B4-BE49-F238E27FC236}">
                  <a16:creationId xmlns:a16="http://schemas.microsoft.com/office/drawing/2014/main" id="{6424B62F-2DAC-DB24-153B-FF1C7C41257A}"/>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635" name="Group 634">
              <a:extLst>
                <a:ext uri="{FF2B5EF4-FFF2-40B4-BE49-F238E27FC236}">
                  <a16:creationId xmlns:a16="http://schemas.microsoft.com/office/drawing/2014/main" id="{A473479B-BFFC-6CD0-FCE2-F8892170B0DD}"/>
                </a:ext>
              </a:extLst>
            </p:cNvPr>
            <p:cNvGrpSpPr/>
            <p:nvPr/>
          </p:nvGrpSpPr>
          <p:grpSpPr>
            <a:xfrm>
              <a:off x="2533463" y="3048376"/>
              <a:ext cx="250408" cy="325097"/>
              <a:chOff x="2534444" y="3048376"/>
              <a:chExt cx="250408" cy="325097"/>
            </a:xfrm>
          </p:grpSpPr>
          <p:cxnSp>
            <p:nvCxnSpPr>
              <p:cNvPr id="636" name="Straight Connector 635">
                <a:extLst>
                  <a:ext uri="{FF2B5EF4-FFF2-40B4-BE49-F238E27FC236}">
                    <a16:creationId xmlns:a16="http://schemas.microsoft.com/office/drawing/2014/main" id="{24724294-0F65-1880-CA8E-55B04F3C7C1F}"/>
                  </a:ext>
                </a:extLst>
              </p:cNvPr>
              <p:cNvCxnSpPr>
                <a:cxnSpLocks/>
              </p:cNvCxnSpPr>
              <p:nvPr/>
            </p:nvCxnSpPr>
            <p:spPr>
              <a:xfrm rot="5400000">
                <a:off x="2498479" y="3210925"/>
                <a:ext cx="325097" cy="0"/>
              </a:xfrm>
              <a:prstGeom prst="line">
                <a:avLst/>
              </a:prstGeom>
              <a:noFill/>
              <a:ln w="19050" cap="rnd">
                <a:solidFill>
                  <a:srgbClr val="067F6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37" name="Straight Connector 636">
                <a:extLst>
                  <a:ext uri="{FF2B5EF4-FFF2-40B4-BE49-F238E27FC236}">
                    <a16:creationId xmlns:a16="http://schemas.microsoft.com/office/drawing/2014/main" id="{75EA6177-9E40-B7D5-AB79-39AA13666FD1}"/>
                  </a:ext>
                </a:extLst>
              </p:cNvPr>
              <p:cNvCxnSpPr>
                <a:cxnSpLocks/>
              </p:cNvCxnSpPr>
              <p:nvPr/>
            </p:nvCxnSpPr>
            <p:spPr>
              <a:xfrm>
                <a:off x="2534444" y="3249858"/>
                <a:ext cx="123201" cy="120441"/>
              </a:xfrm>
              <a:prstGeom prst="line">
                <a:avLst/>
              </a:prstGeom>
              <a:noFill/>
              <a:ln w="19050" cap="rnd">
                <a:solidFill>
                  <a:srgbClr val="067F6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38" name="Straight Connector 637">
                <a:extLst>
                  <a:ext uri="{FF2B5EF4-FFF2-40B4-BE49-F238E27FC236}">
                    <a16:creationId xmlns:a16="http://schemas.microsoft.com/office/drawing/2014/main" id="{0E15ECA9-20D6-9F84-A19D-5B41FC479B8A}"/>
                  </a:ext>
                </a:extLst>
              </p:cNvPr>
              <p:cNvCxnSpPr>
                <a:cxnSpLocks/>
              </p:cNvCxnSpPr>
              <p:nvPr/>
            </p:nvCxnSpPr>
            <p:spPr>
              <a:xfrm rot="5400000">
                <a:off x="2663031" y="3249860"/>
                <a:ext cx="123202" cy="120441"/>
              </a:xfrm>
              <a:prstGeom prst="line">
                <a:avLst/>
              </a:prstGeom>
              <a:noFill/>
              <a:ln w="19050" cap="rnd">
                <a:solidFill>
                  <a:srgbClr val="067F6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639" name="Group 638">
            <a:extLst>
              <a:ext uri="{FF2B5EF4-FFF2-40B4-BE49-F238E27FC236}">
                <a16:creationId xmlns:a16="http://schemas.microsoft.com/office/drawing/2014/main" id="{E1584FBC-3566-4874-2DB7-2FCB4D1337DB}"/>
              </a:ext>
            </a:extLst>
          </p:cNvPr>
          <p:cNvGrpSpPr/>
          <p:nvPr/>
        </p:nvGrpSpPr>
        <p:grpSpPr>
          <a:xfrm rot="16200000">
            <a:off x="4868116" y="2935483"/>
            <a:ext cx="241217" cy="241217"/>
            <a:chOff x="2286025" y="2846413"/>
            <a:chExt cx="745284" cy="745284"/>
          </a:xfrm>
        </p:grpSpPr>
        <p:sp>
          <p:nvSpPr>
            <p:cNvPr id="640" name="Oval 639">
              <a:extLst>
                <a:ext uri="{FF2B5EF4-FFF2-40B4-BE49-F238E27FC236}">
                  <a16:creationId xmlns:a16="http://schemas.microsoft.com/office/drawing/2014/main" id="{367DC073-5B43-68F8-814C-2BC1476EEA26}"/>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641" name="Group 640">
              <a:extLst>
                <a:ext uri="{FF2B5EF4-FFF2-40B4-BE49-F238E27FC236}">
                  <a16:creationId xmlns:a16="http://schemas.microsoft.com/office/drawing/2014/main" id="{F3CFB8BF-3704-342C-4565-374813799C49}"/>
                </a:ext>
              </a:extLst>
            </p:cNvPr>
            <p:cNvGrpSpPr/>
            <p:nvPr/>
          </p:nvGrpSpPr>
          <p:grpSpPr>
            <a:xfrm>
              <a:off x="2533463" y="3048376"/>
              <a:ext cx="250408" cy="325097"/>
              <a:chOff x="2534444" y="3048376"/>
              <a:chExt cx="250408" cy="325097"/>
            </a:xfrm>
          </p:grpSpPr>
          <p:cxnSp>
            <p:nvCxnSpPr>
              <p:cNvPr id="642" name="Straight Connector 641">
                <a:extLst>
                  <a:ext uri="{FF2B5EF4-FFF2-40B4-BE49-F238E27FC236}">
                    <a16:creationId xmlns:a16="http://schemas.microsoft.com/office/drawing/2014/main" id="{9F3F64CF-07BA-5007-034D-78A1905603EC}"/>
                  </a:ext>
                </a:extLst>
              </p:cNvPr>
              <p:cNvCxnSpPr>
                <a:cxnSpLocks/>
              </p:cNvCxnSpPr>
              <p:nvPr/>
            </p:nvCxnSpPr>
            <p:spPr>
              <a:xfrm rot="5400000">
                <a:off x="2498479" y="3210925"/>
                <a:ext cx="325097" cy="0"/>
              </a:xfrm>
              <a:prstGeom prst="line">
                <a:avLst/>
              </a:prstGeom>
              <a:noFill/>
              <a:ln w="19050" cap="rnd">
                <a:solidFill>
                  <a:srgbClr val="067F6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43" name="Straight Connector 642">
                <a:extLst>
                  <a:ext uri="{FF2B5EF4-FFF2-40B4-BE49-F238E27FC236}">
                    <a16:creationId xmlns:a16="http://schemas.microsoft.com/office/drawing/2014/main" id="{B5F2C188-8F33-D8C5-2AAC-E199C9D40339}"/>
                  </a:ext>
                </a:extLst>
              </p:cNvPr>
              <p:cNvCxnSpPr>
                <a:cxnSpLocks/>
              </p:cNvCxnSpPr>
              <p:nvPr/>
            </p:nvCxnSpPr>
            <p:spPr>
              <a:xfrm>
                <a:off x="2534444" y="3249858"/>
                <a:ext cx="123201" cy="120441"/>
              </a:xfrm>
              <a:prstGeom prst="line">
                <a:avLst/>
              </a:prstGeom>
              <a:noFill/>
              <a:ln w="19050" cap="rnd">
                <a:solidFill>
                  <a:srgbClr val="067F6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44" name="Straight Connector 643">
                <a:extLst>
                  <a:ext uri="{FF2B5EF4-FFF2-40B4-BE49-F238E27FC236}">
                    <a16:creationId xmlns:a16="http://schemas.microsoft.com/office/drawing/2014/main" id="{1300F1AD-814F-0099-03AA-6DD4E4A5094C}"/>
                  </a:ext>
                </a:extLst>
              </p:cNvPr>
              <p:cNvCxnSpPr>
                <a:cxnSpLocks/>
              </p:cNvCxnSpPr>
              <p:nvPr/>
            </p:nvCxnSpPr>
            <p:spPr>
              <a:xfrm rot="5400000">
                <a:off x="2663031" y="3249860"/>
                <a:ext cx="123202" cy="120441"/>
              </a:xfrm>
              <a:prstGeom prst="line">
                <a:avLst/>
              </a:prstGeom>
              <a:noFill/>
              <a:ln w="19050" cap="rnd">
                <a:solidFill>
                  <a:srgbClr val="067F6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cxnSp>
        <p:nvCxnSpPr>
          <p:cNvPr id="645" name="Straight Connector 644">
            <a:extLst>
              <a:ext uri="{FF2B5EF4-FFF2-40B4-BE49-F238E27FC236}">
                <a16:creationId xmlns:a16="http://schemas.microsoft.com/office/drawing/2014/main" id="{0F62E9D3-3067-CDC6-5D02-ED9264D059FE}"/>
              </a:ext>
            </a:extLst>
          </p:cNvPr>
          <p:cNvCxnSpPr>
            <a:cxnSpLocks/>
          </p:cNvCxnSpPr>
          <p:nvPr/>
        </p:nvCxnSpPr>
        <p:spPr>
          <a:xfrm flipV="1">
            <a:off x="1747548" y="5694570"/>
            <a:ext cx="3377041" cy="9610"/>
          </a:xfrm>
          <a:prstGeom prst="line">
            <a:avLst/>
          </a:prstGeom>
          <a:ln>
            <a:solidFill>
              <a:srgbClr val="FDC500"/>
            </a:solidFill>
          </a:ln>
        </p:spPr>
        <p:style>
          <a:lnRef idx="2">
            <a:schemeClr val="accent1"/>
          </a:lnRef>
          <a:fillRef idx="0">
            <a:schemeClr val="accent1"/>
          </a:fillRef>
          <a:effectRef idx="1">
            <a:schemeClr val="accent1"/>
          </a:effectRef>
          <a:fontRef idx="minor">
            <a:schemeClr val="tx1"/>
          </a:fontRef>
        </p:style>
      </p:cxnSp>
      <p:sp>
        <p:nvSpPr>
          <p:cNvPr id="646" name="TextBox 645">
            <a:extLst>
              <a:ext uri="{FF2B5EF4-FFF2-40B4-BE49-F238E27FC236}">
                <a16:creationId xmlns:a16="http://schemas.microsoft.com/office/drawing/2014/main" id="{AA62BF19-7839-8BF8-207C-350B623F650E}"/>
              </a:ext>
            </a:extLst>
          </p:cNvPr>
          <p:cNvSpPr txBox="1"/>
          <p:nvPr/>
        </p:nvSpPr>
        <p:spPr>
          <a:xfrm>
            <a:off x="10298740" y="5250372"/>
            <a:ext cx="2621618" cy="2449901"/>
          </a:xfrm>
          <a:prstGeom prst="rect">
            <a:avLst/>
          </a:prstGeom>
          <a:noFill/>
        </p:spPr>
        <p:txBody>
          <a:bodyPr wrap="square" lIns="182880" tIns="146304" rIns="182880" bIns="146304" rtlCol="0">
            <a:spAutoFit/>
          </a:bodyPr>
          <a:lstStyle/>
          <a:p>
            <a:pPr defTabSz="731491">
              <a:defRPr/>
            </a:pPr>
            <a:r>
              <a:rPr lang="en-US" sz="1400" b="1" dirty="0">
                <a:solidFill>
                  <a:srgbClr val="A166FF"/>
                </a:solidFill>
                <a:latin typeface="Amazon Ember"/>
              </a:rPr>
              <a:t>Results</a:t>
            </a:r>
          </a:p>
          <a:p>
            <a:pPr defTabSz="731491">
              <a:defRPr/>
            </a:pPr>
            <a:endParaRPr lang="en-US" sz="1400" b="1" dirty="0">
              <a:solidFill>
                <a:srgbClr val="A166FF"/>
              </a:solidFill>
              <a:latin typeface="Amazon Ember"/>
            </a:endParaRPr>
          </a:p>
          <a:p>
            <a:pPr defTabSz="731491">
              <a:defRPr/>
            </a:pPr>
            <a:r>
              <a:rPr lang="en-US" sz="1400" dirty="0">
                <a:solidFill>
                  <a:schemeClr val="tx2"/>
                </a:solidFill>
                <a:latin typeface="Amazon Ember"/>
              </a:rPr>
              <a:t>Captures</a:t>
            </a:r>
          </a:p>
          <a:p>
            <a:pPr marL="285750" indent="-285750" defTabSz="731491">
              <a:buFont typeface="Arial" panose="020B0604020202020204" pitchFamily="34" charset="0"/>
              <a:buChar char="•"/>
              <a:defRPr/>
            </a:pPr>
            <a:r>
              <a:rPr lang="en-US" sz="1400" dirty="0">
                <a:solidFill>
                  <a:schemeClr val="tx2"/>
                </a:solidFill>
                <a:latin typeface="Amazon Ember"/>
              </a:rPr>
              <a:t>Observations (Weaknesses &amp; Strength)</a:t>
            </a:r>
          </a:p>
          <a:p>
            <a:pPr marL="285750" indent="-285750" defTabSz="731491">
              <a:buFont typeface="Arial" panose="020B0604020202020204" pitchFamily="34" charset="0"/>
              <a:buChar char="•"/>
              <a:defRPr/>
            </a:pPr>
            <a:r>
              <a:rPr lang="en-US" sz="1400" dirty="0">
                <a:solidFill>
                  <a:schemeClr val="tx2"/>
                </a:solidFill>
                <a:latin typeface="Amazon Ember"/>
              </a:rPr>
              <a:t>Roadblocks &amp; Gaps</a:t>
            </a:r>
          </a:p>
          <a:p>
            <a:pPr marL="285750" indent="-285750" defTabSz="731491">
              <a:buFont typeface="Arial" panose="020B0604020202020204" pitchFamily="34" charset="0"/>
              <a:buChar char="•"/>
              <a:defRPr/>
            </a:pPr>
            <a:r>
              <a:rPr lang="en-US" sz="1400" dirty="0">
                <a:solidFill>
                  <a:schemeClr val="tx2"/>
                </a:solidFill>
                <a:latin typeface="Amazon Ember"/>
              </a:rPr>
              <a:t>Readiness Rating</a:t>
            </a:r>
          </a:p>
          <a:p>
            <a:pPr marL="285750" indent="-285750" defTabSz="731491">
              <a:buFont typeface="Arial" panose="020B0604020202020204" pitchFamily="34" charset="0"/>
              <a:buChar char="•"/>
              <a:defRPr/>
            </a:pPr>
            <a:r>
              <a:rPr lang="en-US" sz="1400" dirty="0">
                <a:solidFill>
                  <a:schemeClr val="tx2"/>
                </a:solidFill>
                <a:latin typeface="Amazon Ember"/>
              </a:rPr>
              <a:t>Roadmap of critical-path actions </a:t>
            </a:r>
          </a:p>
        </p:txBody>
      </p:sp>
      <p:grpSp>
        <p:nvGrpSpPr>
          <p:cNvPr id="647" name="Group 646">
            <a:extLst>
              <a:ext uri="{FF2B5EF4-FFF2-40B4-BE49-F238E27FC236}">
                <a16:creationId xmlns:a16="http://schemas.microsoft.com/office/drawing/2014/main" id="{18A0C0D2-C2D9-5BE0-5A84-57A62F890F27}"/>
              </a:ext>
            </a:extLst>
          </p:cNvPr>
          <p:cNvGrpSpPr/>
          <p:nvPr/>
        </p:nvGrpSpPr>
        <p:grpSpPr>
          <a:xfrm rot="16200000">
            <a:off x="10057523" y="5396519"/>
            <a:ext cx="241217" cy="241217"/>
            <a:chOff x="2286025" y="2846413"/>
            <a:chExt cx="745284" cy="745284"/>
          </a:xfrm>
        </p:grpSpPr>
        <p:sp>
          <p:nvSpPr>
            <p:cNvPr id="648" name="Oval 647">
              <a:extLst>
                <a:ext uri="{FF2B5EF4-FFF2-40B4-BE49-F238E27FC236}">
                  <a16:creationId xmlns:a16="http://schemas.microsoft.com/office/drawing/2014/main" id="{EC3547D8-35E8-8FA0-D1CE-F7DE9EACA854}"/>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649" name="Group 648">
              <a:extLst>
                <a:ext uri="{FF2B5EF4-FFF2-40B4-BE49-F238E27FC236}">
                  <a16:creationId xmlns:a16="http://schemas.microsoft.com/office/drawing/2014/main" id="{BAE1270D-F78B-921D-4B88-56CE81984D17}"/>
                </a:ext>
              </a:extLst>
            </p:cNvPr>
            <p:cNvGrpSpPr/>
            <p:nvPr/>
          </p:nvGrpSpPr>
          <p:grpSpPr>
            <a:xfrm>
              <a:off x="2533463" y="3048376"/>
              <a:ext cx="250408" cy="325097"/>
              <a:chOff x="2534444" y="3048376"/>
              <a:chExt cx="250408" cy="325097"/>
            </a:xfrm>
          </p:grpSpPr>
          <p:cxnSp>
            <p:nvCxnSpPr>
              <p:cNvPr id="650" name="Straight Connector 649">
                <a:extLst>
                  <a:ext uri="{FF2B5EF4-FFF2-40B4-BE49-F238E27FC236}">
                    <a16:creationId xmlns:a16="http://schemas.microsoft.com/office/drawing/2014/main" id="{58EC1412-A24C-C424-3298-360632671D61}"/>
                  </a:ext>
                </a:extLst>
              </p:cNvPr>
              <p:cNvCxnSpPr>
                <a:cxnSpLocks/>
              </p:cNvCxnSpPr>
              <p:nvPr/>
            </p:nvCxnSpPr>
            <p:spPr>
              <a:xfrm rot="5400000">
                <a:off x="2498479" y="3210925"/>
                <a:ext cx="325097" cy="0"/>
              </a:xfrm>
              <a:prstGeom prst="line">
                <a:avLst/>
              </a:prstGeom>
              <a:noFill/>
              <a:ln w="19050" cap="rnd">
                <a:solidFill>
                  <a:srgbClr val="C5A1FF"/>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51" name="Straight Connector 650">
                <a:extLst>
                  <a:ext uri="{FF2B5EF4-FFF2-40B4-BE49-F238E27FC236}">
                    <a16:creationId xmlns:a16="http://schemas.microsoft.com/office/drawing/2014/main" id="{A16F6377-7F2D-658B-27D1-6838ED541CE5}"/>
                  </a:ext>
                </a:extLst>
              </p:cNvPr>
              <p:cNvCxnSpPr>
                <a:cxnSpLocks/>
              </p:cNvCxnSpPr>
              <p:nvPr/>
            </p:nvCxnSpPr>
            <p:spPr>
              <a:xfrm>
                <a:off x="2534444" y="3249858"/>
                <a:ext cx="123201" cy="120441"/>
              </a:xfrm>
              <a:prstGeom prst="line">
                <a:avLst/>
              </a:prstGeom>
              <a:noFill/>
              <a:ln w="19050" cap="rnd">
                <a:solidFill>
                  <a:srgbClr val="C5A1FF"/>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52" name="Straight Connector 651">
                <a:extLst>
                  <a:ext uri="{FF2B5EF4-FFF2-40B4-BE49-F238E27FC236}">
                    <a16:creationId xmlns:a16="http://schemas.microsoft.com/office/drawing/2014/main" id="{0FE5D6FC-410C-EA65-5282-FE4F9B9F5330}"/>
                  </a:ext>
                </a:extLst>
              </p:cNvPr>
              <p:cNvCxnSpPr>
                <a:cxnSpLocks/>
              </p:cNvCxnSpPr>
              <p:nvPr/>
            </p:nvCxnSpPr>
            <p:spPr>
              <a:xfrm rot="5400000">
                <a:off x="2663031" y="3249860"/>
                <a:ext cx="123202" cy="120441"/>
              </a:xfrm>
              <a:prstGeom prst="line">
                <a:avLst/>
              </a:prstGeom>
              <a:noFill/>
              <a:ln w="19050" cap="rnd">
                <a:solidFill>
                  <a:srgbClr val="C5A1FF"/>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sp>
        <p:nvSpPr>
          <p:cNvPr id="653" name="TextBox 652">
            <a:extLst>
              <a:ext uri="{FF2B5EF4-FFF2-40B4-BE49-F238E27FC236}">
                <a16:creationId xmlns:a16="http://schemas.microsoft.com/office/drawing/2014/main" id="{0D3FAD65-B5A4-5692-4D94-5CBBB5AF67CD}"/>
              </a:ext>
            </a:extLst>
          </p:cNvPr>
          <p:cNvSpPr txBox="1"/>
          <p:nvPr/>
        </p:nvSpPr>
        <p:spPr>
          <a:xfrm>
            <a:off x="12430033" y="5276095"/>
            <a:ext cx="2032518" cy="2234458"/>
          </a:xfrm>
          <a:prstGeom prst="rect">
            <a:avLst/>
          </a:prstGeom>
          <a:noFill/>
        </p:spPr>
        <p:txBody>
          <a:bodyPr wrap="square" lIns="182880" tIns="146304" rIns="182880" bIns="146304" rtlCol="0">
            <a:spAutoFit/>
          </a:bodyPr>
          <a:lstStyle/>
          <a:p>
            <a:pPr algn="ctr" defTabSz="731491">
              <a:defRPr/>
            </a:pPr>
            <a:endParaRPr lang="en-US" sz="1400" dirty="0">
              <a:solidFill>
                <a:srgbClr val="A166FF"/>
              </a:solidFill>
              <a:latin typeface="Amazon Ember"/>
            </a:endParaRPr>
          </a:p>
          <a:p>
            <a:pPr defTabSz="731491">
              <a:defRPr/>
            </a:pPr>
            <a:endParaRPr lang="en-US" sz="1400" b="1" dirty="0">
              <a:solidFill>
                <a:srgbClr val="A166FF"/>
              </a:solidFill>
              <a:latin typeface="Amazon Ember"/>
            </a:endParaRPr>
          </a:p>
          <a:p>
            <a:pPr defTabSz="914377"/>
            <a:r>
              <a:rPr lang="en-US" sz="1400" dirty="0">
                <a:latin typeface="Arial" panose="020B0604020202020204" pitchFamily="34" charset="0"/>
                <a:cs typeface="Arial" panose="020B0604020202020204" pitchFamily="34" charset="0"/>
              </a:rPr>
              <a:t>Builds</a:t>
            </a:r>
          </a:p>
          <a:p>
            <a:pPr marL="285750" indent="-285750" defTabSz="914377">
              <a:buFont typeface="Arial" panose="020B0604020202020204" pitchFamily="34" charset="0"/>
              <a:buChar char="•"/>
            </a:pPr>
            <a:r>
              <a:rPr lang="en-US" sz="1400" dirty="0">
                <a:latin typeface="Arial" panose="020B0604020202020204" pitchFamily="34" charset="0"/>
                <a:cs typeface="Arial" panose="020B0604020202020204" pitchFamily="34" charset="0"/>
              </a:rPr>
              <a:t>Team Alignment</a:t>
            </a:r>
          </a:p>
          <a:p>
            <a:pPr marL="285750" indent="-285750" defTabSz="914377">
              <a:buFont typeface="Arial" panose="020B0604020202020204" pitchFamily="34" charset="0"/>
              <a:buChar char="•"/>
            </a:pPr>
            <a:r>
              <a:rPr lang="en-US" sz="1400" dirty="0">
                <a:latin typeface="Arial" panose="020B0604020202020204" pitchFamily="34" charset="0"/>
                <a:cs typeface="Arial" panose="020B0604020202020204" pitchFamily="34" charset="0"/>
              </a:rPr>
              <a:t>An Initial Project Plan</a:t>
            </a:r>
          </a:p>
          <a:p>
            <a:pPr marL="285750" indent="-285750" defTabSz="914377">
              <a:buFont typeface="Arial" panose="020B0604020202020204" pitchFamily="34" charset="0"/>
              <a:buChar char="•"/>
            </a:pPr>
            <a:r>
              <a:rPr lang="en-US" sz="1400" dirty="0">
                <a:latin typeface="Arial" panose="020B0604020202020204" pitchFamily="34" charset="0"/>
                <a:cs typeface="Arial" panose="020B0604020202020204" pitchFamily="34" charset="0"/>
              </a:rPr>
              <a:t>Knowledge and Skills Plan (Readiness Plan)</a:t>
            </a:r>
          </a:p>
        </p:txBody>
      </p:sp>
      <p:cxnSp>
        <p:nvCxnSpPr>
          <p:cNvPr id="654" name="Straight Connector 653">
            <a:extLst>
              <a:ext uri="{FF2B5EF4-FFF2-40B4-BE49-F238E27FC236}">
                <a16:creationId xmlns:a16="http://schemas.microsoft.com/office/drawing/2014/main" id="{250D40CB-FA82-EB36-4660-9A9E539C60FA}"/>
              </a:ext>
            </a:extLst>
          </p:cNvPr>
          <p:cNvCxnSpPr>
            <a:cxnSpLocks/>
          </p:cNvCxnSpPr>
          <p:nvPr/>
        </p:nvCxnSpPr>
        <p:spPr>
          <a:xfrm>
            <a:off x="10485180" y="5694570"/>
            <a:ext cx="3478600" cy="0"/>
          </a:xfrm>
          <a:prstGeom prst="line">
            <a:avLst/>
          </a:prstGeom>
          <a:ln>
            <a:solidFill>
              <a:srgbClr val="AD4AF8"/>
            </a:solidFill>
          </a:ln>
        </p:spPr>
        <p:style>
          <a:lnRef idx="2">
            <a:schemeClr val="accent1"/>
          </a:lnRef>
          <a:fillRef idx="0">
            <a:schemeClr val="accent1"/>
          </a:fillRef>
          <a:effectRef idx="1">
            <a:schemeClr val="accent1"/>
          </a:effectRef>
          <a:fontRef idx="minor">
            <a:schemeClr val="tx1"/>
          </a:fontRef>
        </p:style>
      </p:cxnSp>
      <p:sp>
        <p:nvSpPr>
          <p:cNvPr id="655" name="Bent Arrow 654">
            <a:extLst>
              <a:ext uri="{FF2B5EF4-FFF2-40B4-BE49-F238E27FC236}">
                <a16:creationId xmlns:a16="http://schemas.microsoft.com/office/drawing/2014/main" id="{3689AAA8-BAB5-5A90-03C8-7D088E22EA33}"/>
              </a:ext>
            </a:extLst>
          </p:cNvPr>
          <p:cNvSpPr/>
          <p:nvPr/>
        </p:nvSpPr>
        <p:spPr>
          <a:xfrm flipV="1">
            <a:off x="263772" y="2349794"/>
            <a:ext cx="710905" cy="2173851"/>
          </a:xfrm>
          <a:prstGeom prst="bentArrow">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56" name="Bent Arrow 655">
            <a:extLst>
              <a:ext uri="{FF2B5EF4-FFF2-40B4-BE49-F238E27FC236}">
                <a16:creationId xmlns:a16="http://schemas.microsoft.com/office/drawing/2014/main" id="{22511012-82AF-C1E5-8E19-3AD637C8A1E3}"/>
              </a:ext>
            </a:extLst>
          </p:cNvPr>
          <p:cNvSpPr/>
          <p:nvPr/>
        </p:nvSpPr>
        <p:spPr>
          <a:xfrm>
            <a:off x="261936" y="1643905"/>
            <a:ext cx="826451" cy="715214"/>
          </a:xfrm>
          <a:prstGeom prst="ben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57" name="Rectangle: Rounded Corners 25">
            <a:extLst>
              <a:ext uri="{FF2B5EF4-FFF2-40B4-BE49-F238E27FC236}">
                <a16:creationId xmlns:a16="http://schemas.microsoft.com/office/drawing/2014/main" id="{CA30D7DD-76AE-FE21-AFD0-DB29D1B970BC}"/>
              </a:ext>
            </a:extLst>
          </p:cNvPr>
          <p:cNvSpPr/>
          <p:nvPr/>
        </p:nvSpPr>
        <p:spPr>
          <a:xfrm>
            <a:off x="1116466" y="1045096"/>
            <a:ext cx="5220463" cy="1797943"/>
          </a:xfrm>
          <a:prstGeom prst="roundRect">
            <a:avLst>
              <a:gd name="adj" fmla="val 50000"/>
            </a:avLst>
          </a:prstGeom>
          <a:noFill/>
          <a:ln w="25400">
            <a:solidFill>
              <a:srgbClr val="067F68"/>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658" name="Rectangle 657">
            <a:extLst>
              <a:ext uri="{FF2B5EF4-FFF2-40B4-BE49-F238E27FC236}">
                <a16:creationId xmlns:a16="http://schemas.microsoft.com/office/drawing/2014/main" id="{1504CB65-92AA-8CD1-43B0-533DDF8E2F21}"/>
              </a:ext>
            </a:extLst>
          </p:cNvPr>
          <p:cNvSpPr/>
          <p:nvPr/>
        </p:nvSpPr>
        <p:spPr>
          <a:xfrm>
            <a:off x="873746" y="1459851"/>
            <a:ext cx="235657" cy="677962"/>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9" name="Right Arrow 658">
            <a:extLst>
              <a:ext uri="{FF2B5EF4-FFF2-40B4-BE49-F238E27FC236}">
                <a16:creationId xmlns:a16="http://schemas.microsoft.com/office/drawing/2014/main" id="{ECF3EE06-7D29-E6AA-2DD3-8BE2A76492C6}"/>
              </a:ext>
            </a:extLst>
          </p:cNvPr>
          <p:cNvSpPr/>
          <p:nvPr/>
        </p:nvSpPr>
        <p:spPr>
          <a:xfrm>
            <a:off x="3972365" y="4174416"/>
            <a:ext cx="1222348" cy="362677"/>
          </a:xfrm>
          <a:prstGeom prst="rightArrow">
            <a:avLst/>
          </a:prstGeom>
          <a:solidFill>
            <a:schemeClr val="accent1"/>
          </a:solidFill>
          <a:ln>
            <a:solidFill>
              <a:srgbClr val="FF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0" name="Right Arrow 659">
            <a:extLst>
              <a:ext uri="{FF2B5EF4-FFF2-40B4-BE49-F238E27FC236}">
                <a16:creationId xmlns:a16="http://schemas.microsoft.com/office/drawing/2014/main" id="{2680E689-1362-2126-AE03-0B84A87E8B4A}"/>
              </a:ext>
            </a:extLst>
          </p:cNvPr>
          <p:cNvSpPr/>
          <p:nvPr/>
        </p:nvSpPr>
        <p:spPr>
          <a:xfrm>
            <a:off x="10426929" y="4139536"/>
            <a:ext cx="1222348" cy="362677"/>
          </a:xfrm>
          <a:prstGeom prst="rightArrow">
            <a:avLst/>
          </a:prstGeom>
          <a:solidFill>
            <a:schemeClr val="accent1"/>
          </a:solidFill>
          <a:ln>
            <a:solidFill>
              <a:srgbClr val="FF99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553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9095E-72F4-61BF-B3D5-3F075BB1888F}"/>
            </a:ext>
          </a:extLst>
        </p:cNvPr>
        <p:cNvGrpSpPr/>
        <p:nvPr/>
      </p:nvGrpSpPr>
      <p:grpSpPr>
        <a:xfrm>
          <a:off x="0" y="0"/>
          <a:ext cx="0" cy="0"/>
          <a:chOff x="0" y="0"/>
          <a:chExt cx="0" cy="0"/>
        </a:xfrm>
      </p:grpSpPr>
      <p:sp>
        <p:nvSpPr>
          <p:cNvPr id="586" name="Title 1">
            <a:extLst>
              <a:ext uri="{FF2B5EF4-FFF2-40B4-BE49-F238E27FC236}">
                <a16:creationId xmlns:a16="http://schemas.microsoft.com/office/drawing/2014/main" id="{820E8C3E-568B-4B2A-7381-555B924CFF1B}"/>
              </a:ext>
            </a:extLst>
          </p:cNvPr>
          <p:cNvSpPr txBox="1">
            <a:spLocks/>
          </p:cNvSpPr>
          <p:nvPr/>
        </p:nvSpPr>
        <p:spPr>
          <a:xfrm>
            <a:off x="283950" y="194147"/>
            <a:ext cx="11258551"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a:defRPr/>
            </a:pPr>
            <a:endParaRPr lang="en-US" sz="3167" dirty="0">
              <a:solidFill>
                <a:srgbClr val="FFFFFF"/>
              </a:solidFill>
              <a:latin typeface="Amazon Ember"/>
            </a:endParaRPr>
          </a:p>
        </p:txBody>
      </p:sp>
      <p:sp>
        <p:nvSpPr>
          <p:cNvPr id="588" name="Title 1">
            <a:extLst>
              <a:ext uri="{FF2B5EF4-FFF2-40B4-BE49-F238E27FC236}">
                <a16:creationId xmlns:a16="http://schemas.microsoft.com/office/drawing/2014/main" id="{96ABBE4F-02EC-EC4D-4ABF-1A9C9670EF1C}"/>
              </a:ext>
            </a:extLst>
          </p:cNvPr>
          <p:cNvSpPr>
            <a:spLocks noGrp="1"/>
          </p:cNvSpPr>
          <p:nvPr>
            <p:ph type="title"/>
          </p:nvPr>
        </p:nvSpPr>
        <p:spPr>
          <a:xfrm>
            <a:off x="548640" y="183898"/>
            <a:ext cx="13510260" cy="993392"/>
          </a:xfrm>
        </p:spPr>
        <p:txBody>
          <a:bodyPr/>
          <a:lstStyle/>
          <a:p>
            <a:r>
              <a:rPr lang="en-US" sz="4000" dirty="0">
                <a:latin typeface="Slack-Lato"/>
              </a:rPr>
              <a:t>Appendix: </a:t>
            </a:r>
            <a:r>
              <a:rPr lang="en-US" sz="4000" dirty="0">
                <a:solidFill>
                  <a:srgbClr val="FFFFFF"/>
                </a:solidFill>
                <a:latin typeface="Amazon Ember"/>
              </a:rPr>
              <a:t>Migration Readiness Assessment Report </a:t>
            </a:r>
            <a:endParaRPr lang="en-US" dirty="0"/>
          </a:p>
        </p:txBody>
      </p:sp>
      <p:pic>
        <p:nvPicPr>
          <p:cNvPr id="4" name="Picture 3">
            <a:extLst>
              <a:ext uri="{FF2B5EF4-FFF2-40B4-BE49-F238E27FC236}">
                <a16:creationId xmlns:a16="http://schemas.microsoft.com/office/drawing/2014/main" id="{9922C91D-5E7E-E8DD-66A0-456CF02CE3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19696" y="4382176"/>
            <a:ext cx="5628231" cy="3005595"/>
          </a:xfrm>
          <a:prstGeom prst="rect">
            <a:avLst/>
          </a:prstGeom>
          <a:ln>
            <a:solidFill>
              <a:schemeClr val="tx1"/>
            </a:solidFill>
          </a:ln>
        </p:spPr>
      </p:pic>
      <p:pic>
        <p:nvPicPr>
          <p:cNvPr id="5" name="Picture 4">
            <a:extLst>
              <a:ext uri="{FF2B5EF4-FFF2-40B4-BE49-F238E27FC236}">
                <a16:creationId xmlns:a16="http://schemas.microsoft.com/office/drawing/2014/main" id="{AE900C90-9A2E-0342-B8E8-44C5558FFA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426" y="4382175"/>
            <a:ext cx="5652684" cy="3005595"/>
          </a:xfrm>
          <a:prstGeom prst="rect">
            <a:avLst/>
          </a:prstGeom>
          <a:ln>
            <a:solidFill>
              <a:schemeClr val="tx1"/>
            </a:solidFill>
          </a:ln>
        </p:spPr>
      </p:pic>
      <p:pic>
        <p:nvPicPr>
          <p:cNvPr id="6" name="Picture 5">
            <a:extLst>
              <a:ext uri="{FF2B5EF4-FFF2-40B4-BE49-F238E27FC236}">
                <a16:creationId xmlns:a16="http://schemas.microsoft.com/office/drawing/2014/main" id="{A09CCBB6-C892-7F05-541A-9043723F7F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426" y="1047406"/>
            <a:ext cx="5652686" cy="3179636"/>
          </a:xfrm>
          <a:prstGeom prst="rect">
            <a:avLst/>
          </a:prstGeom>
          <a:ln>
            <a:solidFill>
              <a:schemeClr val="tx1"/>
            </a:solidFill>
          </a:ln>
        </p:spPr>
      </p:pic>
      <p:pic>
        <p:nvPicPr>
          <p:cNvPr id="7" name="Picture 6">
            <a:extLst>
              <a:ext uri="{FF2B5EF4-FFF2-40B4-BE49-F238E27FC236}">
                <a16:creationId xmlns:a16="http://schemas.microsoft.com/office/drawing/2014/main" id="{4227B610-AB78-161A-14F7-48AA442EF4F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19695" y="1061162"/>
            <a:ext cx="5628231" cy="3165880"/>
          </a:xfrm>
          <a:prstGeom prst="rect">
            <a:avLst/>
          </a:prstGeom>
          <a:ln>
            <a:solidFill>
              <a:schemeClr val="tx1"/>
            </a:solidFill>
          </a:ln>
        </p:spPr>
      </p:pic>
    </p:spTree>
    <p:extLst>
      <p:ext uri="{BB962C8B-B14F-4D97-AF65-F5344CB8AC3E}">
        <p14:creationId xmlns:p14="http://schemas.microsoft.com/office/powerpoint/2010/main" val="2914715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37C60-5955-C22F-1184-EDBEBCF30A22}"/>
            </a:ext>
          </a:extLst>
        </p:cNvPr>
        <p:cNvGrpSpPr/>
        <p:nvPr/>
      </p:nvGrpSpPr>
      <p:grpSpPr>
        <a:xfrm>
          <a:off x="0" y="0"/>
          <a:ext cx="0" cy="0"/>
          <a:chOff x="0" y="0"/>
          <a:chExt cx="0" cy="0"/>
        </a:xfrm>
      </p:grpSpPr>
      <p:sp>
        <p:nvSpPr>
          <p:cNvPr id="586" name="Title 1">
            <a:extLst>
              <a:ext uri="{FF2B5EF4-FFF2-40B4-BE49-F238E27FC236}">
                <a16:creationId xmlns:a16="http://schemas.microsoft.com/office/drawing/2014/main" id="{0ADFBBA4-3D86-E276-3F2D-2042B22CF328}"/>
              </a:ext>
            </a:extLst>
          </p:cNvPr>
          <p:cNvSpPr txBox="1">
            <a:spLocks/>
          </p:cNvSpPr>
          <p:nvPr/>
        </p:nvSpPr>
        <p:spPr>
          <a:xfrm>
            <a:off x="283950" y="194147"/>
            <a:ext cx="11258551"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a:defRPr/>
            </a:pPr>
            <a:endParaRPr lang="en-US" sz="3167" dirty="0">
              <a:solidFill>
                <a:srgbClr val="FFFFFF"/>
              </a:solidFill>
              <a:latin typeface="Amazon Ember"/>
            </a:endParaRPr>
          </a:p>
        </p:txBody>
      </p:sp>
      <p:sp>
        <p:nvSpPr>
          <p:cNvPr id="588" name="Title 1">
            <a:extLst>
              <a:ext uri="{FF2B5EF4-FFF2-40B4-BE49-F238E27FC236}">
                <a16:creationId xmlns:a16="http://schemas.microsoft.com/office/drawing/2014/main" id="{4E315243-D62D-5F91-2304-FE2957E92C47}"/>
              </a:ext>
            </a:extLst>
          </p:cNvPr>
          <p:cNvSpPr>
            <a:spLocks noGrp="1"/>
          </p:cNvSpPr>
          <p:nvPr>
            <p:ph type="title"/>
          </p:nvPr>
        </p:nvSpPr>
        <p:spPr>
          <a:xfrm>
            <a:off x="548640" y="183898"/>
            <a:ext cx="13510260" cy="993392"/>
          </a:xfrm>
        </p:spPr>
        <p:txBody>
          <a:bodyPr/>
          <a:lstStyle/>
          <a:p>
            <a:r>
              <a:rPr lang="en-US" sz="4000" dirty="0">
                <a:latin typeface="Slack-Lato"/>
              </a:rPr>
              <a:t>Appendix: </a:t>
            </a:r>
            <a:r>
              <a:rPr lang="en-US" sz="4000" dirty="0">
                <a:solidFill>
                  <a:srgbClr val="FFFFFF"/>
                </a:solidFill>
                <a:latin typeface="Amazon Ember"/>
              </a:rPr>
              <a:t>Overview Learning Needs Analysis</a:t>
            </a:r>
            <a:endParaRPr lang="en-US" dirty="0"/>
          </a:p>
        </p:txBody>
      </p:sp>
      <p:sp>
        <p:nvSpPr>
          <p:cNvPr id="2" name="Right Arrow Callout 1">
            <a:extLst>
              <a:ext uri="{FF2B5EF4-FFF2-40B4-BE49-F238E27FC236}">
                <a16:creationId xmlns:a16="http://schemas.microsoft.com/office/drawing/2014/main" id="{B5B74D41-3DD2-40A5-0728-E0D8F84A0A97}"/>
              </a:ext>
            </a:extLst>
          </p:cNvPr>
          <p:cNvSpPr/>
          <p:nvPr/>
        </p:nvSpPr>
        <p:spPr>
          <a:xfrm>
            <a:off x="611882" y="2165350"/>
            <a:ext cx="660757" cy="1263650"/>
          </a:xfrm>
          <a:prstGeom prst="rightArrowCallou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85800">
              <a:defRPr/>
            </a:pPr>
            <a:r>
              <a:rPr lang="en-US" sz="1350" dirty="0">
                <a:solidFill>
                  <a:srgbClr val="FFFFFF"/>
                </a:solidFill>
                <a:latin typeface="Amazon Ember Medium" panose="020B0603020204030204" pitchFamily="34" charset="0"/>
                <a:ea typeface="Amazon Ember Medium" panose="020B0603020204030204" pitchFamily="34" charset="0"/>
                <a:cs typeface="Amazon Ember Medium" panose="020B0603020204030204" pitchFamily="34" charset="0"/>
              </a:rPr>
              <a:t>Santander</a:t>
            </a:r>
          </a:p>
        </p:txBody>
      </p:sp>
      <p:sp>
        <p:nvSpPr>
          <p:cNvPr id="3" name="Right Arrow Callout 2">
            <a:extLst>
              <a:ext uri="{FF2B5EF4-FFF2-40B4-BE49-F238E27FC236}">
                <a16:creationId xmlns:a16="http://schemas.microsoft.com/office/drawing/2014/main" id="{4FEEAF3C-576B-DDE9-5CE8-AD97A53C10B6}"/>
              </a:ext>
            </a:extLst>
          </p:cNvPr>
          <p:cNvSpPr/>
          <p:nvPr/>
        </p:nvSpPr>
        <p:spPr>
          <a:xfrm>
            <a:off x="609600" y="3661497"/>
            <a:ext cx="660751" cy="1263649"/>
          </a:xfrm>
          <a:prstGeom prst="rightArrowCallou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685800">
              <a:defRPr/>
            </a:pPr>
            <a:r>
              <a:rPr lang="en-US" sz="1350" dirty="0">
                <a:solidFill>
                  <a:srgbClr val="FFFFFF"/>
                </a:solidFill>
                <a:latin typeface="Amazon Ember Medium" panose="020B0603020204030204" pitchFamily="34" charset="0"/>
                <a:ea typeface="Amazon Ember Medium" panose="020B0603020204030204" pitchFamily="34" charset="0"/>
                <a:cs typeface="Amazon Ember Medium" panose="020B0603020204030204" pitchFamily="34" charset="0"/>
              </a:rPr>
              <a:t>AWS</a:t>
            </a:r>
          </a:p>
        </p:txBody>
      </p:sp>
      <p:sp>
        <p:nvSpPr>
          <p:cNvPr id="8" name="Right Arrow 7">
            <a:extLst>
              <a:ext uri="{FF2B5EF4-FFF2-40B4-BE49-F238E27FC236}">
                <a16:creationId xmlns:a16="http://schemas.microsoft.com/office/drawing/2014/main" id="{327669D7-A11A-A919-133B-FDAE6B51A046}"/>
              </a:ext>
            </a:extLst>
          </p:cNvPr>
          <p:cNvSpPr/>
          <p:nvPr/>
        </p:nvSpPr>
        <p:spPr>
          <a:xfrm>
            <a:off x="1270347" y="3207497"/>
            <a:ext cx="10073925" cy="736236"/>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endParaRPr lang="en-US" dirty="0">
              <a:solidFill>
                <a:srgbClr val="FFFFFF"/>
              </a:solidFill>
              <a:latin typeface="Arial"/>
            </a:endParaRPr>
          </a:p>
        </p:txBody>
      </p:sp>
      <p:sp>
        <p:nvSpPr>
          <p:cNvPr id="9" name="TextBox 8">
            <a:extLst>
              <a:ext uri="{FF2B5EF4-FFF2-40B4-BE49-F238E27FC236}">
                <a16:creationId xmlns:a16="http://schemas.microsoft.com/office/drawing/2014/main" id="{69426D83-349C-143F-F1EC-1308B16BF208}"/>
              </a:ext>
            </a:extLst>
          </p:cNvPr>
          <p:cNvSpPr txBox="1"/>
          <p:nvPr/>
        </p:nvSpPr>
        <p:spPr>
          <a:xfrm>
            <a:off x="1849576" y="3429000"/>
            <a:ext cx="875561" cy="338554"/>
          </a:xfrm>
          <a:prstGeom prst="rect">
            <a:avLst/>
          </a:prstGeom>
          <a:noFill/>
        </p:spPr>
        <p:txBody>
          <a:bodyPr wrap="none" rtlCol="0">
            <a:spAutoFit/>
          </a:bodyPr>
          <a:lstStyle/>
          <a:p>
            <a:pPr defTabSz="685800">
              <a:defRPr/>
            </a:pPr>
            <a:r>
              <a:rPr lang="en-US" sz="1600" dirty="0">
                <a:solidFill>
                  <a:srgbClr val="FFFFFF"/>
                </a:solidFill>
                <a:latin typeface="Amazon Ember" panose="02000000000000000000" pitchFamily="2" charset="0"/>
                <a:ea typeface="Amazon Ember" panose="02000000000000000000" pitchFamily="2" charset="0"/>
              </a:rPr>
              <a:t>Week 1</a:t>
            </a:r>
          </a:p>
        </p:txBody>
      </p:sp>
      <p:sp>
        <p:nvSpPr>
          <p:cNvPr id="10" name="TextBox 9">
            <a:extLst>
              <a:ext uri="{FF2B5EF4-FFF2-40B4-BE49-F238E27FC236}">
                <a16:creationId xmlns:a16="http://schemas.microsoft.com/office/drawing/2014/main" id="{A564114F-714E-8834-0B18-B1AD8927CC79}"/>
              </a:ext>
            </a:extLst>
          </p:cNvPr>
          <p:cNvSpPr txBox="1"/>
          <p:nvPr/>
        </p:nvSpPr>
        <p:spPr>
          <a:xfrm>
            <a:off x="4131538" y="3424956"/>
            <a:ext cx="875561" cy="338554"/>
          </a:xfrm>
          <a:prstGeom prst="rect">
            <a:avLst/>
          </a:prstGeom>
          <a:noFill/>
        </p:spPr>
        <p:txBody>
          <a:bodyPr wrap="none" rtlCol="0">
            <a:spAutoFit/>
          </a:bodyPr>
          <a:lstStyle/>
          <a:p>
            <a:pPr defTabSz="685800">
              <a:defRPr/>
            </a:pPr>
            <a:r>
              <a:rPr lang="en-US" sz="1600" dirty="0">
                <a:solidFill>
                  <a:srgbClr val="FFFFFF"/>
                </a:solidFill>
                <a:latin typeface="Amazon Ember" panose="02000000000000000000" pitchFamily="2" charset="0"/>
                <a:ea typeface="Amazon Ember" panose="02000000000000000000" pitchFamily="2" charset="0"/>
              </a:rPr>
              <a:t>Week 2</a:t>
            </a:r>
          </a:p>
        </p:txBody>
      </p:sp>
      <p:sp>
        <p:nvSpPr>
          <p:cNvPr id="11" name="TextBox 10">
            <a:extLst>
              <a:ext uri="{FF2B5EF4-FFF2-40B4-BE49-F238E27FC236}">
                <a16:creationId xmlns:a16="http://schemas.microsoft.com/office/drawing/2014/main" id="{7481D3A2-4FD1-9685-C2FA-E6F170C61BF1}"/>
              </a:ext>
            </a:extLst>
          </p:cNvPr>
          <p:cNvSpPr txBox="1"/>
          <p:nvPr/>
        </p:nvSpPr>
        <p:spPr>
          <a:xfrm>
            <a:off x="6282056" y="3416813"/>
            <a:ext cx="875561" cy="338554"/>
          </a:xfrm>
          <a:prstGeom prst="rect">
            <a:avLst/>
          </a:prstGeom>
          <a:noFill/>
        </p:spPr>
        <p:txBody>
          <a:bodyPr wrap="none" rtlCol="0">
            <a:spAutoFit/>
          </a:bodyPr>
          <a:lstStyle/>
          <a:p>
            <a:pPr defTabSz="685800">
              <a:defRPr/>
            </a:pPr>
            <a:r>
              <a:rPr lang="en-US" sz="1600" dirty="0">
                <a:solidFill>
                  <a:srgbClr val="FFFFFF"/>
                </a:solidFill>
                <a:latin typeface="Amazon Ember" panose="02000000000000000000" pitchFamily="2" charset="0"/>
                <a:ea typeface="Amazon Ember" panose="02000000000000000000" pitchFamily="2" charset="0"/>
              </a:rPr>
              <a:t>Week 3</a:t>
            </a:r>
          </a:p>
        </p:txBody>
      </p:sp>
      <p:sp>
        <p:nvSpPr>
          <p:cNvPr id="12" name="TextBox 11">
            <a:extLst>
              <a:ext uri="{FF2B5EF4-FFF2-40B4-BE49-F238E27FC236}">
                <a16:creationId xmlns:a16="http://schemas.microsoft.com/office/drawing/2014/main" id="{3C891A10-FA36-7BAF-5BC5-38DFE2DE1414}"/>
              </a:ext>
            </a:extLst>
          </p:cNvPr>
          <p:cNvSpPr txBox="1"/>
          <p:nvPr/>
        </p:nvSpPr>
        <p:spPr>
          <a:xfrm>
            <a:off x="8598821" y="3424956"/>
            <a:ext cx="875561" cy="338554"/>
          </a:xfrm>
          <a:prstGeom prst="rect">
            <a:avLst/>
          </a:prstGeom>
          <a:noFill/>
        </p:spPr>
        <p:txBody>
          <a:bodyPr wrap="none" rtlCol="0">
            <a:spAutoFit/>
          </a:bodyPr>
          <a:lstStyle/>
          <a:p>
            <a:pPr defTabSz="685800">
              <a:defRPr/>
            </a:pPr>
            <a:r>
              <a:rPr lang="en-US" sz="1600" dirty="0">
                <a:solidFill>
                  <a:srgbClr val="FFFFFF"/>
                </a:solidFill>
                <a:latin typeface="Amazon Ember" panose="02000000000000000000" pitchFamily="2" charset="0"/>
                <a:ea typeface="Amazon Ember" panose="02000000000000000000" pitchFamily="2" charset="0"/>
              </a:rPr>
              <a:t>Week 4</a:t>
            </a:r>
          </a:p>
        </p:txBody>
      </p:sp>
      <p:cxnSp>
        <p:nvCxnSpPr>
          <p:cNvPr id="13" name="Straight Connector 12">
            <a:extLst>
              <a:ext uri="{FF2B5EF4-FFF2-40B4-BE49-F238E27FC236}">
                <a16:creationId xmlns:a16="http://schemas.microsoft.com/office/drawing/2014/main" id="{9CACFDDC-95D1-EA58-0FEB-753F9405873D}"/>
              </a:ext>
            </a:extLst>
          </p:cNvPr>
          <p:cNvCxnSpPr>
            <a:cxnSpLocks/>
          </p:cNvCxnSpPr>
          <p:nvPr/>
        </p:nvCxnSpPr>
        <p:spPr>
          <a:xfrm>
            <a:off x="1512688" y="2267362"/>
            <a:ext cx="0" cy="111473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9687B709-8F2B-496A-F4CE-1ACA37B18BBB}"/>
              </a:ext>
            </a:extLst>
          </p:cNvPr>
          <p:cNvSpPr/>
          <p:nvPr/>
        </p:nvSpPr>
        <p:spPr>
          <a:xfrm>
            <a:off x="1404404" y="2039751"/>
            <a:ext cx="216569" cy="214115"/>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rgbClr val="FFFFFF"/>
                </a:solidFill>
                <a:latin typeface="Arial"/>
              </a:rPr>
              <a:t>1</a:t>
            </a:r>
            <a:endParaRPr lang="en-US" sz="525" b="1" dirty="0">
              <a:solidFill>
                <a:srgbClr val="FFFFFF"/>
              </a:solidFill>
              <a:latin typeface="Arial"/>
            </a:endParaRPr>
          </a:p>
        </p:txBody>
      </p:sp>
      <p:cxnSp>
        <p:nvCxnSpPr>
          <p:cNvPr id="15" name="Straight Connector 14">
            <a:extLst>
              <a:ext uri="{FF2B5EF4-FFF2-40B4-BE49-F238E27FC236}">
                <a16:creationId xmlns:a16="http://schemas.microsoft.com/office/drawing/2014/main" id="{15B4569B-DED4-7F18-2777-C1A4CB075A78}"/>
              </a:ext>
            </a:extLst>
          </p:cNvPr>
          <p:cNvCxnSpPr/>
          <p:nvPr/>
        </p:nvCxnSpPr>
        <p:spPr>
          <a:xfrm>
            <a:off x="1733923" y="3758006"/>
            <a:ext cx="0" cy="9144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9A104ADF-091F-A6A9-FAE9-F59202A7DACB}"/>
              </a:ext>
            </a:extLst>
          </p:cNvPr>
          <p:cNvSpPr/>
          <p:nvPr/>
        </p:nvSpPr>
        <p:spPr>
          <a:xfrm>
            <a:off x="1619186" y="4589872"/>
            <a:ext cx="216569" cy="214115"/>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rgbClr val="FFFFFF"/>
                </a:solidFill>
                <a:latin typeface="Arial"/>
              </a:rPr>
              <a:t>2</a:t>
            </a:r>
            <a:endParaRPr lang="en-US" sz="525" b="1" dirty="0">
              <a:solidFill>
                <a:srgbClr val="FFFFFF"/>
              </a:solidFill>
              <a:latin typeface="Arial"/>
            </a:endParaRPr>
          </a:p>
        </p:txBody>
      </p:sp>
      <p:sp>
        <p:nvSpPr>
          <p:cNvPr id="17" name="TextBox 16">
            <a:extLst>
              <a:ext uri="{FF2B5EF4-FFF2-40B4-BE49-F238E27FC236}">
                <a16:creationId xmlns:a16="http://schemas.microsoft.com/office/drawing/2014/main" id="{8FD7167F-F6EA-68AF-E324-07F21E2A75B2}"/>
              </a:ext>
            </a:extLst>
          </p:cNvPr>
          <p:cNvSpPr txBox="1"/>
          <p:nvPr/>
        </p:nvSpPr>
        <p:spPr>
          <a:xfrm>
            <a:off x="662480" y="1519019"/>
            <a:ext cx="2163988" cy="461665"/>
          </a:xfrm>
          <a:prstGeom prst="rect">
            <a:avLst/>
          </a:prstGeom>
          <a:noFill/>
        </p:spPr>
        <p:txBody>
          <a:bodyPr wrap="square" rtlCol="0">
            <a:spAutoFit/>
          </a:bodyPr>
          <a:lstStyle/>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Identify executive sponsor and provide team structure</a:t>
            </a:r>
          </a:p>
        </p:txBody>
      </p:sp>
      <p:sp>
        <p:nvSpPr>
          <p:cNvPr id="18" name="TextBox 17">
            <a:extLst>
              <a:ext uri="{FF2B5EF4-FFF2-40B4-BE49-F238E27FC236}">
                <a16:creationId xmlns:a16="http://schemas.microsoft.com/office/drawing/2014/main" id="{7B266561-46E0-4E7E-D885-3FAA21BEF7F4}"/>
              </a:ext>
            </a:extLst>
          </p:cNvPr>
          <p:cNvSpPr txBox="1"/>
          <p:nvPr/>
        </p:nvSpPr>
        <p:spPr>
          <a:xfrm>
            <a:off x="1050123" y="4847807"/>
            <a:ext cx="1571264" cy="461665"/>
          </a:xfrm>
          <a:prstGeom prst="rect">
            <a:avLst/>
          </a:prstGeom>
          <a:noFill/>
        </p:spPr>
        <p:txBody>
          <a:bodyPr wrap="none" rtlCol="0">
            <a:spAutoFit/>
          </a:bodyPr>
          <a:lstStyle/>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Create survey and </a:t>
            </a:r>
          </a:p>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provide preview URL</a:t>
            </a:r>
          </a:p>
        </p:txBody>
      </p:sp>
      <p:cxnSp>
        <p:nvCxnSpPr>
          <p:cNvPr id="19" name="Straight Connector 18">
            <a:extLst>
              <a:ext uri="{FF2B5EF4-FFF2-40B4-BE49-F238E27FC236}">
                <a16:creationId xmlns:a16="http://schemas.microsoft.com/office/drawing/2014/main" id="{03A34F8B-134E-A8E1-D69F-59269C063F52}"/>
              </a:ext>
            </a:extLst>
          </p:cNvPr>
          <p:cNvCxnSpPr/>
          <p:nvPr/>
        </p:nvCxnSpPr>
        <p:spPr>
          <a:xfrm>
            <a:off x="3233428" y="3763510"/>
            <a:ext cx="0" cy="36576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84CFF6B-1009-12E5-BC07-F45861B03609}"/>
              </a:ext>
            </a:extLst>
          </p:cNvPr>
          <p:cNvCxnSpPr/>
          <p:nvPr/>
        </p:nvCxnSpPr>
        <p:spPr>
          <a:xfrm>
            <a:off x="2826468" y="3026385"/>
            <a:ext cx="0" cy="36576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3DFFB05F-0CDB-D3DF-828D-8496BAB5B0B3}"/>
              </a:ext>
            </a:extLst>
          </p:cNvPr>
          <p:cNvSpPr/>
          <p:nvPr/>
        </p:nvSpPr>
        <p:spPr>
          <a:xfrm>
            <a:off x="2720012" y="2875726"/>
            <a:ext cx="216569" cy="214115"/>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rgbClr val="FFFFFF"/>
                </a:solidFill>
                <a:latin typeface="Arial"/>
              </a:rPr>
              <a:t>3</a:t>
            </a:r>
            <a:endParaRPr lang="en-US" sz="525" b="1" dirty="0">
              <a:solidFill>
                <a:srgbClr val="FFFFFF"/>
              </a:solidFill>
              <a:latin typeface="Arial"/>
            </a:endParaRPr>
          </a:p>
        </p:txBody>
      </p:sp>
      <p:sp>
        <p:nvSpPr>
          <p:cNvPr id="22" name="Oval 21">
            <a:extLst>
              <a:ext uri="{FF2B5EF4-FFF2-40B4-BE49-F238E27FC236}">
                <a16:creationId xmlns:a16="http://schemas.microsoft.com/office/drawing/2014/main" id="{1725CBCF-6E50-2AE0-FB3E-C282023201D9}"/>
              </a:ext>
            </a:extLst>
          </p:cNvPr>
          <p:cNvSpPr/>
          <p:nvPr/>
        </p:nvSpPr>
        <p:spPr>
          <a:xfrm>
            <a:off x="3133071" y="4090519"/>
            <a:ext cx="216569" cy="214115"/>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rgbClr val="FFFFFF"/>
                </a:solidFill>
                <a:latin typeface="Arial"/>
              </a:rPr>
              <a:t>4</a:t>
            </a:r>
            <a:endParaRPr lang="en-US" sz="525" b="1" dirty="0">
              <a:solidFill>
                <a:srgbClr val="FFFFFF"/>
              </a:solidFill>
              <a:latin typeface="Arial"/>
            </a:endParaRPr>
          </a:p>
        </p:txBody>
      </p:sp>
      <p:sp>
        <p:nvSpPr>
          <p:cNvPr id="23" name="TextBox 22">
            <a:extLst>
              <a:ext uri="{FF2B5EF4-FFF2-40B4-BE49-F238E27FC236}">
                <a16:creationId xmlns:a16="http://schemas.microsoft.com/office/drawing/2014/main" id="{6EDA8C95-6A55-5E46-580A-A9BA01E73653}"/>
              </a:ext>
            </a:extLst>
          </p:cNvPr>
          <p:cNvSpPr txBox="1"/>
          <p:nvPr/>
        </p:nvSpPr>
        <p:spPr>
          <a:xfrm>
            <a:off x="2221975" y="2432222"/>
            <a:ext cx="1208985" cy="461665"/>
          </a:xfrm>
          <a:prstGeom prst="rect">
            <a:avLst/>
          </a:prstGeom>
          <a:noFill/>
        </p:spPr>
        <p:txBody>
          <a:bodyPr wrap="none" rtlCol="0">
            <a:spAutoFit/>
          </a:bodyPr>
          <a:lstStyle/>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Review and</a:t>
            </a:r>
          </a:p>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approve survey</a:t>
            </a:r>
          </a:p>
        </p:txBody>
      </p:sp>
      <p:sp>
        <p:nvSpPr>
          <p:cNvPr id="24" name="TextBox 23">
            <a:extLst>
              <a:ext uri="{FF2B5EF4-FFF2-40B4-BE49-F238E27FC236}">
                <a16:creationId xmlns:a16="http://schemas.microsoft.com/office/drawing/2014/main" id="{02938C1B-6711-0A76-028C-2A959C1EEB0E}"/>
              </a:ext>
            </a:extLst>
          </p:cNvPr>
          <p:cNvSpPr txBox="1"/>
          <p:nvPr/>
        </p:nvSpPr>
        <p:spPr>
          <a:xfrm>
            <a:off x="2550182" y="4310777"/>
            <a:ext cx="1366491" cy="646331"/>
          </a:xfrm>
          <a:prstGeom prst="rect">
            <a:avLst/>
          </a:prstGeom>
          <a:noFill/>
        </p:spPr>
        <p:txBody>
          <a:bodyPr wrap="square" rtlCol="0">
            <a:spAutoFit/>
          </a:bodyPr>
          <a:lstStyle/>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Provide survey URL and </a:t>
            </a:r>
          </a:p>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email template</a:t>
            </a:r>
          </a:p>
        </p:txBody>
      </p:sp>
      <p:cxnSp>
        <p:nvCxnSpPr>
          <p:cNvPr id="25" name="Straight Connector 24">
            <a:extLst>
              <a:ext uri="{FF2B5EF4-FFF2-40B4-BE49-F238E27FC236}">
                <a16:creationId xmlns:a16="http://schemas.microsoft.com/office/drawing/2014/main" id="{F2009C50-8147-57D1-7B63-C68374011BDD}"/>
              </a:ext>
            </a:extLst>
          </p:cNvPr>
          <p:cNvCxnSpPr/>
          <p:nvPr/>
        </p:nvCxnSpPr>
        <p:spPr>
          <a:xfrm>
            <a:off x="3987922" y="2282594"/>
            <a:ext cx="0" cy="109728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EF3E077-2AB1-ADD6-3632-46FCAF60DE4E}"/>
              </a:ext>
            </a:extLst>
          </p:cNvPr>
          <p:cNvSpPr txBox="1"/>
          <p:nvPr/>
        </p:nvSpPr>
        <p:spPr>
          <a:xfrm>
            <a:off x="3334116" y="1808918"/>
            <a:ext cx="1351652" cy="461665"/>
          </a:xfrm>
          <a:prstGeom prst="rect">
            <a:avLst/>
          </a:prstGeom>
          <a:noFill/>
        </p:spPr>
        <p:txBody>
          <a:bodyPr wrap="none" rtlCol="0">
            <a:spAutoFit/>
          </a:bodyPr>
          <a:lstStyle/>
          <a:p>
            <a:pP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Distribute survey </a:t>
            </a:r>
          </a:p>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to employees</a:t>
            </a:r>
          </a:p>
        </p:txBody>
      </p:sp>
      <p:sp>
        <p:nvSpPr>
          <p:cNvPr id="27" name="Oval 26">
            <a:extLst>
              <a:ext uri="{FF2B5EF4-FFF2-40B4-BE49-F238E27FC236}">
                <a16:creationId xmlns:a16="http://schemas.microsoft.com/office/drawing/2014/main" id="{5B79CB1B-83AE-BBE2-7654-AFC63993F5DA}"/>
              </a:ext>
            </a:extLst>
          </p:cNvPr>
          <p:cNvSpPr/>
          <p:nvPr/>
        </p:nvSpPr>
        <p:spPr>
          <a:xfrm>
            <a:off x="3879638" y="2243163"/>
            <a:ext cx="216569" cy="214115"/>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tx1"/>
                </a:solidFill>
                <a:latin typeface="Arial"/>
              </a:rPr>
              <a:t>5</a:t>
            </a:r>
            <a:endParaRPr lang="en-US" sz="525" b="1" dirty="0">
              <a:solidFill>
                <a:schemeClr val="tx1"/>
              </a:solidFill>
              <a:latin typeface="Arial"/>
            </a:endParaRPr>
          </a:p>
        </p:txBody>
      </p:sp>
      <p:cxnSp>
        <p:nvCxnSpPr>
          <p:cNvPr id="28" name="Straight Connector 27">
            <a:extLst>
              <a:ext uri="{FF2B5EF4-FFF2-40B4-BE49-F238E27FC236}">
                <a16:creationId xmlns:a16="http://schemas.microsoft.com/office/drawing/2014/main" id="{ED9592E6-5D78-D277-CE0D-50FC8AD6E184}"/>
              </a:ext>
            </a:extLst>
          </p:cNvPr>
          <p:cNvCxnSpPr/>
          <p:nvPr/>
        </p:nvCxnSpPr>
        <p:spPr>
          <a:xfrm>
            <a:off x="5990616" y="2843944"/>
            <a:ext cx="0" cy="54864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BC57637-28CC-7B10-1C9F-A685DD1B3445}"/>
              </a:ext>
            </a:extLst>
          </p:cNvPr>
          <p:cNvSpPr txBox="1"/>
          <p:nvPr/>
        </p:nvSpPr>
        <p:spPr>
          <a:xfrm>
            <a:off x="5193088" y="2460961"/>
            <a:ext cx="1582484" cy="276999"/>
          </a:xfrm>
          <a:prstGeom prst="rect">
            <a:avLst/>
          </a:prstGeom>
          <a:noFill/>
        </p:spPr>
        <p:txBody>
          <a:bodyPr wrap="none" rtlCol="0">
            <a:spAutoFit/>
          </a:bodyPr>
          <a:lstStyle/>
          <a:p>
            <a:pP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Send reminder email</a:t>
            </a:r>
          </a:p>
        </p:txBody>
      </p:sp>
      <p:cxnSp>
        <p:nvCxnSpPr>
          <p:cNvPr id="30" name="Straight Connector 29">
            <a:extLst>
              <a:ext uri="{FF2B5EF4-FFF2-40B4-BE49-F238E27FC236}">
                <a16:creationId xmlns:a16="http://schemas.microsoft.com/office/drawing/2014/main" id="{6E1011CD-338F-7E32-3564-17A8E44A25BF}"/>
              </a:ext>
            </a:extLst>
          </p:cNvPr>
          <p:cNvCxnSpPr/>
          <p:nvPr/>
        </p:nvCxnSpPr>
        <p:spPr>
          <a:xfrm>
            <a:off x="5825200" y="3758955"/>
            <a:ext cx="0" cy="54864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814061E-5627-5337-EC37-2B917573FD67}"/>
              </a:ext>
            </a:extLst>
          </p:cNvPr>
          <p:cNvSpPr txBox="1"/>
          <p:nvPr/>
        </p:nvSpPr>
        <p:spPr>
          <a:xfrm>
            <a:off x="5007099" y="4427940"/>
            <a:ext cx="1423788" cy="461665"/>
          </a:xfrm>
          <a:prstGeom prst="rect">
            <a:avLst/>
          </a:prstGeom>
          <a:noFill/>
        </p:spPr>
        <p:txBody>
          <a:bodyPr wrap="none" rtlCol="0">
            <a:spAutoFit/>
          </a:bodyPr>
          <a:lstStyle/>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Provide survey </a:t>
            </a:r>
          </a:p>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response numbers</a:t>
            </a:r>
          </a:p>
        </p:txBody>
      </p:sp>
      <p:sp>
        <p:nvSpPr>
          <p:cNvPr id="32" name="Oval 31">
            <a:extLst>
              <a:ext uri="{FF2B5EF4-FFF2-40B4-BE49-F238E27FC236}">
                <a16:creationId xmlns:a16="http://schemas.microsoft.com/office/drawing/2014/main" id="{FC4801A9-BACD-0E78-9613-CE4FAB869B26}"/>
              </a:ext>
            </a:extLst>
          </p:cNvPr>
          <p:cNvSpPr/>
          <p:nvPr/>
        </p:nvSpPr>
        <p:spPr>
          <a:xfrm>
            <a:off x="5718993" y="4181654"/>
            <a:ext cx="216569" cy="214115"/>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tx1"/>
                </a:solidFill>
                <a:latin typeface="Arial"/>
              </a:rPr>
              <a:t>6</a:t>
            </a:r>
            <a:endParaRPr lang="en-US" sz="525" b="1" dirty="0">
              <a:solidFill>
                <a:schemeClr val="tx1"/>
              </a:solidFill>
              <a:latin typeface="Arial"/>
            </a:endParaRPr>
          </a:p>
        </p:txBody>
      </p:sp>
      <p:sp>
        <p:nvSpPr>
          <p:cNvPr id="33" name="Oval 32">
            <a:extLst>
              <a:ext uri="{FF2B5EF4-FFF2-40B4-BE49-F238E27FC236}">
                <a16:creationId xmlns:a16="http://schemas.microsoft.com/office/drawing/2014/main" id="{1DF32829-9B37-3DFF-FB92-915B81A06A3C}"/>
              </a:ext>
            </a:extLst>
          </p:cNvPr>
          <p:cNvSpPr/>
          <p:nvPr/>
        </p:nvSpPr>
        <p:spPr>
          <a:xfrm>
            <a:off x="5896619" y="2714876"/>
            <a:ext cx="216569" cy="214115"/>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tx1"/>
                </a:solidFill>
                <a:latin typeface="Arial"/>
              </a:rPr>
              <a:t>7</a:t>
            </a:r>
            <a:endParaRPr lang="en-US" sz="525" b="1" dirty="0">
              <a:solidFill>
                <a:schemeClr val="tx1"/>
              </a:solidFill>
              <a:latin typeface="Arial"/>
            </a:endParaRPr>
          </a:p>
        </p:txBody>
      </p:sp>
      <p:cxnSp>
        <p:nvCxnSpPr>
          <p:cNvPr id="34" name="Straight Connector 33">
            <a:extLst>
              <a:ext uri="{FF2B5EF4-FFF2-40B4-BE49-F238E27FC236}">
                <a16:creationId xmlns:a16="http://schemas.microsoft.com/office/drawing/2014/main" id="{5B651796-D048-CD5C-D9B7-8E5389801B11}"/>
              </a:ext>
            </a:extLst>
          </p:cNvPr>
          <p:cNvCxnSpPr/>
          <p:nvPr/>
        </p:nvCxnSpPr>
        <p:spPr>
          <a:xfrm flipH="1">
            <a:off x="10108805" y="3762742"/>
            <a:ext cx="2444" cy="4572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C0B82DF0-38D5-9B6C-F384-41862B63DDE5}"/>
              </a:ext>
            </a:extLst>
          </p:cNvPr>
          <p:cNvSpPr txBox="1"/>
          <p:nvPr/>
        </p:nvSpPr>
        <p:spPr>
          <a:xfrm>
            <a:off x="9388856" y="4339549"/>
            <a:ext cx="1444788" cy="830997"/>
          </a:xfrm>
          <a:prstGeom prst="rect">
            <a:avLst/>
          </a:prstGeom>
          <a:noFill/>
        </p:spPr>
        <p:txBody>
          <a:bodyPr wrap="square" rtlCol="0">
            <a:spAutoFit/>
          </a:bodyPr>
          <a:lstStyle/>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Create Report </a:t>
            </a:r>
          </a:p>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&amp;</a:t>
            </a:r>
          </a:p>
          <a:p>
            <a:pPr algn="ct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Provide training recommendations</a:t>
            </a:r>
          </a:p>
        </p:txBody>
      </p:sp>
      <p:sp>
        <p:nvSpPr>
          <p:cNvPr id="36" name="Oval 35">
            <a:extLst>
              <a:ext uri="{FF2B5EF4-FFF2-40B4-BE49-F238E27FC236}">
                <a16:creationId xmlns:a16="http://schemas.microsoft.com/office/drawing/2014/main" id="{EA005641-BF8E-3C8F-16EB-9AE43E5A6BF1}"/>
              </a:ext>
            </a:extLst>
          </p:cNvPr>
          <p:cNvSpPr/>
          <p:nvPr/>
        </p:nvSpPr>
        <p:spPr>
          <a:xfrm>
            <a:off x="10002965" y="4115181"/>
            <a:ext cx="216569" cy="214115"/>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tx1"/>
                </a:solidFill>
                <a:latin typeface="Arial"/>
              </a:rPr>
              <a:t>9</a:t>
            </a:r>
            <a:endParaRPr lang="en-US" sz="525" b="1" dirty="0">
              <a:solidFill>
                <a:schemeClr val="tx1"/>
              </a:solidFill>
              <a:latin typeface="Arial"/>
            </a:endParaRPr>
          </a:p>
        </p:txBody>
      </p:sp>
      <p:cxnSp>
        <p:nvCxnSpPr>
          <p:cNvPr id="37" name="Straight Connector 36">
            <a:extLst>
              <a:ext uri="{FF2B5EF4-FFF2-40B4-BE49-F238E27FC236}">
                <a16:creationId xmlns:a16="http://schemas.microsoft.com/office/drawing/2014/main" id="{8A5541B7-090A-9BC3-69F6-9C20A7C281F8}"/>
              </a:ext>
            </a:extLst>
          </p:cNvPr>
          <p:cNvCxnSpPr/>
          <p:nvPr/>
        </p:nvCxnSpPr>
        <p:spPr>
          <a:xfrm flipH="1">
            <a:off x="8351757" y="2937404"/>
            <a:ext cx="2444" cy="4572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E912D03B-1BC2-C908-73CE-44944540F868}"/>
              </a:ext>
            </a:extLst>
          </p:cNvPr>
          <p:cNvSpPr txBox="1"/>
          <p:nvPr/>
        </p:nvSpPr>
        <p:spPr>
          <a:xfrm>
            <a:off x="7641576" y="2488949"/>
            <a:ext cx="1444788" cy="276999"/>
          </a:xfrm>
          <a:prstGeom prst="rect">
            <a:avLst/>
          </a:prstGeom>
          <a:noFill/>
        </p:spPr>
        <p:txBody>
          <a:bodyPr wrap="square" rtlCol="0">
            <a:spAutoFit/>
          </a:bodyPr>
          <a:lstStyle/>
          <a:p>
            <a:pPr defTabSz="685800">
              <a:defRPr/>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Survey close date</a:t>
            </a:r>
          </a:p>
        </p:txBody>
      </p:sp>
      <p:sp>
        <p:nvSpPr>
          <p:cNvPr id="39" name="Oval 38">
            <a:extLst>
              <a:ext uri="{FF2B5EF4-FFF2-40B4-BE49-F238E27FC236}">
                <a16:creationId xmlns:a16="http://schemas.microsoft.com/office/drawing/2014/main" id="{586409F7-3DB5-1B10-F625-DDA7D2282822}"/>
              </a:ext>
            </a:extLst>
          </p:cNvPr>
          <p:cNvSpPr/>
          <p:nvPr/>
        </p:nvSpPr>
        <p:spPr>
          <a:xfrm>
            <a:off x="8243472" y="2765948"/>
            <a:ext cx="216569" cy="214115"/>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tx1"/>
                </a:solidFill>
                <a:latin typeface="Arial"/>
              </a:rPr>
              <a:t>8</a:t>
            </a:r>
            <a:endParaRPr lang="en-US" sz="525" b="1" dirty="0">
              <a:solidFill>
                <a:schemeClr val="tx1"/>
              </a:solidFill>
              <a:latin typeface="Arial"/>
            </a:endParaRPr>
          </a:p>
        </p:txBody>
      </p:sp>
      <p:graphicFrame>
        <p:nvGraphicFramePr>
          <p:cNvPr id="41" name="Diagram 40">
            <a:extLst>
              <a:ext uri="{FF2B5EF4-FFF2-40B4-BE49-F238E27FC236}">
                <a16:creationId xmlns:a16="http://schemas.microsoft.com/office/drawing/2014/main" id="{CB972335-2782-E284-5B4C-E98DEED67E00}"/>
              </a:ext>
            </a:extLst>
          </p:cNvPr>
          <p:cNvGraphicFramePr/>
          <p:nvPr>
            <p:extLst>
              <p:ext uri="{D42A27DB-BD31-4B8C-83A1-F6EECF244321}">
                <p14:modId xmlns:p14="http://schemas.microsoft.com/office/powerpoint/2010/main" val="1075455064"/>
              </p:ext>
            </p:extLst>
          </p:nvPr>
        </p:nvGraphicFramePr>
        <p:xfrm>
          <a:off x="11296284" y="260863"/>
          <a:ext cx="3138109" cy="1827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0153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58AB-5CF6-542A-258D-5606344CCE2D}"/>
            </a:ext>
          </a:extLst>
        </p:cNvPr>
        <p:cNvGrpSpPr/>
        <p:nvPr/>
      </p:nvGrpSpPr>
      <p:grpSpPr>
        <a:xfrm>
          <a:off x="0" y="0"/>
          <a:ext cx="0" cy="0"/>
          <a:chOff x="0" y="0"/>
          <a:chExt cx="0" cy="0"/>
        </a:xfrm>
      </p:grpSpPr>
      <p:sp>
        <p:nvSpPr>
          <p:cNvPr id="586" name="Title 1">
            <a:extLst>
              <a:ext uri="{FF2B5EF4-FFF2-40B4-BE49-F238E27FC236}">
                <a16:creationId xmlns:a16="http://schemas.microsoft.com/office/drawing/2014/main" id="{3ED3A340-035C-E19B-F485-B737A8312EAA}"/>
              </a:ext>
            </a:extLst>
          </p:cNvPr>
          <p:cNvSpPr txBox="1">
            <a:spLocks/>
          </p:cNvSpPr>
          <p:nvPr/>
        </p:nvSpPr>
        <p:spPr>
          <a:xfrm>
            <a:off x="283950" y="194147"/>
            <a:ext cx="11258551"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a:defRPr/>
            </a:pPr>
            <a:endParaRPr lang="en-US" sz="3167" dirty="0">
              <a:solidFill>
                <a:srgbClr val="FFFFFF"/>
              </a:solidFill>
              <a:latin typeface="Amazon Ember"/>
            </a:endParaRPr>
          </a:p>
        </p:txBody>
      </p:sp>
      <p:sp>
        <p:nvSpPr>
          <p:cNvPr id="588" name="Title 1">
            <a:extLst>
              <a:ext uri="{FF2B5EF4-FFF2-40B4-BE49-F238E27FC236}">
                <a16:creationId xmlns:a16="http://schemas.microsoft.com/office/drawing/2014/main" id="{6A8D2B13-262D-A707-78C1-00B2757E1BB9}"/>
              </a:ext>
            </a:extLst>
          </p:cNvPr>
          <p:cNvSpPr>
            <a:spLocks noGrp="1"/>
          </p:cNvSpPr>
          <p:nvPr>
            <p:ph type="title"/>
          </p:nvPr>
        </p:nvSpPr>
        <p:spPr>
          <a:xfrm>
            <a:off x="548640" y="183898"/>
            <a:ext cx="13510260" cy="993392"/>
          </a:xfrm>
        </p:spPr>
        <p:txBody>
          <a:bodyPr/>
          <a:lstStyle/>
          <a:p>
            <a:r>
              <a:rPr lang="en-US" sz="4000" dirty="0">
                <a:latin typeface="Slack-Lato"/>
              </a:rPr>
              <a:t>Appendix: </a:t>
            </a:r>
            <a:r>
              <a:rPr lang="en-US" sz="4000" dirty="0">
                <a:solidFill>
                  <a:srgbClr val="FFFFFF"/>
                </a:solidFill>
                <a:latin typeface="Amazon Ember"/>
              </a:rPr>
              <a:t>Agentic Migration and Modernization </a:t>
            </a:r>
            <a:endParaRPr lang="en-US" dirty="0"/>
          </a:p>
        </p:txBody>
      </p:sp>
      <p:sp>
        <p:nvSpPr>
          <p:cNvPr id="4" name="Title 6">
            <a:extLst>
              <a:ext uri="{FF2B5EF4-FFF2-40B4-BE49-F238E27FC236}">
                <a16:creationId xmlns:a16="http://schemas.microsoft.com/office/drawing/2014/main" id="{22F0E0ED-F24C-565C-7585-A53EEA3C2A7F}"/>
              </a:ext>
            </a:extLst>
          </p:cNvPr>
          <p:cNvSpPr txBox="1">
            <a:spLocks/>
          </p:cNvSpPr>
          <p:nvPr/>
        </p:nvSpPr>
        <p:spPr>
          <a:xfrm>
            <a:off x="548640" y="3578225"/>
            <a:ext cx="10664825" cy="1311128"/>
          </a:xfrm>
          <a:prstGeom prst="rect">
            <a:avLst/>
          </a:prstGeom>
        </p:spPr>
        <p:txBody>
          <a:bodyPr vert="horz" lIns="91440" tIns="45720" rIns="91440" bIns="45720" rtlCol="0" anchor="t">
            <a:sp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AWS Transform</a:t>
            </a:r>
            <a:br>
              <a:rPr lang="en-US"/>
            </a:br>
            <a:r>
              <a:rPr lang="en-US"/>
              <a:t>for VMware</a:t>
            </a:r>
            <a:endParaRPr lang="en-US" dirty="0"/>
          </a:p>
        </p:txBody>
      </p:sp>
      <p:sp>
        <p:nvSpPr>
          <p:cNvPr id="5" name="Text Placeholder 5">
            <a:extLst>
              <a:ext uri="{FF2B5EF4-FFF2-40B4-BE49-F238E27FC236}">
                <a16:creationId xmlns:a16="http://schemas.microsoft.com/office/drawing/2014/main" id="{ADECCA99-F66F-2EC4-5E6B-A813C7E684A9}"/>
              </a:ext>
            </a:extLst>
          </p:cNvPr>
          <p:cNvSpPr txBox="1">
            <a:spLocks/>
          </p:cNvSpPr>
          <p:nvPr/>
        </p:nvSpPr>
        <p:spPr>
          <a:xfrm>
            <a:off x="548640" y="4840818"/>
            <a:ext cx="5191759" cy="1201468"/>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FFFFFF"/>
              </a:buClr>
              <a:buSzPct val="90000"/>
              <a:buFont typeface="Amazon Ember Display" panose="020F0603020204020204" pitchFamily="34" charset="0"/>
              <a:buNone/>
              <a:tabLst/>
              <a:defRPr/>
            </a:pPr>
            <a:r>
              <a:rPr kumimoji="0" lang="en-US" sz="2400" b="0" i="0" u="none" strike="noStrike" kern="1000" cap="none" spc="0" normalizeH="0" baseline="0" noProof="0" dirty="0">
                <a:ln>
                  <a:noFill/>
                </a:ln>
                <a:effectLst/>
                <a:uLnTx/>
                <a:uFillTx/>
                <a:latin typeface="Amazon Ember Display"/>
                <a:ea typeface="+mn-ea"/>
                <a:cs typeface="+mn-cs"/>
              </a:rPr>
              <a:t>The first agentic AI service for migrating VMware workloads at scale</a:t>
            </a:r>
          </a:p>
        </p:txBody>
      </p:sp>
      <p:sp>
        <p:nvSpPr>
          <p:cNvPr id="6" name="Text Placeholder 8">
            <a:extLst>
              <a:ext uri="{FF2B5EF4-FFF2-40B4-BE49-F238E27FC236}">
                <a16:creationId xmlns:a16="http://schemas.microsoft.com/office/drawing/2014/main" id="{3B255990-B21C-2A9F-9AD1-50BAFA232EB2}"/>
              </a:ext>
            </a:extLst>
          </p:cNvPr>
          <p:cNvSpPr txBox="1">
            <a:spLocks/>
          </p:cNvSpPr>
          <p:nvPr/>
        </p:nvSpPr>
        <p:spPr>
          <a:xfrm>
            <a:off x="6700200" y="1837930"/>
            <a:ext cx="4937760" cy="769441"/>
          </a:xfrm>
          <a:prstGeom prst="rect">
            <a:avLst/>
          </a:prstGeom>
          <a:noFill/>
        </p:spPr>
        <p:txBody>
          <a:bodyPr wrap="square" anchor="ctr" anchorCtr="0">
            <a:spAutoFit/>
          </a:bodyPr>
          <a:lstStyle>
            <a:defPPr>
              <a:defRPr lang="en-US"/>
            </a:defPPr>
            <a:lvl1pPr marR="0" lvl="0" indent="0" defTabSz="541873" fontAlgn="auto">
              <a:lnSpc>
                <a:spcPct val="100000"/>
              </a:lnSpc>
              <a:spcBef>
                <a:spcPts val="0"/>
              </a:spcBef>
              <a:spcAft>
                <a:spcPts val="0"/>
              </a:spcAft>
              <a:buClr>
                <a:srgbClr val="FFFFFF"/>
              </a:buClr>
              <a:buSzPct val="90000"/>
              <a:buFont typeface="Amazon Ember Display" panose="020F0603020204020204" pitchFamily="34" charset="0"/>
              <a:buNone/>
              <a:tabLst/>
              <a:defRPr kumimoji="0" sz="2200" b="1" i="0" u="none" strike="noStrike" cap="none" spc="0" normalizeH="0" baseline="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r>
              <a:rPr lang="en-US" dirty="0"/>
              <a:t>Reduce costs with right sizing and lower TCO</a:t>
            </a:r>
          </a:p>
        </p:txBody>
      </p:sp>
      <p:sp>
        <p:nvSpPr>
          <p:cNvPr id="7" name="TextBox 6">
            <a:extLst>
              <a:ext uri="{FF2B5EF4-FFF2-40B4-BE49-F238E27FC236}">
                <a16:creationId xmlns:a16="http://schemas.microsoft.com/office/drawing/2014/main" id="{BFB631D3-2C0F-B682-A351-5BE16426A006}"/>
              </a:ext>
            </a:extLst>
          </p:cNvPr>
          <p:cNvSpPr txBox="1"/>
          <p:nvPr/>
        </p:nvSpPr>
        <p:spPr>
          <a:xfrm>
            <a:off x="6700200" y="2996908"/>
            <a:ext cx="4937760" cy="1107996"/>
          </a:xfrm>
          <a:prstGeom prst="rect">
            <a:avLst/>
          </a:prstGeom>
          <a:noFill/>
        </p:spPr>
        <p:txBody>
          <a:bodyPr anchor="ctr" anchorCtr="0">
            <a:spAutoFit/>
          </a:bodyPr>
          <a:lstStyle>
            <a:defPPr>
              <a:defRPr lang="en-US"/>
            </a:defPPr>
            <a:lvl1pPr marR="0" lvl="0" indent="0" defTabSz="541873" fontAlgn="auto">
              <a:lnSpc>
                <a:spcPct val="100000"/>
              </a:lnSpc>
              <a:spcBef>
                <a:spcPts val="0"/>
              </a:spcBef>
              <a:spcAft>
                <a:spcPts val="0"/>
              </a:spcAft>
              <a:buClr>
                <a:srgbClr val="FFFFFF"/>
              </a:buClr>
              <a:buSzPct val="90000"/>
              <a:buFont typeface="Amazon Ember Display" panose="020F0603020204020204" pitchFamily="34" charset="0"/>
              <a:buNone/>
              <a:tabLst/>
              <a:defRPr kumimoji="0" sz="2200" b="1" i="0" u="none" strike="noStrike" cap="none" spc="0" normalizeH="0" baseline="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r>
              <a:rPr lang="en-US" dirty="0"/>
              <a:t>Modernize VMware workloads to Amazon EC2 with purpose-built </a:t>
            </a:r>
            <a:br>
              <a:rPr lang="en-US" dirty="0"/>
            </a:br>
            <a:r>
              <a:rPr lang="en-US" dirty="0"/>
              <a:t>AI agents</a:t>
            </a:r>
          </a:p>
        </p:txBody>
      </p:sp>
      <p:sp>
        <p:nvSpPr>
          <p:cNvPr id="8" name="TextBox 7">
            <a:extLst>
              <a:ext uri="{FF2B5EF4-FFF2-40B4-BE49-F238E27FC236}">
                <a16:creationId xmlns:a16="http://schemas.microsoft.com/office/drawing/2014/main" id="{2890A8F2-C720-B7BE-A061-92B5F5EB94D4}"/>
              </a:ext>
            </a:extLst>
          </p:cNvPr>
          <p:cNvSpPr txBox="1"/>
          <p:nvPr/>
        </p:nvSpPr>
        <p:spPr>
          <a:xfrm>
            <a:off x="6700200" y="4494440"/>
            <a:ext cx="4937760" cy="769441"/>
          </a:xfrm>
          <a:prstGeom prst="rect">
            <a:avLst/>
          </a:prstGeom>
          <a:noFill/>
        </p:spPr>
        <p:txBody>
          <a:bodyPr anchor="ctr" anchorCtr="0">
            <a:spAutoFit/>
          </a:bodyPr>
          <a:lstStyle>
            <a:defPPr>
              <a:defRPr lang="en-US"/>
            </a:defPPr>
            <a:lvl1pPr marR="0" lvl="0" indent="0" defTabSz="541873" fontAlgn="auto">
              <a:lnSpc>
                <a:spcPct val="100000"/>
              </a:lnSpc>
              <a:spcBef>
                <a:spcPts val="0"/>
              </a:spcBef>
              <a:spcAft>
                <a:spcPts val="0"/>
              </a:spcAft>
              <a:buClr>
                <a:srgbClr val="FFFFFF"/>
              </a:buClr>
              <a:buSzPct val="90000"/>
              <a:buFont typeface="Amazon Ember Display" panose="020F0603020204020204" pitchFamily="34" charset="0"/>
              <a:buNone/>
              <a:tabLst/>
              <a:defRPr kumimoji="0" sz="2200" b="1" i="0" u="none" strike="noStrike" cap="none" spc="0" normalizeH="0" baseline="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r>
              <a:rPr lang="en-US" dirty="0"/>
              <a:t>Eliminate third-party license fees </a:t>
            </a:r>
            <a:br>
              <a:rPr lang="en-US" dirty="0"/>
            </a:br>
            <a:r>
              <a:rPr lang="en-US" dirty="0"/>
              <a:t>and lower costs</a:t>
            </a:r>
          </a:p>
        </p:txBody>
      </p:sp>
      <p:sp>
        <p:nvSpPr>
          <p:cNvPr id="9" name="TextBox 8">
            <a:extLst>
              <a:ext uri="{FF2B5EF4-FFF2-40B4-BE49-F238E27FC236}">
                <a16:creationId xmlns:a16="http://schemas.microsoft.com/office/drawing/2014/main" id="{6FA98363-E3CF-1B2D-0C61-5D2AD966311A}"/>
              </a:ext>
            </a:extLst>
          </p:cNvPr>
          <p:cNvSpPr txBox="1"/>
          <p:nvPr/>
        </p:nvSpPr>
        <p:spPr>
          <a:xfrm>
            <a:off x="6700200" y="5822696"/>
            <a:ext cx="4937760" cy="769441"/>
          </a:xfrm>
          <a:prstGeom prst="rect">
            <a:avLst/>
          </a:prstGeom>
          <a:noFill/>
        </p:spPr>
        <p:txBody>
          <a:bodyPr anchor="ctr" anchorCtr="0">
            <a:spAutoFit/>
          </a:bodyPr>
          <a:lstStyle>
            <a:defPPr>
              <a:defRPr lang="en-US"/>
            </a:defPPr>
            <a:lvl1pPr marR="0" lvl="0" indent="0" defTabSz="541873" fontAlgn="auto">
              <a:lnSpc>
                <a:spcPct val="100000"/>
              </a:lnSpc>
              <a:spcBef>
                <a:spcPts val="0"/>
              </a:spcBef>
              <a:spcAft>
                <a:spcPts val="0"/>
              </a:spcAft>
              <a:buClr>
                <a:srgbClr val="FFFFFF"/>
              </a:buClr>
              <a:buSzPct val="90000"/>
              <a:buFont typeface="Amazon Ember Display" panose="020F0603020204020204" pitchFamily="34" charset="0"/>
              <a:buNone/>
              <a:tabLst/>
              <a:defRPr kumimoji="0" sz="2200" b="1" i="0" u="none" strike="noStrike" cap="none" spc="0" normalizeH="0" baseline="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r>
              <a:rPr lang="en-US" dirty="0"/>
              <a:t>Drive innovation with 200+ AWS native services</a:t>
            </a:r>
          </a:p>
        </p:txBody>
      </p:sp>
      <p:cxnSp>
        <p:nvCxnSpPr>
          <p:cNvPr id="10" name="Straight Connector 9">
            <a:extLst>
              <a:ext uri="{FF2B5EF4-FFF2-40B4-BE49-F238E27FC236}">
                <a16:creationId xmlns:a16="http://schemas.microsoft.com/office/drawing/2014/main" id="{69BCB4D0-C40D-1DAA-B49F-D2E4EA5FCBE8}"/>
              </a:ext>
            </a:extLst>
          </p:cNvPr>
          <p:cNvCxnSpPr>
            <a:cxnSpLocks/>
          </p:cNvCxnSpPr>
          <p:nvPr/>
        </p:nvCxnSpPr>
        <p:spPr>
          <a:xfrm>
            <a:off x="6084080" y="965200"/>
            <a:ext cx="0" cy="6858000"/>
          </a:xfrm>
          <a:prstGeom prst="line">
            <a:avLst/>
          </a:prstGeom>
          <a:solidFill>
            <a:schemeClr val="bg1"/>
          </a:solidFill>
          <a:ln w="15875">
            <a:gradFill>
              <a:gsLst>
                <a:gs pos="0">
                  <a:schemeClr val="accent6"/>
                </a:gs>
                <a:gs pos="33000">
                  <a:schemeClr val="accent5"/>
                </a:gs>
                <a:gs pos="66000">
                  <a:schemeClr val="accent4"/>
                </a:gs>
                <a:gs pos="100000">
                  <a:schemeClr val="accent3"/>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sp>
        <p:nvSpPr>
          <p:cNvPr id="11" name="Oval 10">
            <a:extLst>
              <a:ext uri="{FF2B5EF4-FFF2-40B4-BE49-F238E27FC236}">
                <a16:creationId xmlns:a16="http://schemas.microsoft.com/office/drawing/2014/main" id="{AD0C8DFE-967C-5A20-233A-4F71AA224257}"/>
              </a:ext>
            </a:extLst>
          </p:cNvPr>
          <p:cNvSpPr/>
          <p:nvPr/>
        </p:nvSpPr>
        <p:spPr>
          <a:xfrm>
            <a:off x="5729842" y="1866035"/>
            <a:ext cx="708476" cy="713232"/>
          </a:xfrm>
          <a:prstGeom prst="ellipse">
            <a:avLst/>
          </a:prstGeom>
          <a:gradFill>
            <a:gsLst>
              <a:gs pos="3000">
                <a:srgbClr val="00B3DD"/>
              </a:gs>
              <a:gs pos="100000">
                <a:srgbClr val="0096EF"/>
              </a:gs>
            </a:gsLst>
            <a:lin ang="2700000" scaled="1"/>
          </a:grad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mazon Ember Display" panose="020F0603020204020204" pitchFamily="34" charset="0"/>
              <a:ea typeface="+mn-ea"/>
              <a:cs typeface="+mn-cs"/>
            </a:endParaRPr>
          </a:p>
        </p:txBody>
      </p:sp>
      <p:sp>
        <p:nvSpPr>
          <p:cNvPr id="12" name="Oval 11">
            <a:extLst>
              <a:ext uri="{FF2B5EF4-FFF2-40B4-BE49-F238E27FC236}">
                <a16:creationId xmlns:a16="http://schemas.microsoft.com/office/drawing/2014/main" id="{03C0FAFF-E13D-7289-7591-307A46EF12D6}"/>
              </a:ext>
            </a:extLst>
          </p:cNvPr>
          <p:cNvSpPr/>
          <p:nvPr/>
        </p:nvSpPr>
        <p:spPr>
          <a:xfrm>
            <a:off x="5729842" y="3194290"/>
            <a:ext cx="708476" cy="713232"/>
          </a:xfrm>
          <a:prstGeom prst="ellipse">
            <a:avLst/>
          </a:prstGeom>
          <a:gradFill>
            <a:gsLst>
              <a:gs pos="7000">
                <a:srgbClr val="0081FD"/>
              </a:gs>
              <a:gs pos="100000">
                <a:srgbClr val="3E69FF"/>
              </a:gs>
            </a:gsLst>
            <a:lin ang="2700000" scaled="1"/>
          </a:grad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err="1">
              <a:solidFill>
                <a:srgbClr val="FFFFFF"/>
              </a:solidFill>
              <a:latin typeface="Amazon Ember Display" panose="020F0603020204020204" pitchFamily="34" charset="0"/>
            </a:endParaRPr>
          </a:p>
        </p:txBody>
      </p:sp>
      <p:sp>
        <p:nvSpPr>
          <p:cNvPr id="13" name="Oval 12">
            <a:extLst>
              <a:ext uri="{FF2B5EF4-FFF2-40B4-BE49-F238E27FC236}">
                <a16:creationId xmlns:a16="http://schemas.microsoft.com/office/drawing/2014/main" id="{4786B253-E380-B760-E4A1-A0C550FA34C9}"/>
              </a:ext>
            </a:extLst>
          </p:cNvPr>
          <p:cNvSpPr/>
          <p:nvPr/>
        </p:nvSpPr>
        <p:spPr>
          <a:xfrm>
            <a:off x="5729842" y="4522544"/>
            <a:ext cx="708476" cy="713232"/>
          </a:xfrm>
          <a:prstGeom prst="ellipse">
            <a:avLst/>
          </a:prstGeom>
          <a:gradFill>
            <a:gsLst>
              <a:gs pos="8000">
                <a:srgbClr val="7D55FF"/>
              </a:gs>
              <a:gs pos="100000">
                <a:srgbClr val="C53DFF"/>
              </a:gs>
            </a:gsLst>
            <a:lin ang="2700000" scaled="1"/>
          </a:grad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err="1">
              <a:solidFill>
                <a:srgbClr val="FFFFFF"/>
              </a:solidFill>
              <a:latin typeface="Amazon Ember Display" panose="020F0603020204020204" pitchFamily="34" charset="0"/>
            </a:endParaRPr>
          </a:p>
        </p:txBody>
      </p:sp>
      <p:sp>
        <p:nvSpPr>
          <p:cNvPr id="14" name="Oval 13">
            <a:extLst>
              <a:ext uri="{FF2B5EF4-FFF2-40B4-BE49-F238E27FC236}">
                <a16:creationId xmlns:a16="http://schemas.microsoft.com/office/drawing/2014/main" id="{208D5D1F-8AFE-88AE-5CE8-AA3484A64F1D}"/>
              </a:ext>
            </a:extLst>
          </p:cNvPr>
          <p:cNvSpPr/>
          <p:nvPr/>
        </p:nvSpPr>
        <p:spPr>
          <a:xfrm>
            <a:off x="5729842" y="5850801"/>
            <a:ext cx="708476" cy="713232"/>
          </a:xfrm>
          <a:prstGeom prst="ellipse">
            <a:avLst/>
          </a:prstGeom>
          <a:gradFill>
            <a:gsLst>
              <a:gs pos="4000">
                <a:srgbClr val="D832FF"/>
              </a:gs>
              <a:gs pos="100000">
                <a:srgbClr val="C031FF"/>
              </a:gs>
            </a:gsLst>
            <a:lin ang="2700000" scaled="1"/>
          </a:grad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err="1">
              <a:solidFill>
                <a:srgbClr val="FFFFFF"/>
              </a:solidFill>
              <a:latin typeface="Amazon Ember Display" panose="020F0603020204020204" pitchFamily="34" charset="0"/>
            </a:endParaRPr>
          </a:p>
        </p:txBody>
      </p:sp>
      <p:grpSp>
        <p:nvGrpSpPr>
          <p:cNvPr id="15" name="Graphic 240">
            <a:extLst>
              <a:ext uri="{FF2B5EF4-FFF2-40B4-BE49-F238E27FC236}">
                <a16:creationId xmlns:a16="http://schemas.microsoft.com/office/drawing/2014/main" id="{F47755CD-2072-AE5B-BF53-C231B6B118A0}"/>
              </a:ext>
            </a:extLst>
          </p:cNvPr>
          <p:cNvGrpSpPr>
            <a:grpSpLocks noChangeAspect="1"/>
          </p:cNvGrpSpPr>
          <p:nvPr/>
        </p:nvGrpSpPr>
        <p:grpSpPr>
          <a:xfrm>
            <a:off x="5881316" y="5976680"/>
            <a:ext cx="405528" cy="461474"/>
            <a:chOff x="6198054" y="404923"/>
            <a:chExt cx="417437" cy="475037"/>
          </a:xfrm>
        </p:grpSpPr>
        <p:sp>
          <p:nvSpPr>
            <p:cNvPr id="16" name="Freeform: Shape 839">
              <a:extLst>
                <a:ext uri="{FF2B5EF4-FFF2-40B4-BE49-F238E27FC236}">
                  <a16:creationId xmlns:a16="http://schemas.microsoft.com/office/drawing/2014/main" id="{860B205C-9B90-455E-5BE4-9738A3679BB6}"/>
                </a:ext>
              </a:extLst>
            </p:cNvPr>
            <p:cNvSpPr/>
            <p:nvPr/>
          </p:nvSpPr>
          <p:spPr>
            <a:xfrm>
              <a:off x="6272393" y="480238"/>
              <a:ext cx="270347" cy="308976"/>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17" name="Freeform: Shape 840">
              <a:extLst>
                <a:ext uri="{FF2B5EF4-FFF2-40B4-BE49-F238E27FC236}">
                  <a16:creationId xmlns:a16="http://schemas.microsoft.com/office/drawing/2014/main" id="{911B9E2B-180F-C391-44FE-31911F1605C4}"/>
                </a:ext>
              </a:extLst>
            </p:cNvPr>
            <p:cNvSpPr/>
            <p:nvPr/>
          </p:nvSpPr>
          <p:spPr>
            <a:xfrm>
              <a:off x="6402739" y="664335"/>
              <a:ext cx="9655" cy="125521"/>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18" name="Freeform: Shape 841">
              <a:extLst>
                <a:ext uri="{FF2B5EF4-FFF2-40B4-BE49-F238E27FC236}">
                  <a16:creationId xmlns:a16="http://schemas.microsoft.com/office/drawing/2014/main" id="{CEF8A165-EAED-454E-878E-D9937671F922}"/>
                </a:ext>
              </a:extLst>
            </p:cNvPr>
            <p:cNvSpPr/>
            <p:nvPr/>
          </p:nvSpPr>
          <p:spPr>
            <a:xfrm>
              <a:off x="6373774" y="663370"/>
              <a:ext cx="67586"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19" name="Freeform: Shape 842">
              <a:extLst>
                <a:ext uri="{FF2B5EF4-FFF2-40B4-BE49-F238E27FC236}">
                  <a16:creationId xmlns:a16="http://schemas.microsoft.com/office/drawing/2014/main" id="{002750E2-58C5-8C06-85A8-38DE73DB3E0D}"/>
                </a:ext>
              </a:extLst>
            </p:cNvPr>
            <p:cNvSpPr/>
            <p:nvPr/>
          </p:nvSpPr>
          <p:spPr>
            <a:xfrm>
              <a:off x="6318094" y="404924"/>
              <a:ext cx="28965" cy="61151"/>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20" name="Freeform: Shape 843">
              <a:extLst>
                <a:ext uri="{FF2B5EF4-FFF2-40B4-BE49-F238E27FC236}">
                  <a16:creationId xmlns:a16="http://schemas.microsoft.com/office/drawing/2014/main" id="{51FF769D-6F84-6D1A-1E3F-2F51A4023EA3}"/>
                </a:ext>
              </a:extLst>
            </p:cNvPr>
            <p:cNvSpPr/>
            <p:nvPr/>
          </p:nvSpPr>
          <p:spPr>
            <a:xfrm>
              <a:off x="6198054" y="672059"/>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21" name="Freeform: Shape 844">
              <a:extLst>
                <a:ext uri="{FF2B5EF4-FFF2-40B4-BE49-F238E27FC236}">
                  <a16:creationId xmlns:a16="http://schemas.microsoft.com/office/drawing/2014/main" id="{3CFF6B18-BD40-F752-906E-17903A30859F}"/>
                </a:ext>
              </a:extLst>
            </p:cNvPr>
            <p:cNvSpPr/>
            <p:nvPr/>
          </p:nvSpPr>
          <p:spPr>
            <a:xfrm>
              <a:off x="6554332" y="524653"/>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22" name="Freeform: Shape 845">
              <a:extLst>
                <a:ext uri="{FF2B5EF4-FFF2-40B4-BE49-F238E27FC236}">
                  <a16:creationId xmlns:a16="http://schemas.microsoft.com/office/drawing/2014/main" id="{052CE43E-1DD1-6C34-B236-E2B447310C6E}"/>
                </a:ext>
              </a:extLst>
            </p:cNvPr>
            <p:cNvSpPr/>
            <p:nvPr/>
          </p:nvSpPr>
          <p:spPr>
            <a:xfrm>
              <a:off x="6198058" y="524653"/>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23" name="Freeform: Shape 846">
              <a:extLst>
                <a:ext uri="{FF2B5EF4-FFF2-40B4-BE49-F238E27FC236}">
                  <a16:creationId xmlns:a16="http://schemas.microsoft.com/office/drawing/2014/main" id="{0FF55B02-92BE-C209-1F45-147D4F569954}"/>
                </a:ext>
              </a:extLst>
            </p:cNvPr>
            <p:cNvSpPr/>
            <p:nvPr/>
          </p:nvSpPr>
          <p:spPr>
            <a:xfrm>
              <a:off x="6554341" y="672381"/>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24" name="Freeform: Shape 847">
              <a:extLst>
                <a:ext uri="{FF2B5EF4-FFF2-40B4-BE49-F238E27FC236}">
                  <a16:creationId xmlns:a16="http://schemas.microsoft.com/office/drawing/2014/main" id="{193B5744-995C-1F0E-2886-042888472A92}"/>
                </a:ext>
              </a:extLst>
            </p:cNvPr>
            <p:cNvSpPr/>
            <p:nvPr/>
          </p:nvSpPr>
          <p:spPr>
            <a:xfrm>
              <a:off x="6465521" y="404923"/>
              <a:ext cx="28966" cy="61151"/>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25" name="Freeform: Shape 848">
              <a:extLst>
                <a:ext uri="{FF2B5EF4-FFF2-40B4-BE49-F238E27FC236}">
                  <a16:creationId xmlns:a16="http://schemas.microsoft.com/office/drawing/2014/main" id="{4817F341-D2A9-C34E-16DD-D947DFEE8082}"/>
                </a:ext>
              </a:extLst>
            </p:cNvPr>
            <p:cNvSpPr/>
            <p:nvPr/>
          </p:nvSpPr>
          <p:spPr>
            <a:xfrm>
              <a:off x="6346454" y="794042"/>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26" name="Freeform: Shape 849">
              <a:extLst>
                <a:ext uri="{FF2B5EF4-FFF2-40B4-BE49-F238E27FC236}">
                  <a16:creationId xmlns:a16="http://schemas.microsoft.com/office/drawing/2014/main" id="{C65DC8A4-A849-D7F2-B96E-CCEA39BF770B}"/>
                </a:ext>
              </a:extLst>
            </p:cNvPr>
            <p:cNvSpPr/>
            <p:nvPr/>
          </p:nvSpPr>
          <p:spPr>
            <a:xfrm>
              <a:off x="6346459" y="824290"/>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27" name="Freeform: Shape 850">
              <a:extLst>
                <a:ext uri="{FF2B5EF4-FFF2-40B4-BE49-F238E27FC236}">
                  <a16:creationId xmlns:a16="http://schemas.microsoft.com/office/drawing/2014/main" id="{93670DFA-FBDC-F981-D8EE-48F826ECF85C}"/>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grpSp>
      <p:grpSp>
        <p:nvGrpSpPr>
          <p:cNvPr id="28" name="Graphic 42">
            <a:extLst>
              <a:ext uri="{FF2B5EF4-FFF2-40B4-BE49-F238E27FC236}">
                <a16:creationId xmlns:a16="http://schemas.microsoft.com/office/drawing/2014/main" id="{C3754DBC-6534-B3F3-2E18-A544DDAE7143}"/>
              </a:ext>
            </a:extLst>
          </p:cNvPr>
          <p:cNvGrpSpPr>
            <a:grpSpLocks noChangeAspect="1"/>
          </p:cNvGrpSpPr>
          <p:nvPr/>
        </p:nvGrpSpPr>
        <p:grpSpPr>
          <a:xfrm>
            <a:off x="5794671" y="1933242"/>
            <a:ext cx="578818" cy="578818"/>
            <a:chOff x="11197430" y="3570411"/>
            <a:chExt cx="643689" cy="643689"/>
          </a:xfrm>
        </p:grpSpPr>
        <p:sp>
          <p:nvSpPr>
            <p:cNvPr id="29" name="Freeform: Shape 196">
              <a:extLst>
                <a:ext uri="{FF2B5EF4-FFF2-40B4-BE49-F238E27FC236}">
                  <a16:creationId xmlns:a16="http://schemas.microsoft.com/office/drawing/2014/main" id="{33EA5B28-C341-C004-5BA7-541848BC0878}"/>
                </a:ext>
              </a:extLst>
            </p:cNvPr>
            <p:cNvSpPr/>
            <p:nvPr/>
          </p:nvSpPr>
          <p:spPr>
            <a:xfrm>
              <a:off x="11645759" y="3811794"/>
              <a:ext cx="74024" cy="205980"/>
            </a:xfrm>
            <a:custGeom>
              <a:avLst/>
              <a:gdLst>
                <a:gd name="connsiteX0" fmla="*/ 71128 w 74024"/>
                <a:gd name="connsiteY0" fmla="*/ 103634 h 205980"/>
                <a:gd name="connsiteX1" fmla="*/ 37978 w 74024"/>
                <a:gd name="connsiteY1" fmla="*/ 202440 h 205980"/>
                <a:gd name="connsiteX2" fmla="*/ 4828 w 74024"/>
                <a:gd name="connsiteY2" fmla="*/ 103634 h 205980"/>
                <a:gd name="connsiteX3" fmla="*/ 37978 w 74024"/>
                <a:gd name="connsiteY3" fmla="*/ 4828 h 205980"/>
                <a:gd name="connsiteX4" fmla="*/ 71128 w 74024"/>
                <a:gd name="connsiteY4" fmla="*/ 103634 h 20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205980">
                  <a:moveTo>
                    <a:pt x="71128" y="103634"/>
                  </a:moveTo>
                  <a:cubicBezTo>
                    <a:pt x="71128" y="158203"/>
                    <a:pt x="56286" y="202440"/>
                    <a:pt x="37978" y="202440"/>
                  </a:cubicBezTo>
                  <a:cubicBezTo>
                    <a:pt x="19669" y="202440"/>
                    <a:pt x="4828" y="158203"/>
                    <a:pt x="4828" y="103634"/>
                  </a:cubicBezTo>
                  <a:cubicBezTo>
                    <a:pt x="4828" y="49065"/>
                    <a:pt x="19669" y="4828"/>
                    <a:pt x="37978" y="4828"/>
                  </a:cubicBezTo>
                  <a:cubicBezTo>
                    <a:pt x="56286" y="4828"/>
                    <a:pt x="71128" y="49065"/>
                    <a:pt x="71128" y="103634"/>
                  </a:cubicBezTo>
                  <a:close/>
                </a:path>
              </a:pathLst>
            </a:custGeom>
            <a:noFill/>
            <a:ln w="19050" cap="flat">
              <a:solidFill>
                <a:schemeClr val="tx1"/>
              </a:solidFill>
              <a:prstDash val="solid"/>
              <a:round/>
            </a:ln>
          </p:spPr>
          <p:txBody>
            <a:bodyPr rtlCol="0" anchor="ctr"/>
            <a:lstStyle/>
            <a:p>
              <a:endParaRPr lang="en-US"/>
            </a:p>
          </p:txBody>
        </p:sp>
        <p:sp>
          <p:nvSpPr>
            <p:cNvPr id="30" name="Freeform: Shape 197">
              <a:extLst>
                <a:ext uri="{FF2B5EF4-FFF2-40B4-BE49-F238E27FC236}">
                  <a16:creationId xmlns:a16="http://schemas.microsoft.com/office/drawing/2014/main" id="{3EA2165A-497C-4872-B2B6-DB3FBEBD79EC}"/>
                </a:ext>
              </a:extLst>
            </p:cNvPr>
            <p:cNvSpPr/>
            <p:nvPr/>
          </p:nvSpPr>
          <p:spPr>
            <a:xfrm>
              <a:off x="11583509" y="3815248"/>
              <a:ext cx="199544" cy="199544"/>
            </a:xfrm>
            <a:custGeom>
              <a:avLst/>
              <a:gdLst>
                <a:gd name="connsiteX0" fmla="*/ 123574 w 199543"/>
                <a:gd name="connsiteY0" fmla="*/ 76693 h 199543"/>
                <a:gd name="connsiteX1" fmla="*/ 169999 w 199543"/>
                <a:gd name="connsiteY1" fmla="*/ 169999 h 199543"/>
                <a:gd name="connsiteX2" fmla="*/ 76693 w 199543"/>
                <a:gd name="connsiteY2" fmla="*/ 123574 h 199543"/>
                <a:gd name="connsiteX3" fmla="*/ 30268 w 199543"/>
                <a:gd name="connsiteY3" fmla="*/ 30268 h 199543"/>
                <a:gd name="connsiteX4" fmla="*/ 123574 w 199543"/>
                <a:gd name="connsiteY4" fmla="*/ 76693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23574" y="76693"/>
                  </a:moveTo>
                  <a:cubicBezTo>
                    <a:pt x="162160" y="115279"/>
                    <a:pt x="182945" y="157054"/>
                    <a:pt x="169999" y="169999"/>
                  </a:cubicBezTo>
                  <a:cubicBezTo>
                    <a:pt x="157054" y="182945"/>
                    <a:pt x="115279" y="162160"/>
                    <a:pt x="76693" y="123574"/>
                  </a:cubicBezTo>
                  <a:cubicBezTo>
                    <a:pt x="38107" y="84988"/>
                    <a:pt x="17322" y="43213"/>
                    <a:pt x="30268" y="30268"/>
                  </a:cubicBezTo>
                  <a:cubicBezTo>
                    <a:pt x="43213" y="17322"/>
                    <a:pt x="84988" y="38107"/>
                    <a:pt x="123574" y="76693"/>
                  </a:cubicBezTo>
                  <a:close/>
                </a:path>
              </a:pathLst>
            </a:custGeom>
            <a:noFill/>
            <a:ln w="19050" cap="flat">
              <a:solidFill>
                <a:schemeClr val="tx1"/>
              </a:solidFill>
              <a:prstDash val="solid"/>
              <a:round/>
            </a:ln>
          </p:spPr>
          <p:txBody>
            <a:bodyPr rtlCol="0" anchor="ctr"/>
            <a:lstStyle/>
            <a:p>
              <a:endParaRPr lang="en-US"/>
            </a:p>
          </p:txBody>
        </p:sp>
        <p:sp>
          <p:nvSpPr>
            <p:cNvPr id="31" name="Freeform: Shape 198">
              <a:extLst>
                <a:ext uri="{FF2B5EF4-FFF2-40B4-BE49-F238E27FC236}">
                  <a16:creationId xmlns:a16="http://schemas.microsoft.com/office/drawing/2014/main" id="{18CE2ECA-F869-906B-8579-85F7920E313D}"/>
                </a:ext>
              </a:extLst>
            </p:cNvPr>
            <p:cNvSpPr/>
            <p:nvPr/>
          </p:nvSpPr>
          <p:spPr>
            <a:xfrm>
              <a:off x="11580103" y="3877451"/>
              <a:ext cx="205980" cy="74024"/>
            </a:xfrm>
            <a:custGeom>
              <a:avLst/>
              <a:gdLst>
                <a:gd name="connsiteX0" fmla="*/ 202440 w 205980"/>
                <a:gd name="connsiteY0" fmla="*/ 37978 h 74024"/>
                <a:gd name="connsiteX1" fmla="*/ 103634 w 205980"/>
                <a:gd name="connsiteY1" fmla="*/ 71128 h 74024"/>
                <a:gd name="connsiteX2" fmla="*/ 4828 w 205980"/>
                <a:gd name="connsiteY2" fmla="*/ 37978 h 74024"/>
                <a:gd name="connsiteX3" fmla="*/ 103634 w 205980"/>
                <a:gd name="connsiteY3" fmla="*/ 4828 h 74024"/>
                <a:gd name="connsiteX4" fmla="*/ 202440 w 205980"/>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74024">
                  <a:moveTo>
                    <a:pt x="202440" y="37978"/>
                  </a:moveTo>
                  <a:cubicBezTo>
                    <a:pt x="202440" y="56286"/>
                    <a:pt x="158203" y="71128"/>
                    <a:pt x="103634" y="71128"/>
                  </a:cubicBezTo>
                  <a:cubicBezTo>
                    <a:pt x="49065" y="71128"/>
                    <a:pt x="4828" y="56286"/>
                    <a:pt x="4828" y="37978"/>
                  </a:cubicBezTo>
                  <a:cubicBezTo>
                    <a:pt x="4828" y="19669"/>
                    <a:pt x="49065" y="4828"/>
                    <a:pt x="103634" y="4828"/>
                  </a:cubicBezTo>
                  <a:cubicBezTo>
                    <a:pt x="158203" y="4828"/>
                    <a:pt x="202440" y="19669"/>
                    <a:pt x="202440" y="37978"/>
                  </a:cubicBezTo>
                  <a:close/>
                </a:path>
              </a:pathLst>
            </a:custGeom>
            <a:noFill/>
            <a:ln w="19050" cap="flat">
              <a:solidFill>
                <a:schemeClr val="tx1"/>
              </a:solidFill>
              <a:prstDash val="solid"/>
              <a:round/>
            </a:ln>
          </p:spPr>
          <p:txBody>
            <a:bodyPr rtlCol="0" anchor="ctr"/>
            <a:lstStyle/>
            <a:p>
              <a:endParaRPr lang="en-US"/>
            </a:p>
          </p:txBody>
        </p:sp>
        <p:sp>
          <p:nvSpPr>
            <p:cNvPr id="32" name="Freeform: Shape 199">
              <a:extLst>
                <a:ext uri="{FF2B5EF4-FFF2-40B4-BE49-F238E27FC236}">
                  <a16:creationId xmlns:a16="http://schemas.microsoft.com/office/drawing/2014/main" id="{D9AE7A09-9466-0E2E-F6B0-D94B61DC0D37}"/>
                </a:ext>
              </a:extLst>
            </p:cNvPr>
            <p:cNvSpPr/>
            <p:nvPr/>
          </p:nvSpPr>
          <p:spPr>
            <a:xfrm>
              <a:off x="11583509" y="3815248"/>
              <a:ext cx="199544" cy="199544"/>
            </a:xfrm>
            <a:custGeom>
              <a:avLst/>
              <a:gdLst>
                <a:gd name="connsiteX0" fmla="*/ 169999 w 199543"/>
                <a:gd name="connsiteY0" fmla="*/ 30268 h 199543"/>
                <a:gd name="connsiteX1" fmla="*/ 123574 w 199543"/>
                <a:gd name="connsiteY1" fmla="*/ 123574 h 199543"/>
                <a:gd name="connsiteX2" fmla="*/ 30268 w 199543"/>
                <a:gd name="connsiteY2" fmla="*/ 169999 h 199543"/>
                <a:gd name="connsiteX3" fmla="*/ 76693 w 199543"/>
                <a:gd name="connsiteY3" fmla="*/ 76693 h 199543"/>
                <a:gd name="connsiteX4" fmla="*/ 169999 w 199543"/>
                <a:gd name="connsiteY4" fmla="*/ 30268 h 199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99543">
                  <a:moveTo>
                    <a:pt x="169999" y="30268"/>
                  </a:moveTo>
                  <a:cubicBezTo>
                    <a:pt x="182945" y="43213"/>
                    <a:pt x="162160" y="84988"/>
                    <a:pt x="123574" y="123574"/>
                  </a:cubicBezTo>
                  <a:cubicBezTo>
                    <a:pt x="84988" y="162160"/>
                    <a:pt x="43213" y="182945"/>
                    <a:pt x="30268" y="169999"/>
                  </a:cubicBezTo>
                  <a:cubicBezTo>
                    <a:pt x="17322" y="157054"/>
                    <a:pt x="38107" y="115279"/>
                    <a:pt x="76693" y="76693"/>
                  </a:cubicBezTo>
                  <a:cubicBezTo>
                    <a:pt x="115279" y="38107"/>
                    <a:pt x="157054" y="17322"/>
                    <a:pt x="169999" y="30268"/>
                  </a:cubicBezTo>
                  <a:close/>
                </a:path>
              </a:pathLst>
            </a:custGeom>
            <a:noFill/>
            <a:ln w="19050" cap="flat">
              <a:solidFill>
                <a:schemeClr val="tx1"/>
              </a:solidFill>
              <a:prstDash val="solid"/>
              <a:round/>
            </a:ln>
          </p:spPr>
          <p:txBody>
            <a:bodyPr rtlCol="0" anchor="ctr"/>
            <a:lstStyle/>
            <a:p>
              <a:endParaRPr lang="en-US"/>
            </a:p>
          </p:txBody>
        </p:sp>
        <p:sp>
          <p:nvSpPr>
            <p:cNvPr id="33" name="Freeform: Shape 200">
              <a:extLst>
                <a:ext uri="{FF2B5EF4-FFF2-40B4-BE49-F238E27FC236}">
                  <a16:creationId xmlns:a16="http://schemas.microsoft.com/office/drawing/2014/main" id="{286DD227-E73D-D5AE-7466-EEEB94CF5E29}"/>
                </a:ext>
              </a:extLst>
            </p:cNvPr>
            <p:cNvSpPr/>
            <p:nvPr/>
          </p:nvSpPr>
          <p:spPr>
            <a:xfrm>
              <a:off x="11661208" y="3892899"/>
              <a:ext cx="45058" cy="45058"/>
            </a:xfrm>
            <a:custGeom>
              <a:avLst/>
              <a:gdLst>
                <a:gd name="connsiteX0" fmla="*/ 40874 w 45058"/>
                <a:gd name="connsiteY0" fmla="*/ 22851 h 45058"/>
                <a:gd name="connsiteX1" fmla="*/ 22851 w 45058"/>
                <a:gd name="connsiteY1" fmla="*/ 40874 h 45058"/>
                <a:gd name="connsiteX2" fmla="*/ 4828 w 45058"/>
                <a:gd name="connsiteY2" fmla="*/ 22851 h 45058"/>
                <a:gd name="connsiteX3" fmla="*/ 22851 w 45058"/>
                <a:gd name="connsiteY3" fmla="*/ 4828 h 45058"/>
                <a:gd name="connsiteX4" fmla="*/ 40874 w 45058"/>
                <a:gd name="connsiteY4" fmla="*/ 22851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874" y="22851"/>
                  </a:moveTo>
                  <a:cubicBezTo>
                    <a:pt x="40874" y="32805"/>
                    <a:pt x="32805" y="40874"/>
                    <a:pt x="22851" y="40874"/>
                  </a:cubicBezTo>
                  <a:cubicBezTo>
                    <a:pt x="12897" y="40874"/>
                    <a:pt x="4828" y="32805"/>
                    <a:pt x="4828" y="22851"/>
                  </a:cubicBezTo>
                  <a:cubicBezTo>
                    <a:pt x="4828" y="12897"/>
                    <a:pt x="12897" y="4828"/>
                    <a:pt x="22851" y="4828"/>
                  </a:cubicBezTo>
                  <a:cubicBezTo>
                    <a:pt x="32805" y="4828"/>
                    <a:pt x="40874" y="12897"/>
                    <a:pt x="40874" y="22851"/>
                  </a:cubicBezTo>
                  <a:close/>
                </a:path>
              </a:pathLst>
            </a:custGeom>
            <a:noFill/>
            <a:ln w="19050" cap="flat">
              <a:solidFill>
                <a:schemeClr val="tx1"/>
              </a:solidFill>
              <a:prstDash val="solid"/>
              <a:round/>
            </a:ln>
          </p:spPr>
          <p:txBody>
            <a:bodyPr rtlCol="0" anchor="ctr"/>
            <a:lstStyle/>
            <a:p>
              <a:endParaRPr lang="en-US"/>
            </a:p>
          </p:txBody>
        </p:sp>
        <p:sp>
          <p:nvSpPr>
            <p:cNvPr id="34" name="Freeform: Shape 201">
              <a:extLst>
                <a:ext uri="{FF2B5EF4-FFF2-40B4-BE49-F238E27FC236}">
                  <a16:creationId xmlns:a16="http://schemas.microsoft.com/office/drawing/2014/main" id="{633E8AC8-F97D-322D-66DC-CC08E9FEEB66}"/>
                </a:ext>
              </a:extLst>
            </p:cNvPr>
            <p:cNvSpPr/>
            <p:nvPr/>
          </p:nvSpPr>
          <p:spPr>
            <a:xfrm>
              <a:off x="11337754" y="3794415"/>
              <a:ext cx="9655" cy="267131"/>
            </a:xfrm>
            <a:custGeom>
              <a:avLst/>
              <a:gdLst>
                <a:gd name="connsiteX0" fmla="*/ 5793 w 9655"/>
                <a:gd name="connsiteY0" fmla="*/ 265200 h 267130"/>
                <a:gd name="connsiteX1" fmla="*/ 4828 w 9655"/>
                <a:gd name="connsiteY1" fmla="*/ 4828 h 267130"/>
              </a:gdLst>
              <a:ahLst/>
              <a:cxnLst>
                <a:cxn ang="0">
                  <a:pos x="connsiteX0" y="connsiteY0"/>
                </a:cxn>
                <a:cxn ang="0">
                  <a:pos x="connsiteX1" y="connsiteY1"/>
                </a:cxn>
              </a:cxnLst>
              <a:rect l="l" t="t" r="r" b="b"/>
              <a:pathLst>
                <a:path w="9655" h="267130">
                  <a:moveTo>
                    <a:pt x="5793" y="265200"/>
                  </a:moveTo>
                  <a:lnTo>
                    <a:pt x="4828" y="4828"/>
                  </a:lnTo>
                </a:path>
              </a:pathLst>
            </a:custGeom>
            <a:ln w="19050" cap="flat">
              <a:solidFill>
                <a:schemeClr val="tx1"/>
              </a:solidFill>
              <a:prstDash val="solid"/>
              <a:round/>
            </a:ln>
          </p:spPr>
          <p:txBody>
            <a:bodyPr rtlCol="0" anchor="ctr"/>
            <a:lstStyle/>
            <a:p>
              <a:endParaRPr lang="en-US"/>
            </a:p>
          </p:txBody>
        </p:sp>
        <p:sp>
          <p:nvSpPr>
            <p:cNvPr id="35" name="Freeform: Shape 202">
              <a:extLst>
                <a:ext uri="{FF2B5EF4-FFF2-40B4-BE49-F238E27FC236}">
                  <a16:creationId xmlns:a16="http://schemas.microsoft.com/office/drawing/2014/main" id="{A9BAC962-06EA-9C9D-54A0-0A2A891B5037}"/>
                </a:ext>
              </a:extLst>
            </p:cNvPr>
            <p:cNvSpPr/>
            <p:nvPr/>
          </p:nvSpPr>
          <p:spPr>
            <a:xfrm>
              <a:off x="11278213"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19050" cap="flat">
              <a:solidFill>
                <a:schemeClr val="tx1"/>
              </a:solidFill>
              <a:prstDash val="solid"/>
              <a:miter/>
            </a:ln>
          </p:spPr>
          <p:txBody>
            <a:bodyPr rtlCol="0" anchor="ctr"/>
            <a:lstStyle/>
            <a:p>
              <a:endParaRPr lang="en-US"/>
            </a:p>
          </p:txBody>
        </p:sp>
        <p:sp>
          <p:nvSpPr>
            <p:cNvPr id="36" name="Freeform: Shape 203">
              <a:extLst>
                <a:ext uri="{FF2B5EF4-FFF2-40B4-BE49-F238E27FC236}">
                  <a16:creationId xmlns:a16="http://schemas.microsoft.com/office/drawing/2014/main" id="{A2A28F93-6AB8-97BA-EA50-5D2332B1216A}"/>
                </a:ext>
              </a:extLst>
            </p:cNvPr>
            <p:cNvSpPr/>
            <p:nvPr/>
          </p:nvSpPr>
          <p:spPr>
            <a:xfrm>
              <a:off x="11313938"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19050" cap="flat">
              <a:solidFill>
                <a:schemeClr val="tx1"/>
              </a:solidFill>
              <a:prstDash val="solid"/>
              <a:miter/>
            </a:ln>
          </p:spPr>
          <p:txBody>
            <a:bodyPr rtlCol="0" anchor="ctr"/>
            <a:lstStyle/>
            <a:p>
              <a:endParaRPr lang="en-US"/>
            </a:p>
          </p:txBody>
        </p:sp>
        <p:sp>
          <p:nvSpPr>
            <p:cNvPr id="37" name="Freeform: Shape 204">
              <a:extLst>
                <a:ext uri="{FF2B5EF4-FFF2-40B4-BE49-F238E27FC236}">
                  <a16:creationId xmlns:a16="http://schemas.microsoft.com/office/drawing/2014/main" id="{611F131F-9C0C-7007-2635-BB5DCD10FC71}"/>
                </a:ext>
              </a:extLst>
            </p:cNvPr>
            <p:cNvSpPr/>
            <p:nvPr/>
          </p:nvSpPr>
          <p:spPr>
            <a:xfrm>
              <a:off x="11349662" y="3753862"/>
              <a:ext cx="32184" cy="32184"/>
            </a:xfrm>
            <a:custGeom>
              <a:avLst/>
              <a:gdLst>
                <a:gd name="connsiteX0" fmla="*/ 28644 w 32184"/>
                <a:gd name="connsiteY0" fmla="*/ 16736 h 32184"/>
                <a:gd name="connsiteX1" fmla="*/ 16736 w 32184"/>
                <a:gd name="connsiteY1" fmla="*/ 28644 h 32184"/>
                <a:gd name="connsiteX2" fmla="*/ 4828 w 32184"/>
                <a:gd name="connsiteY2" fmla="*/ 16736 h 32184"/>
                <a:gd name="connsiteX3" fmla="*/ 16736 w 32184"/>
                <a:gd name="connsiteY3" fmla="*/ 4828 h 32184"/>
                <a:gd name="connsiteX4" fmla="*/ 28644 w 32184"/>
                <a:gd name="connsiteY4" fmla="*/ 16736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644" y="16736"/>
                  </a:moveTo>
                  <a:cubicBezTo>
                    <a:pt x="28644" y="23313"/>
                    <a:pt x="23313" y="28644"/>
                    <a:pt x="16736" y="28644"/>
                  </a:cubicBezTo>
                  <a:cubicBezTo>
                    <a:pt x="10159" y="28644"/>
                    <a:pt x="4828" y="23313"/>
                    <a:pt x="4828" y="16736"/>
                  </a:cubicBezTo>
                  <a:cubicBezTo>
                    <a:pt x="4828" y="10159"/>
                    <a:pt x="10159" y="4828"/>
                    <a:pt x="16736" y="4828"/>
                  </a:cubicBezTo>
                  <a:cubicBezTo>
                    <a:pt x="23313" y="4828"/>
                    <a:pt x="28644" y="10159"/>
                    <a:pt x="28644" y="16736"/>
                  </a:cubicBezTo>
                  <a:close/>
                </a:path>
              </a:pathLst>
            </a:custGeom>
            <a:noFill/>
            <a:ln w="19050" cap="flat">
              <a:solidFill>
                <a:schemeClr val="tx1"/>
              </a:solidFill>
              <a:prstDash val="solid"/>
              <a:miter/>
            </a:ln>
          </p:spPr>
          <p:txBody>
            <a:bodyPr rtlCol="0" anchor="ctr"/>
            <a:lstStyle/>
            <a:p>
              <a:endParaRPr lang="en-US"/>
            </a:p>
          </p:txBody>
        </p:sp>
        <p:sp>
          <p:nvSpPr>
            <p:cNvPr id="38" name="Freeform: Shape 205">
              <a:extLst>
                <a:ext uri="{FF2B5EF4-FFF2-40B4-BE49-F238E27FC236}">
                  <a16:creationId xmlns:a16="http://schemas.microsoft.com/office/drawing/2014/main" id="{7438EF08-7FD1-8B63-DE7B-FA8598CE78D4}"/>
                </a:ext>
              </a:extLst>
            </p:cNvPr>
            <p:cNvSpPr/>
            <p:nvPr/>
          </p:nvSpPr>
          <p:spPr>
            <a:xfrm>
              <a:off x="11447825" y="3860393"/>
              <a:ext cx="141612" cy="9655"/>
            </a:xfrm>
            <a:custGeom>
              <a:avLst/>
              <a:gdLst>
                <a:gd name="connsiteX0" fmla="*/ 4828 w 141611"/>
                <a:gd name="connsiteY0" fmla="*/ 5471 h 9655"/>
                <a:gd name="connsiteX1" fmla="*/ 138715 w 141611"/>
                <a:gd name="connsiteY1" fmla="*/ 4828 h 9655"/>
              </a:gdLst>
              <a:ahLst/>
              <a:cxnLst>
                <a:cxn ang="0">
                  <a:pos x="connsiteX0" y="connsiteY0"/>
                </a:cxn>
                <a:cxn ang="0">
                  <a:pos x="connsiteX1" y="connsiteY1"/>
                </a:cxn>
              </a:cxnLst>
              <a:rect l="l" t="t" r="r" b="b"/>
              <a:pathLst>
                <a:path w="141611" h="9655">
                  <a:moveTo>
                    <a:pt x="4828" y="5471"/>
                  </a:moveTo>
                  <a:lnTo>
                    <a:pt x="138715" y="4828"/>
                  </a:lnTo>
                </a:path>
              </a:pathLst>
            </a:custGeom>
            <a:ln w="19050" cap="flat">
              <a:solidFill>
                <a:schemeClr val="tx1"/>
              </a:solidFill>
              <a:prstDash val="solid"/>
              <a:round/>
            </a:ln>
          </p:spPr>
          <p:txBody>
            <a:bodyPr rtlCol="0" anchor="ctr"/>
            <a:lstStyle/>
            <a:p>
              <a:endParaRPr lang="en-US"/>
            </a:p>
          </p:txBody>
        </p:sp>
        <p:sp>
          <p:nvSpPr>
            <p:cNvPr id="39" name="Freeform: Shape 206">
              <a:extLst>
                <a:ext uri="{FF2B5EF4-FFF2-40B4-BE49-F238E27FC236}">
                  <a16:creationId xmlns:a16="http://schemas.microsoft.com/office/drawing/2014/main" id="{EEEA09E4-0DC6-BA69-1986-A631EC6B0042}"/>
                </a:ext>
              </a:extLst>
            </p:cNvPr>
            <p:cNvSpPr/>
            <p:nvPr/>
          </p:nvSpPr>
          <p:spPr>
            <a:xfrm>
              <a:off x="11394001" y="384519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19050" cap="flat">
              <a:solidFill>
                <a:schemeClr val="tx1"/>
              </a:solidFill>
              <a:prstDash val="solid"/>
              <a:round/>
            </a:ln>
          </p:spPr>
          <p:txBody>
            <a:bodyPr rtlCol="0" anchor="ctr"/>
            <a:lstStyle/>
            <a:p>
              <a:endParaRPr lang="en-US"/>
            </a:p>
          </p:txBody>
        </p:sp>
        <p:sp>
          <p:nvSpPr>
            <p:cNvPr id="40" name="Freeform: Shape 207">
              <a:extLst>
                <a:ext uri="{FF2B5EF4-FFF2-40B4-BE49-F238E27FC236}">
                  <a16:creationId xmlns:a16="http://schemas.microsoft.com/office/drawing/2014/main" id="{DCA523FE-C1B0-F2D0-CA69-2317F870C560}"/>
                </a:ext>
              </a:extLst>
            </p:cNvPr>
            <p:cNvSpPr/>
            <p:nvPr/>
          </p:nvSpPr>
          <p:spPr>
            <a:xfrm>
              <a:off x="11394323" y="3908594"/>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19050" cap="flat">
              <a:solidFill>
                <a:schemeClr val="tx1"/>
              </a:solidFill>
              <a:prstDash val="solid"/>
              <a:round/>
            </a:ln>
          </p:spPr>
          <p:txBody>
            <a:bodyPr rtlCol="0" anchor="ctr"/>
            <a:lstStyle/>
            <a:p>
              <a:endParaRPr lang="en-US"/>
            </a:p>
          </p:txBody>
        </p:sp>
        <p:sp>
          <p:nvSpPr>
            <p:cNvPr id="41" name="Freeform: Shape 208">
              <a:extLst>
                <a:ext uri="{FF2B5EF4-FFF2-40B4-BE49-F238E27FC236}">
                  <a16:creationId xmlns:a16="http://schemas.microsoft.com/office/drawing/2014/main" id="{BBA52E6E-3417-0A94-ABB7-FDBE6957F477}"/>
                </a:ext>
              </a:extLst>
            </p:cNvPr>
            <p:cNvSpPr/>
            <p:nvPr/>
          </p:nvSpPr>
          <p:spPr>
            <a:xfrm>
              <a:off x="11448147" y="3987521"/>
              <a:ext cx="148048" cy="9655"/>
            </a:xfrm>
            <a:custGeom>
              <a:avLst/>
              <a:gdLst>
                <a:gd name="connsiteX0" fmla="*/ 4828 w 148048"/>
                <a:gd name="connsiteY0" fmla="*/ 5471 h 9655"/>
                <a:gd name="connsiteX1" fmla="*/ 143221 w 148048"/>
                <a:gd name="connsiteY1" fmla="*/ 4828 h 9655"/>
              </a:gdLst>
              <a:ahLst/>
              <a:cxnLst>
                <a:cxn ang="0">
                  <a:pos x="connsiteX0" y="connsiteY0"/>
                </a:cxn>
                <a:cxn ang="0">
                  <a:pos x="connsiteX1" y="connsiteY1"/>
                </a:cxn>
              </a:cxnLst>
              <a:rect l="l" t="t" r="r" b="b"/>
              <a:pathLst>
                <a:path w="148048" h="9655">
                  <a:moveTo>
                    <a:pt x="4828" y="5471"/>
                  </a:moveTo>
                  <a:lnTo>
                    <a:pt x="143221" y="4828"/>
                  </a:lnTo>
                </a:path>
              </a:pathLst>
            </a:custGeom>
            <a:ln w="19050" cap="flat">
              <a:solidFill>
                <a:schemeClr val="tx1"/>
              </a:solidFill>
              <a:prstDash val="solid"/>
              <a:round/>
            </a:ln>
          </p:spPr>
          <p:txBody>
            <a:bodyPr rtlCol="0" anchor="ctr"/>
            <a:lstStyle/>
            <a:p>
              <a:endParaRPr lang="en-US"/>
            </a:p>
          </p:txBody>
        </p:sp>
        <p:sp>
          <p:nvSpPr>
            <p:cNvPr id="42" name="Freeform: Shape 209">
              <a:extLst>
                <a:ext uri="{FF2B5EF4-FFF2-40B4-BE49-F238E27FC236}">
                  <a16:creationId xmlns:a16="http://schemas.microsoft.com/office/drawing/2014/main" id="{0EF1DEE3-B291-0A6C-1EE5-21CA8F0D6E8E}"/>
                </a:ext>
              </a:extLst>
            </p:cNvPr>
            <p:cNvSpPr/>
            <p:nvPr/>
          </p:nvSpPr>
          <p:spPr>
            <a:xfrm>
              <a:off x="11394323" y="3972320"/>
              <a:ext cx="41840" cy="41840"/>
            </a:xfrm>
            <a:custGeom>
              <a:avLst/>
              <a:gdLst>
                <a:gd name="connsiteX0" fmla="*/ 4846 w 41839"/>
                <a:gd name="connsiteY0" fmla="*/ 4965 h 41839"/>
                <a:gd name="connsiteX1" fmla="*/ 37030 w 41839"/>
                <a:gd name="connsiteY1" fmla="*/ 4846 h 41839"/>
                <a:gd name="connsiteX2" fmla="*/ 37149 w 41839"/>
                <a:gd name="connsiteY2" fmla="*/ 37030 h 41839"/>
                <a:gd name="connsiteX3" fmla="*/ 4965 w 41839"/>
                <a:gd name="connsiteY3" fmla="*/ 37149 h 41839"/>
              </a:gdLst>
              <a:ahLst/>
              <a:cxnLst>
                <a:cxn ang="0">
                  <a:pos x="connsiteX0" y="connsiteY0"/>
                </a:cxn>
                <a:cxn ang="0">
                  <a:pos x="connsiteX1" y="connsiteY1"/>
                </a:cxn>
                <a:cxn ang="0">
                  <a:pos x="connsiteX2" y="connsiteY2"/>
                </a:cxn>
                <a:cxn ang="0">
                  <a:pos x="connsiteX3" y="connsiteY3"/>
                </a:cxn>
              </a:cxnLst>
              <a:rect l="l" t="t" r="r" b="b"/>
              <a:pathLst>
                <a:path w="41839" h="41839">
                  <a:moveTo>
                    <a:pt x="4846" y="4965"/>
                  </a:moveTo>
                  <a:lnTo>
                    <a:pt x="37030" y="4846"/>
                  </a:lnTo>
                  <a:lnTo>
                    <a:pt x="37149" y="37030"/>
                  </a:lnTo>
                  <a:lnTo>
                    <a:pt x="4965" y="37149"/>
                  </a:lnTo>
                  <a:close/>
                </a:path>
              </a:pathLst>
            </a:custGeom>
            <a:noFill/>
            <a:ln w="19050" cap="flat">
              <a:solidFill>
                <a:schemeClr val="tx1"/>
              </a:solidFill>
              <a:prstDash val="solid"/>
              <a:round/>
            </a:ln>
          </p:spPr>
          <p:txBody>
            <a:bodyPr rtlCol="0" anchor="ctr"/>
            <a:lstStyle/>
            <a:p>
              <a:endParaRPr lang="en-US"/>
            </a:p>
          </p:txBody>
        </p:sp>
        <p:sp>
          <p:nvSpPr>
            <p:cNvPr id="43" name="Freeform: Shape 210">
              <a:extLst>
                <a:ext uri="{FF2B5EF4-FFF2-40B4-BE49-F238E27FC236}">
                  <a16:creationId xmlns:a16="http://schemas.microsoft.com/office/drawing/2014/main" id="{72126C6C-8AB2-24B0-DF60-54239D6CEA7E}"/>
                </a:ext>
              </a:extLst>
            </p:cNvPr>
            <p:cNvSpPr/>
            <p:nvPr/>
          </p:nvSpPr>
          <p:spPr>
            <a:xfrm>
              <a:off x="11447825" y="3927015"/>
              <a:ext cx="125519" cy="9655"/>
            </a:xfrm>
            <a:custGeom>
              <a:avLst/>
              <a:gdLst>
                <a:gd name="connsiteX0" fmla="*/ 4828 w 125519"/>
                <a:gd name="connsiteY0" fmla="*/ 5471 h 9655"/>
                <a:gd name="connsiteX1" fmla="*/ 121335 w 125519"/>
                <a:gd name="connsiteY1" fmla="*/ 4828 h 9655"/>
              </a:gdLst>
              <a:ahLst/>
              <a:cxnLst>
                <a:cxn ang="0">
                  <a:pos x="connsiteX0" y="connsiteY0"/>
                </a:cxn>
                <a:cxn ang="0">
                  <a:pos x="connsiteX1" y="connsiteY1"/>
                </a:cxn>
              </a:cxnLst>
              <a:rect l="l" t="t" r="r" b="b"/>
              <a:pathLst>
                <a:path w="125519" h="9655">
                  <a:moveTo>
                    <a:pt x="4828" y="5471"/>
                  </a:moveTo>
                  <a:lnTo>
                    <a:pt x="121335" y="4828"/>
                  </a:lnTo>
                </a:path>
              </a:pathLst>
            </a:custGeom>
            <a:ln w="19050" cap="flat">
              <a:solidFill>
                <a:schemeClr val="tx1"/>
              </a:solidFill>
              <a:prstDash val="solid"/>
              <a:round/>
            </a:ln>
          </p:spPr>
          <p:txBody>
            <a:bodyPr rtlCol="0" anchor="ctr"/>
            <a:lstStyle/>
            <a:p>
              <a:endParaRPr lang="en-US"/>
            </a:p>
          </p:txBody>
        </p:sp>
        <p:sp>
          <p:nvSpPr>
            <p:cNvPr id="44" name="Freeform: Shape 211">
              <a:extLst>
                <a:ext uri="{FF2B5EF4-FFF2-40B4-BE49-F238E27FC236}">
                  <a16:creationId xmlns:a16="http://schemas.microsoft.com/office/drawing/2014/main" id="{BCABB112-AE0C-EB23-B26A-72F01E3DD042}"/>
                </a:ext>
              </a:extLst>
            </p:cNvPr>
            <p:cNvSpPr/>
            <p:nvPr/>
          </p:nvSpPr>
          <p:spPr>
            <a:xfrm>
              <a:off x="11257937" y="3794415"/>
              <a:ext cx="434490" cy="9655"/>
            </a:xfrm>
            <a:custGeom>
              <a:avLst/>
              <a:gdLst>
                <a:gd name="connsiteX0" fmla="*/ 4828 w 434490"/>
                <a:gd name="connsiteY0" fmla="*/ 4828 h 9655"/>
                <a:gd name="connsiteX1" fmla="*/ 430628 w 434490"/>
                <a:gd name="connsiteY1" fmla="*/ 4828 h 9655"/>
              </a:gdLst>
              <a:ahLst/>
              <a:cxnLst>
                <a:cxn ang="0">
                  <a:pos x="connsiteX0" y="connsiteY0"/>
                </a:cxn>
                <a:cxn ang="0">
                  <a:pos x="connsiteX1" y="connsiteY1"/>
                </a:cxn>
              </a:cxnLst>
              <a:rect l="l" t="t" r="r" b="b"/>
              <a:pathLst>
                <a:path w="434490" h="9655">
                  <a:moveTo>
                    <a:pt x="4828" y="4828"/>
                  </a:moveTo>
                  <a:lnTo>
                    <a:pt x="430628" y="4828"/>
                  </a:lnTo>
                </a:path>
              </a:pathLst>
            </a:custGeom>
            <a:ln w="19050" cap="flat">
              <a:solidFill>
                <a:schemeClr val="tx1"/>
              </a:solidFill>
              <a:prstDash val="solid"/>
              <a:round/>
            </a:ln>
          </p:spPr>
          <p:txBody>
            <a:bodyPr rtlCol="0" anchor="ctr"/>
            <a:lstStyle/>
            <a:p>
              <a:endParaRPr lang="en-US"/>
            </a:p>
          </p:txBody>
        </p:sp>
        <p:sp>
          <p:nvSpPr>
            <p:cNvPr id="45" name="Freeform: Shape 212">
              <a:extLst>
                <a:ext uri="{FF2B5EF4-FFF2-40B4-BE49-F238E27FC236}">
                  <a16:creationId xmlns:a16="http://schemas.microsoft.com/office/drawing/2014/main" id="{9F2775AF-413D-C79F-CFC9-6A8C44D5D6D7}"/>
                </a:ext>
              </a:extLst>
            </p:cNvPr>
            <p:cNvSpPr/>
            <p:nvPr/>
          </p:nvSpPr>
          <p:spPr>
            <a:xfrm>
              <a:off x="11257615" y="3738414"/>
              <a:ext cx="434490" cy="321845"/>
            </a:xfrm>
            <a:custGeom>
              <a:avLst/>
              <a:gdLst>
                <a:gd name="connsiteX0" fmla="*/ 430950 w 434490"/>
                <a:gd name="connsiteY0" fmla="*/ 65013 h 321844"/>
                <a:gd name="connsiteX1" fmla="*/ 431272 w 434490"/>
                <a:gd name="connsiteY1" fmla="*/ 13839 h 321844"/>
                <a:gd name="connsiteX2" fmla="*/ 422260 w 434490"/>
                <a:gd name="connsiteY2" fmla="*/ 4828 h 321844"/>
                <a:gd name="connsiteX3" fmla="*/ 13839 w 434490"/>
                <a:gd name="connsiteY3" fmla="*/ 4828 h 321844"/>
                <a:gd name="connsiteX4" fmla="*/ 4828 w 434490"/>
                <a:gd name="connsiteY4" fmla="*/ 13839 h 321844"/>
                <a:gd name="connsiteX5" fmla="*/ 4828 w 434490"/>
                <a:gd name="connsiteY5" fmla="*/ 311224 h 321844"/>
                <a:gd name="connsiteX6" fmla="*/ 13839 w 434490"/>
                <a:gd name="connsiteY6" fmla="*/ 320235 h 321844"/>
                <a:gd name="connsiteX7" fmla="*/ 422582 w 434490"/>
                <a:gd name="connsiteY7" fmla="*/ 320235 h 321844"/>
                <a:gd name="connsiteX8" fmla="*/ 431593 w 434490"/>
                <a:gd name="connsiteY8" fmla="*/ 311224 h 321844"/>
                <a:gd name="connsiteX9" fmla="*/ 431593 w 434490"/>
                <a:gd name="connsiteY9" fmla="*/ 28901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490" h="321844">
                  <a:moveTo>
                    <a:pt x="430950" y="65013"/>
                  </a:moveTo>
                  <a:lnTo>
                    <a:pt x="431272" y="13839"/>
                  </a:lnTo>
                  <a:cubicBezTo>
                    <a:pt x="431272" y="9012"/>
                    <a:pt x="427410" y="4828"/>
                    <a:pt x="422260" y="4828"/>
                  </a:cubicBezTo>
                  <a:lnTo>
                    <a:pt x="13839" y="4828"/>
                  </a:lnTo>
                  <a:cubicBezTo>
                    <a:pt x="9012" y="4828"/>
                    <a:pt x="4828" y="8690"/>
                    <a:pt x="4828" y="13839"/>
                  </a:cubicBezTo>
                  <a:lnTo>
                    <a:pt x="4828" y="311224"/>
                  </a:lnTo>
                  <a:cubicBezTo>
                    <a:pt x="4828" y="316051"/>
                    <a:pt x="8690" y="320235"/>
                    <a:pt x="13839" y="320235"/>
                  </a:cubicBezTo>
                  <a:lnTo>
                    <a:pt x="422582" y="320235"/>
                  </a:lnTo>
                  <a:cubicBezTo>
                    <a:pt x="427410" y="320235"/>
                    <a:pt x="431593" y="316373"/>
                    <a:pt x="431593" y="311224"/>
                  </a:cubicBezTo>
                  <a:lnTo>
                    <a:pt x="431593" y="289016"/>
                  </a:lnTo>
                </a:path>
              </a:pathLst>
            </a:custGeom>
            <a:noFill/>
            <a:ln w="19050" cap="flat">
              <a:solidFill>
                <a:schemeClr val="tx1"/>
              </a:solidFill>
              <a:prstDash val="solid"/>
              <a:round/>
            </a:ln>
          </p:spPr>
          <p:txBody>
            <a:bodyPr rtlCol="0" anchor="ctr"/>
            <a:lstStyle/>
            <a:p>
              <a:endParaRPr lang="en-US"/>
            </a:p>
          </p:txBody>
        </p:sp>
      </p:grpSp>
      <p:grpSp>
        <p:nvGrpSpPr>
          <p:cNvPr id="46" name="Graphic 292">
            <a:extLst>
              <a:ext uri="{FF2B5EF4-FFF2-40B4-BE49-F238E27FC236}">
                <a16:creationId xmlns:a16="http://schemas.microsoft.com/office/drawing/2014/main" id="{CC68F88C-90E5-404A-820E-64F100B19CB8}"/>
              </a:ext>
            </a:extLst>
          </p:cNvPr>
          <p:cNvGrpSpPr>
            <a:grpSpLocks noChangeAspect="1"/>
          </p:cNvGrpSpPr>
          <p:nvPr/>
        </p:nvGrpSpPr>
        <p:grpSpPr>
          <a:xfrm>
            <a:off x="5794671" y="3261497"/>
            <a:ext cx="578818" cy="578818"/>
            <a:chOff x="2032205" y="2246899"/>
            <a:chExt cx="643689" cy="643689"/>
          </a:xfrm>
        </p:grpSpPr>
        <p:sp>
          <p:nvSpPr>
            <p:cNvPr id="47" name="Freeform: Shape 214">
              <a:extLst>
                <a:ext uri="{FF2B5EF4-FFF2-40B4-BE49-F238E27FC236}">
                  <a16:creationId xmlns:a16="http://schemas.microsoft.com/office/drawing/2014/main" id="{D9B6312E-3356-845E-669C-441C0087C06D}"/>
                </a:ext>
              </a:extLst>
            </p:cNvPr>
            <p:cNvSpPr/>
            <p:nvPr/>
          </p:nvSpPr>
          <p:spPr>
            <a:xfrm>
              <a:off x="2262968" y="2463500"/>
              <a:ext cx="70806" cy="12874"/>
            </a:xfrm>
            <a:custGeom>
              <a:avLst/>
              <a:gdLst>
                <a:gd name="connsiteX0" fmla="*/ 4828 w 70805"/>
                <a:gd name="connsiteY0" fmla="*/ 4828 h 12873"/>
                <a:gd name="connsiteX1" fmla="*/ 67587 w 70805"/>
                <a:gd name="connsiteY1" fmla="*/ 9333 h 12873"/>
              </a:gdLst>
              <a:ahLst/>
              <a:cxnLst>
                <a:cxn ang="0">
                  <a:pos x="connsiteX0" y="connsiteY0"/>
                </a:cxn>
                <a:cxn ang="0">
                  <a:pos x="connsiteX1" y="connsiteY1"/>
                </a:cxn>
              </a:cxnLst>
              <a:rect l="l" t="t" r="r" b="b"/>
              <a:pathLst>
                <a:path w="70805" h="12873">
                  <a:moveTo>
                    <a:pt x="4828" y="4828"/>
                  </a:moveTo>
                  <a:lnTo>
                    <a:pt x="67587" y="9333"/>
                  </a:lnTo>
                </a:path>
              </a:pathLst>
            </a:custGeom>
            <a:ln w="19050" cap="flat">
              <a:solidFill>
                <a:schemeClr val="tx1"/>
              </a:solidFill>
              <a:prstDash val="solid"/>
              <a:round/>
            </a:ln>
          </p:spPr>
          <p:txBody>
            <a:bodyPr rtlCol="0" anchor="ctr"/>
            <a:lstStyle/>
            <a:p>
              <a:endParaRPr lang="en-US"/>
            </a:p>
          </p:txBody>
        </p:sp>
        <p:sp>
          <p:nvSpPr>
            <p:cNvPr id="48" name="Freeform: Shape 215">
              <a:extLst>
                <a:ext uri="{FF2B5EF4-FFF2-40B4-BE49-F238E27FC236}">
                  <a16:creationId xmlns:a16="http://schemas.microsoft.com/office/drawing/2014/main" id="{1B14A49A-0E22-7BF0-C510-782F08D249FC}"/>
                </a:ext>
              </a:extLst>
            </p:cNvPr>
            <p:cNvSpPr/>
            <p:nvPr/>
          </p:nvSpPr>
          <p:spPr>
            <a:xfrm>
              <a:off x="2111057" y="2452558"/>
              <a:ext cx="70806" cy="12874"/>
            </a:xfrm>
            <a:custGeom>
              <a:avLst/>
              <a:gdLst>
                <a:gd name="connsiteX0" fmla="*/ 4828 w 70805"/>
                <a:gd name="connsiteY0" fmla="*/ 4828 h 12873"/>
                <a:gd name="connsiteX1" fmla="*/ 67587 w 70805"/>
                <a:gd name="connsiteY1" fmla="*/ 9334 h 12873"/>
              </a:gdLst>
              <a:ahLst/>
              <a:cxnLst>
                <a:cxn ang="0">
                  <a:pos x="connsiteX0" y="connsiteY0"/>
                </a:cxn>
                <a:cxn ang="0">
                  <a:pos x="connsiteX1" y="connsiteY1"/>
                </a:cxn>
              </a:cxnLst>
              <a:rect l="l" t="t" r="r" b="b"/>
              <a:pathLst>
                <a:path w="70805" h="12873">
                  <a:moveTo>
                    <a:pt x="4828" y="4828"/>
                  </a:moveTo>
                  <a:lnTo>
                    <a:pt x="67587" y="9334"/>
                  </a:lnTo>
                </a:path>
              </a:pathLst>
            </a:custGeom>
            <a:ln w="19050" cap="flat">
              <a:solidFill>
                <a:schemeClr val="tx1"/>
              </a:solidFill>
              <a:prstDash val="solid"/>
              <a:round/>
            </a:ln>
          </p:spPr>
          <p:txBody>
            <a:bodyPr rtlCol="0" anchor="ctr"/>
            <a:lstStyle/>
            <a:p>
              <a:endParaRPr lang="en-US"/>
            </a:p>
          </p:txBody>
        </p:sp>
        <p:sp>
          <p:nvSpPr>
            <p:cNvPr id="49" name="Freeform: Shape 216">
              <a:extLst>
                <a:ext uri="{FF2B5EF4-FFF2-40B4-BE49-F238E27FC236}">
                  <a16:creationId xmlns:a16="http://schemas.microsoft.com/office/drawing/2014/main" id="{0E945282-847D-C238-6609-C245E1A765BA}"/>
                </a:ext>
              </a:extLst>
            </p:cNvPr>
            <p:cNvSpPr/>
            <p:nvPr/>
          </p:nvSpPr>
          <p:spPr>
            <a:xfrm>
              <a:off x="2167058" y="2398488"/>
              <a:ext cx="32184" cy="35403"/>
            </a:xfrm>
            <a:custGeom>
              <a:avLst/>
              <a:gdLst>
                <a:gd name="connsiteX0" fmla="*/ 4828 w 32184"/>
                <a:gd name="connsiteY0" fmla="*/ 4828 h 35402"/>
                <a:gd name="connsiteX1" fmla="*/ 27679 w 32184"/>
                <a:gd name="connsiteY1" fmla="*/ 31219 h 35402"/>
              </a:gdLst>
              <a:ahLst/>
              <a:cxnLst>
                <a:cxn ang="0">
                  <a:pos x="connsiteX0" y="connsiteY0"/>
                </a:cxn>
                <a:cxn ang="0">
                  <a:pos x="connsiteX1" y="connsiteY1"/>
                </a:cxn>
              </a:cxnLst>
              <a:rect l="l" t="t" r="r" b="b"/>
              <a:pathLst>
                <a:path w="32184" h="35402">
                  <a:moveTo>
                    <a:pt x="4828" y="4828"/>
                  </a:moveTo>
                  <a:lnTo>
                    <a:pt x="27679" y="31219"/>
                  </a:lnTo>
                </a:path>
              </a:pathLst>
            </a:custGeom>
            <a:ln w="19050" cap="flat">
              <a:solidFill>
                <a:schemeClr val="tx1"/>
              </a:solidFill>
              <a:prstDash val="solid"/>
              <a:round/>
            </a:ln>
          </p:spPr>
          <p:txBody>
            <a:bodyPr rtlCol="0" anchor="ctr"/>
            <a:lstStyle/>
            <a:p>
              <a:endParaRPr lang="en-US"/>
            </a:p>
          </p:txBody>
        </p:sp>
        <p:sp>
          <p:nvSpPr>
            <p:cNvPr id="50" name="Freeform: Shape 217">
              <a:extLst>
                <a:ext uri="{FF2B5EF4-FFF2-40B4-BE49-F238E27FC236}">
                  <a16:creationId xmlns:a16="http://schemas.microsoft.com/office/drawing/2014/main" id="{654369B6-516C-C084-09BD-1535FAB3266B}"/>
                </a:ext>
              </a:extLst>
            </p:cNvPr>
            <p:cNvSpPr/>
            <p:nvPr/>
          </p:nvSpPr>
          <p:spPr>
            <a:xfrm>
              <a:off x="2256209" y="2406856"/>
              <a:ext cx="35403" cy="32184"/>
            </a:xfrm>
            <a:custGeom>
              <a:avLst/>
              <a:gdLst>
                <a:gd name="connsiteX0" fmla="*/ 31219 w 35402"/>
                <a:gd name="connsiteY0" fmla="*/ 4828 h 32184"/>
                <a:gd name="connsiteX1" fmla="*/ 4828 w 35402"/>
                <a:gd name="connsiteY1" fmla="*/ 27679 h 32184"/>
              </a:gdLst>
              <a:ahLst/>
              <a:cxnLst>
                <a:cxn ang="0">
                  <a:pos x="connsiteX0" y="connsiteY0"/>
                </a:cxn>
                <a:cxn ang="0">
                  <a:pos x="connsiteX1" y="connsiteY1"/>
                </a:cxn>
              </a:cxnLst>
              <a:rect l="l" t="t" r="r" b="b"/>
              <a:pathLst>
                <a:path w="35402" h="32184">
                  <a:moveTo>
                    <a:pt x="31219" y="4828"/>
                  </a:moveTo>
                  <a:lnTo>
                    <a:pt x="4828" y="27679"/>
                  </a:lnTo>
                </a:path>
              </a:pathLst>
            </a:custGeom>
            <a:ln w="19050" cap="flat">
              <a:solidFill>
                <a:schemeClr val="tx1"/>
              </a:solidFill>
              <a:prstDash val="solid"/>
              <a:round/>
            </a:ln>
          </p:spPr>
          <p:txBody>
            <a:bodyPr rtlCol="0" anchor="ctr"/>
            <a:lstStyle/>
            <a:p>
              <a:endParaRPr lang="en-US"/>
            </a:p>
          </p:txBody>
        </p:sp>
        <p:sp>
          <p:nvSpPr>
            <p:cNvPr id="51" name="Freeform: Shape 218">
              <a:extLst>
                <a:ext uri="{FF2B5EF4-FFF2-40B4-BE49-F238E27FC236}">
                  <a16:creationId xmlns:a16="http://schemas.microsoft.com/office/drawing/2014/main" id="{E61C0F45-8084-2F99-B8A4-410C025220AA}"/>
                </a:ext>
              </a:extLst>
            </p:cNvPr>
            <p:cNvSpPr/>
            <p:nvPr/>
          </p:nvSpPr>
          <p:spPr>
            <a:xfrm>
              <a:off x="2221450" y="2352786"/>
              <a:ext cx="12874" cy="70806"/>
            </a:xfrm>
            <a:custGeom>
              <a:avLst/>
              <a:gdLst>
                <a:gd name="connsiteX0" fmla="*/ 9333 w 12873"/>
                <a:gd name="connsiteY0" fmla="*/ 4828 h 70805"/>
                <a:gd name="connsiteX1" fmla="*/ 4828 w 12873"/>
                <a:gd name="connsiteY1" fmla="*/ 67587 h 70805"/>
              </a:gdLst>
              <a:ahLst/>
              <a:cxnLst>
                <a:cxn ang="0">
                  <a:pos x="connsiteX0" y="connsiteY0"/>
                </a:cxn>
                <a:cxn ang="0">
                  <a:pos x="connsiteX1" y="connsiteY1"/>
                </a:cxn>
              </a:cxnLst>
              <a:rect l="l" t="t" r="r" b="b"/>
              <a:pathLst>
                <a:path w="12873" h="70805">
                  <a:moveTo>
                    <a:pt x="9333" y="4828"/>
                  </a:moveTo>
                  <a:lnTo>
                    <a:pt x="4828" y="67587"/>
                  </a:lnTo>
                </a:path>
              </a:pathLst>
            </a:custGeom>
            <a:ln w="19050" cap="flat">
              <a:solidFill>
                <a:schemeClr val="tx1"/>
              </a:solidFill>
              <a:prstDash val="solid"/>
              <a:round/>
            </a:ln>
          </p:spPr>
          <p:txBody>
            <a:bodyPr rtlCol="0" anchor="ctr"/>
            <a:lstStyle/>
            <a:p>
              <a:endParaRPr lang="en-US"/>
            </a:p>
          </p:txBody>
        </p:sp>
        <p:sp>
          <p:nvSpPr>
            <p:cNvPr id="52" name="Freeform: Shape 219">
              <a:extLst>
                <a:ext uri="{FF2B5EF4-FFF2-40B4-BE49-F238E27FC236}">
                  <a16:creationId xmlns:a16="http://schemas.microsoft.com/office/drawing/2014/main" id="{7B04FEDF-3C17-6C62-E4E0-E3E5A3BB30C8}"/>
                </a:ext>
              </a:extLst>
            </p:cNvPr>
            <p:cNvSpPr/>
            <p:nvPr/>
          </p:nvSpPr>
          <p:spPr>
            <a:xfrm>
              <a:off x="2100436" y="2574537"/>
              <a:ext cx="32184" cy="48277"/>
            </a:xfrm>
            <a:custGeom>
              <a:avLst/>
              <a:gdLst>
                <a:gd name="connsiteX0" fmla="*/ 4828 w 32184"/>
                <a:gd name="connsiteY0" fmla="*/ 44093 h 48276"/>
                <a:gd name="connsiteX1" fmla="*/ 4828 w 32184"/>
                <a:gd name="connsiteY1" fmla="*/ 4828 h 48276"/>
                <a:gd name="connsiteX2" fmla="*/ 28000 w 32184"/>
                <a:gd name="connsiteY2" fmla="*/ 4828 h 48276"/>
              </a:gdLst>
              <a:ahLst/>
              <a:cxnLst>
                <a:cxn ang="0">
                  <a:pos x="connsiteX0" y="connsiteY0"/>
                </a:cxn>
                <a:cxn ang="0">
                  <a:pos x="connsiteX1" y="connsiteY1"/>
                </a:cxn>
                <a:cxn ang="0">
                  <a:pos x="connsiteX2" y="connsiteY2"/>
                </a:cxn>
              </a:cxnLst>
              <a:rect l="l" t="t" r="r" b="b"/>
              <a:pathLst>
                <a:path w="32184" h="48276">
                  <a:moveTo>
                    <a:pt x="4828" y="44093"/>
                  </a:moveTo>
                  <a:lnTo>
                    <a:pt x="4828" y="4828"/>
                  </a:lnTo>
                  <a:lnTo>
                    <a:pt x="28000" y="4828"/>
                  </a:lnTo>
                </a:path>
              </a:pathLst>
            </a:custGeom>
            <a:noFill/>
            <a:ln w="19050" cap="flat">
              <a:solidFill>
                <a:schemeClr val="tx1"/>
              </a:solidFill>
              <a:prstDash val="solid"/>
              <a:round/>
            </a:ln>
          </p:spPr>
          <p:txBody>
            <a:bodyPr rtlCol="0" anchor="ctr"/>
            <a:lstStyle/>
            <a:p>
              <a:endParaRPr lang="en-US"/>
            </a:p>
          </p:txBody>
        </p:sp>
        <p:sp>
          <p:nvSpPr>
            <p:cNvPr id="53" name="Freeform: Shape 220">
              <a:extLst>
                <a:ext uri="{FF2B5EF4-FFF2-40B4-BE49-F238E27FC236}">
                  <a16:creationId xmlns:a16="http://schemas.microsoft.com/office/drawing/2014/main" id="{0F47CC16-053F-90E4-61B8-485399F04B8B}"/>
                </a:ext>
              </a:extLst>
            </p:cNvPr>
            <p:cNvSpPr/>
            <p:nvPr/>
          </p:nvSpPr>
          <p:spPr>
            <a:xfrm>
              <a:off x="2100436" y="2634722"/>
              <a:ext cx="9655" cy="5793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9050" cap="flat">
              <a:solidFill>
                <a:schemeClr val="tx1"/>
              </a:solidFill>
              <a:prstDash val="solid"/>
              <a:round/>
            </a:ln>
          </p:spPr>
          <p:txBody>
            <a:bodyPr rtlCol="0" anchor="ctr"/>
            <a:lstStyle/>
            <a:p>
              <a:endParaRPr lang="en-US"/>
            </a:p>
          </p:txBody>
        </p:sp>
        <p:sp>
          <p:nvSpPr>
            <p:cNvPr id="54" name="Freeform: Shape 221">
              <a:extLst>
                <a:ext uri="{FF2B5EF4-FFF2-40B4-BE49-F238E27FC236}">
                  <a16:creationId xmlns:a16="http://schemas.microsoft.com/office/drawing/2014/main" id="{F7D53C10-7D57-4A77-CF80-9428880613FB}"/>
                </a:ext>
              </a:extLst>
            </p:cNvPr>
            <p:cNvSpPr/>
            <p:nvPr/>
          </p:nvSpPr>
          <p:spPr>
            <a:xfrm>
              <a:off x="2100436" y="2574537"/>
              <a:ext cx="505296" cy="209199"/>
            </a:xfrm>
            <a:custGeom>
              <a:avLst/>
              <a:gdLst>
                <a:gd name="connsiteX0" fmla="*/ 4828 w 505295"/>
                <a:gd name="connsiteY0" fmla="*/ 134531 h 209198"/>
                <a:gd name="connsiteX1" fmla="*/ 4828 w 505295"/>
                <a:gd name="connsiteY1" fmla="*/ 205337 h 209198"/>
                <a:gd name="connsiteX2" fmla="*/ 502399 w 505295"/>
                <a:gd name="connsiteY2" fmla="*/ 205337 h 209198"/>
                <a:gd name="connsiteX3" fmla="*/ 502399 w 505295"/>
                <a:gd name="connsiteY3" fmla="*/ 4828 h 209198"/>
                <a:gd name="connsiteX4" fmla="*/ 273246 w 505295"/>
                <a:gd name="connsiteY4" fmla="*/ 4828 h 20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295" h="209198">
                  <a:moveTo>
                    <a:pt x="4828" y="134531"/>
                  </a:moveTo>
                  <a:lnTo>
                    <a:pt x="4828" y="205337"/>
                  </a:lnTo>
                  <a:lnTo>
                    <a:pt x="502399" y="205337"/>
                  </a:lnTo>
                  <a:lnTo>
                    <a:pt x="502399" y="4828"/>
                  </a:lnTo>
                  <a:lnTo>
                    <a:pt x="273246" y="4828"/>
                  </a:lnTo>
                </a:path>
              </a:pathLst>
            </a:custGeom>
            <a:noFill/>
            <a:ln w="19050" cap="flat">
              <a:solidFill>
                <a:schemeClr val="tx1"/>
              </a:solidFill>
              <a:prstDash val="solid"/>
              <a:round/>
            </a:ln>
          </p:spPr>
          <p:txBody>
            <a:bodyPr rtlCol="0" anchor="ctr"/>
            <a:lstStyle/>
            <a:p>
              <a:endParaRPr lang="en-US"/>
            </a:p>
          </p:txBody>
        </p:sp>
        <p:sp>
          <p:nvSpPr>
            <p:cNvPr id="55" name="Freeform: Shape 222">
              <a:extLst>
                <a:ext uri="{FF2B5EF4-FFF2-40B4-BE49-F238E27FC236}">
                  <a16:creationId xmlns:a16="http://schemas.microsoft.com/office/drawing/2014/main" id="{0BA2371C-B5EA-0F22-99DF-3228B6DCC7FD}"/>
                </a:ext>
              </a:extLst>
            </p:cNvPr>
            <p:cNvSpPr/>
            <p:nvPr/>
          </p:nvSpPr>
          <p:spPr>
            <a:xfrm>
              <a:off x="2149678" y="2653710"/>
              <a:ext cx="167359" cy="9655"/>
            </a:xfrm>
            <a:custGeom>
              <a:avLst/>
              <a:gdLst>
                <a:gd name="connsiteX0" fmla="*/ 4828 w 167359"/>
                <a:gd name="connsiteY0" fmla="*/ 4828 h 9655"/>
                <a:gd name="connsiteX1" fmla="*/ 164141 w 167359"/>
                <a:gd name="connsiteY1" fmla="*/ 4828 h 9655"/>
              </a:gdLst>
              <a:ahLst/>
              <a:cxnLst>
                <a:cxn ang="0">
                  <a:pos x="connsiteX0" y="connsiteY0"/>
                </a:cxn>
                <a:cxn ang="0">
                  <a:pos x="connsiteX1" y="connsiteY1"/>
                </a:cxn>
              </a:cxnLst>
              <a:rect l="l" t="t" r="r" b="b"/>
              <a:pathLst>
                <a:path w="167359" h="9655">
                  <a:moveTo>
                    <a:pt x="4828" y="4828"/>
                  </a:moveTo>
                  <a:lnTo>
                    <a:pt x="164141" y="4828"/>
                  </a:lnTo>
                </a:path>
              </a:pathLst>
            </a:custGeom>
            <a:ln w="19050" cap="flat">
              <a:solidFill>
                <a:schemeClr val="tx1"/>
              </a:solidFill>
              <a:prstDash val="solid"/>
              <a:round/>
            </a:ln>
          </p:spPr>
          <p:txBody>
            <a:bodyPr rtlCol="0" anchor="ctr"/>
            <a:lstStyle/>
            <a:p>
              <a:endParaRPr lang="en-US"/>
            </a:p>
          </p:txBody>
        </p:sp>
        <p:sp>
          <p:nvSpPr>
            <p:cNvPr id="56" name="Freeform: Shape 223">
              <a:extLst>
                <a:ext uri="{FF2B5EF4-FFF2-40B4-BE49-F238E27FC236}">
                  <a16:creationId xmlns:a16="http://schemas.microsoft.com/office/drawing/2014/main" id="{C2E87AD8-1E8C-D752-E552-DE7C417A032E}"/>
                </a:ext>
              </a:extLst>
            </p:cNvPr>
            <p:cNvSpPr/>
            <p:nvPr/>
          </p:nvSpPr>
          <p:spPr>
            <a:xfrm>
              <a:off x="2262968" y="2691688"/>
              <a:ext cx="54714" cy="9655"/>
            </a:xfrm>
            <a:custGeom>
              <a:avLst/>
              <a:gdLst>
                <a:gd name="connsiteX0" fmla="*/ 4828 w 54713"/>
                <a:gd name="connsiteY0" fmla="*/ 4828 h 9655"/>
                <a:gd name="connsiteX1" fmla="*/ 50851 w 54713"/>
                <a:gd name="connsiteY1" fmla="*/ 4828 h 9655"/>
              </a:gdLst>
              <a:ahLst/>
              <a:cxnLst>
                <a:cxn ang="0">
                  <a:pos x="connsiteX0" y="connsiteY0"/>
                </a:cxn>
                <a:cxn ang="0">
                  <a:pos x="connsiteX1" y="connsiteY1"/>
                </a:cxn>
              </a:cxnLst>
              <a:rect l="l" t="t" r="r" b="b"/>
              <a:pathLst>
                <a:path w="54713" h="9655">
                  <a:moveTo>
                    <a:pt x="4828" y="4828"/>
                  </a:moveTo>
                  <a:lnTo>
                    <a:pt x="50851" y="4828"/>
                  </a:lnTo>
                </a:path>
              </a:pathLst>
            </a:custGeom>
            <a:ln w="19050" cap="flat">
              <a:solidFill>
                <a:schemeClr val="tx1"/>
              </a:solidFill>
              <a:prstDash val="solid"/>
              <a:round/>
            </a:ln>
          </p:spPr>
          <p:txBody>
            <a:bodyPr rtlCol="0" anchor="ctr"/>
            <a:lstStyle/>
            <a:p>
              <a:endParaRPr lang="en-US"/>
            </a:p>
          </p:txBody>
        </p:sp>
        <p:sp>
          <p:nvSpPr>
            <p:cNvPr id="57" name="Freeform: Shape 224">
              <a:extLst>
                <a:ext uri="{FF2B5EF4-FFF2-40B4-BE49-F238E27FC236}">
                  <a16:creationId xmlns:a16="http://schemas.microsoft.com/office/drawing/2014/main" id="{80505D65-539E-3532-E8BE-94B7DA1ABEA9}"/>
                </a:ext>
              </a:extLst>
            </p:cNvPr>
            <p:cNvSpPr/>
            <p:nvPr/>
          </p:nvSpPr>
          <p:spPr>
            <a:xfrm>
              <a:off x="2149678" y="2691688"/>
              <a:ext cx="106209" cy="9655"/>
            </a:xfrm>
            <a:custGeom>
              <a:avLst/>
              <a:gdLst>
                <a:gd name="connsiteX0" fmla="*/ 4828 w 106208"/>
                <a:gd name="connsiteY0" fmla="*/ 4828 h 9655"/>
                <a:gd name="connsiteX1" fmla="*/ 102668 w 106208"/>
                <a:gd name="connsiteY1" fmla="*/ 4828 h 9655"/>
              </a:gdLst>
              <a:ahLst/>
              <a:cxnLst>
                <a:cxn ang="0">
                  <a:pos x="connsiteX0" y="connsiteY0"/>
                </a:cxn>
                <a:cxn ang="0">
                  <a:pos x="connsiteX1" y="connsiteY1"/>
                </a:cxn>
              </a:cxnLst>
              <a:rect l="l" t="t" r="r" b="b"/>
              <a:pathLst>
                <a:path w="106208" h="9655">
                  <a:moveTo>
                    <a:pt x="4828" y="4828"/>
                  </a:moveTo>
                  <a:lnTo>
                    <a:pt x="102668" y="4828"/>
                  </a:lnTo>
                </a:path>
              </a:pathLst>
            </a:custGeom>
            <a:ln w="19050" cap="flat">
              <a:solidFill>
                <a:schemeClr val="tx1"/>
              </a:solidFill>
              <a:prstDash val="solid"/>
              <a:round/>
            </a:ln>
          </p:spPr>
          <p:txBody>
            <a:bodyPr rtlCol="0" anchor="ctr"/>
            <a:lstStyle/>
            <a:p>
              <a:endParaRPr lang="en-US"/>
            </a:p>
          </p:txBody>
        </p:sp>
        <p:sp>
          <p:nvSpPr>
            <p:cNvPr id="58" name="Freeform: Shape 225">
              <a:extLst>
                <a:ext uri="{FF2B5EF4-FFF2-40B4-BE49-F238E27FC236}">
                  <a16:creationId xmlns:a16="http://schemas.microsoft.com/office/drawing/2014/main" id="{76C56B99-55C6-1E07-E6C2-0EE67B1F4711}"/>
                </a:ext>
              </a:extLst>
            </p:cNvPr>
            <p:cNvSpPr/>
            <p:nvPr/>
          </p:nvSpPr>
          <p:spPr>
            <a:xfrm>
              <a:off x="2127793" y="2457385"/>
              <a:ext cx="231728" cy="138393"/>
            </a:xfrm>
            <a:custGeom>
              <a:avLst/>
              <a:gdLst>
                <a:gd name="connsiteX0" fmla="*/ 228831 w 231728"/>
                <a:gd name="connsiteY0" fmla="*/ 132278 h 138393"/>
                <a:gd name="connsiteX1" fmla="*/ 90760 w 231728"/>
                <a:gd name="connsiteY1" fmla="*/ 4828 h 138393"/>
                <a:gd name="connsiteX2" fmla="*/ 4828 w 231728"/>
                <a:gd name="connsiteY2" fmla="*/ 99772 h 138393"/>
                <a:gd name="connsiteX3" fmla="*/ 45380 w 231728"/>
                <a:gd name="connsiteY3" fmla="*/ 134531 h 138393"/>
              </a:gdLst>
              <a:ahLst/>
              <a:cxnLst>
                <a:cxn ang="0">
                  <a:pos x="connsiteX0" y="connsiteY0"/>
                </a:cxn>
                <a:cxn ang="0">
                  <a:pos x="connsiteX1" y="connsiteY1"/>
                </a:cxn>
                <a:cxn ang="0">
                  <a:pos x="connsiteX2" y="connsiteY2"/>
                </a:cxn>
                <a:cxn ang="0">
                  <a:pos x="connsiteX3" y="connsiteY3"/>
                </a:cxn>
              </a:cxnLst>
              <a:rect l="l" t="t" r="r" b="b"/>
              <a:pathLst>
                <a:path w="231728" h="138393">
                  <a:moveTo>
                    <a:pt x="228831" y="132278"/>
                  </a:moveTo>
                  <a:lnTo>
                    <a:pt x="90760" y="4828"/>
                  </a:lnTo>
                  <a:lnTo>
                    <a:pt x="4828" y="99772"/>
                  </a:lnTo>
                  <a:lnTo>
                    <a:pt x="45380" y="134531"/>
                  </a:lnTo>
                </a:path>
              </a:pathLst>
            </a:custGeom>
            <a:noFill/>
            <a:ln w="19050" cap="flat">
              <a:solidFill>
                <a:schemeClr val="tx1"/>
              </a:solidFill>
              <a:prstDash val="solid"/>
              <a:round/>
            </a:ln>
          </p:spPr>
          <p:txBody>
            <a:bodyPr rtlCol="0" anchor="ctr"/>
            <a:lstStyle/>
            <a:p>
              <a:endParaRPr lang="en-US"/>
            </a:p>
          </p:txBody>
        </p:sp>
        <p:sp>
          <p:nvSpPr>
            <p:cNvPr id="59" name="Freeform: Shape 226">
              <a:extLst>
                <a:ext uri="{FF2B5EF4-FFF2-40B4-BE49-F238E27FC236}">
                  <a16:creationId xmlns:a16="http://schemas.microsoft.com/office/drawing/2014/main" id="{D10985F2-0459-751D-1E50-84EF2B5A71DC}"/>
                </a:ext>
              </a:extLst>
            </p:cNvPr>
            <p:cNvSpPr/>
            <p:nvPr/>
          </p:nvSpPr>
          <p:spPr>
            <a:xfrm>
              <a:off x="2349222" y="2625710"/>
              <a:ext cx="9655" cy="138393"/>
            </a:xfrm>
            <a:custGeom>
              <a:avLst/>
              <a:gdLst>
                <a:gd name="connsiteX0" fmla="*/ 4828 w 9655"/>
                <a:gd name="connsiteY0" fmla="*/ 134209 h 138393"/>
                <a:gd name="connsiteX1" fmla="*/ 4828 w 9655"/>
                <a:gd name="connsiteY1" fmla="*/ 4828 h 138393"/>
              </a:gdLst>
              <a:ahLst/>
              <a:cxnLst>
                <a:cxn ang="0">
                  <a:pos x="connsiteX0" y="connsiteY0"/>
                </a:cxn>
                <a:cxn ang="0">
                  <a:pos x="connsiteX1" y="connsiteY1"/>
                </a:cxn>
              </a:cxnLst>
              <a:rect l="l" t="t" r="r" b="b"/>
              <a:pathLst>
                <a:path w="9655" h="138393">
                  <a:moveTo>
                    <a:pt x="4828" y="134209"/>
                  </a:moveTo>
                  <a:lnTo>
                    <a:pt x="4828" y="4828"/>
                  </a:lnTo>
                </a:path>
              </a:pathLst>
            </a:custGeom>
            <a:ln w="19050" cap="flat">
              <a:solidFill>
                <a:schemeClr val="tx1"/>
              </a:solidFill>
              <a:prstDash val="solid"/>
              <a:round/>
            </a:ln>
          </p:spPr>
          <p:txBody>
            <a:bodyPr rtlCol="0" anchor="ctr"/>
            <a:lstStyle/>
            <a:p>
              <a:endParaRPr lang="en-US"/>
            </a:p>
          </p:txBody>
        </p:sp>
        <p:sp>
          <p:nvSpPr>
            <p:cNvPr id="60" name="Freeform: Shape 227">
              <a:extLst>
                <a:ext uri="{FF2B5EF4-FFF2-40B4-BE49-F238E27FC236}">
                  <a16:creationId xmlns:a16="http://schemas.microsoft.com/office/drawing/2014/main" id="{47917C55-F1B0-B431-F5CE-1BE9AC53749C}"/>
                </a:ext>
              </a:extLst>
            </p:cNvPr>
            <p:cNvSpPr/>
            <p:nvPr/>
          </p:nvSpPr>
          <p:spPr>
            <a:xfrm>
              <a:off x="2124253" y="2608330"/>
              <a:ext cx="450582" cy="9655"/>
            </a:xfrm>
            <a:custGeom>
              <a:avLst/>
              <a:gdLst>
                <a:gd name="connsiteX0" fmla="*/ 4828 w 450582"/>
                <a:gd name="connsiteY0" fmla="*/ 4828 h 9655"/>
                <a:gd name="connsiteX1" fmla="*/ 446720 w 450582"/>
                <a:gd name="connsiteY1" fmla="*/ 4828 h 9655"/>
              </a:gdLst>
              <a:ahLst/>
              <a:cxnLst>
                <a:cxn ang="0">
                  <a:pos x="connsiteX0" y="connsiteY0"/>
                </a:cxn>
                <a:cxn ang="0">
                  <a:pos x="connsiteX1" y="connsiteY1"/>
                </a:cxn>
              </a:cxnLst>
              <a:rect l="l" t="t" r="r" b="b"/>
              <a:pathLst>
                <a:path w="450582" h="9655">
                  <a:moveTo>
                    <a:pt x="4828" y="4828"/>
                  </a:moveTo>
                  <a:lnTo>
                    <a:pt x="446720" y="4828"/>
                  </a:lnTo>
                </a:path>
              </a:pathLst>
            </a:custGeom>
            <a:ln w="19050" cap="flat">
              <a:solidFill>
                <a:schemeClr val="tx1"/>
              </a:solidFill>
              <a:prstDash val="solid"/>
              <a:round/>
            </a:ln>
          </p:spPr>
          <p:txBody>
            <a:bodyPr rtlCol="0" anchor="ctr"/>
            <a:lstStyle/>
            <a:p>
              <a:endParaRPr lang="en-US"/>
            </a:p>
          </p:txBody>
        </p:sp>
      </p:grpSp>
      <p:grpSp>
        <p:nvGrpSpPr>
          <p:cNvPr id="61" name="Graphic 160">
            <a:extLst>
              <a:ext uri="{FF2B5EF4-FFF2-40B4-BE49-F238E27FC236}">
                <a16:creationId xmlns:a16="http://schemas.microsoft.com/office/drawing/2014/main" id="{F782964A-EF7C-D735-F0EE-3BF246ADEE32}"/>
              </a:ext>
            </a:extLst>
          </p:cNvPr>
          <p:cNvGrpSpPr>
            <a:grpSpLocks noChangeAspect="1"/>
          </p:cNvGrpSpPr>
          <p:nvPr/>
        </p:nvGrpSpPr>
        <p:grpSpPr>
          <a:xfrm>
            <a:off x="5794671" y="4589751"/>
            <a:ext cx="578818" cy="578818"/>
            <a:chOff x="4568072" y="4893920"/>
            <a:chExt cx="643689" cy="643689"/>
          </a:xfrm>
        </p:grpSpPr>
        <p:sp>
          <p:nvSpPr>
            <p:cNvPr id="62" name="Freeform: Shape 229">
              <a:extLst>
                <a:ext uri="{FF2B5EF4-FFF2-40B4-BE49-F238E27FC236}">
                  <a16:creationId xmlns:a16="http://schemas.microsoft.com/office/drawing/2014/main" id="{D4E9D47A-85A1-D811-8D30-2061BDD17E77}"/>
                </a:ext>
              </a:extLst>
            </p:cNvPr>
            <p:cNvSpPr/>
            <p:nvPr/>
          </p:nvSpPr>
          <p:spPr>
            <a:xfrm>
              <a:off x="4692304" y="5010547"/>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chemeClr val="tx1"/>
              </a:solidFill>
              <a:prstDash val="solid"/>
              <a:round/>
            </a:ln>
          </p:spPr>
          <p:txBody>
            <a:bodyPr rtlCol="0" anchor="ctr"/>
            <a:lstStyle/>
            <a:p>
              <a:endParaRPr lang="en-US"/>
            </a:p>
          </p:txBody>
        </p:sp>
        <p:sp>
          <p:nvSpPr>
            <p:cNvPr id="63" name="Freeform: Shape 230">
              <a:extLst>
                <a:ext uri="{FF2B5EF4-FFF2-40B4-BE49-F238E27FC236}">
                  <a16:creationId xmlns:a16="http://schemas.microsoft.com/office/drawing/2014/main" id="{0FCD1389-5EF7-AE6A-55B8-13B1B424CA9D}"/>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chemeClr val="tx1"/>
              </a:solidFill>
              <a:prstDash val="solid"/>
              <a:round/>
            </a:ln>
          </p:spPr>
          <p:txBody>
            <a:bodyPr rtlCol="0" anchor="ctr"/>
            <a:lstStyle/>
            <a:p>
              <a:endParaRPr lang="en-US"/>
            </a:p>
          </p:txBody>
        </p:sp>
        <p:sp>
          <p:nvSpPr>
            <p:cNvPr id="576" name="Freeform: Shape 231">
              <a:extLst>
                <a:ext uri="{FF2B5EF4-FFF2-40B4-BE49-F238E27FC236}">
                  <a16:creationId xmlns:a16="http://schemas.microsoft.com/office/drawing/2014/main" id="{B42F712E-4111-7F21-7FCF-05107C1F11F3}"/>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chemeClr val="tx1"/>
              </a:solidFill>
              <a:prstDash val="solid"/>
              <a:round/>
            </a:ln>
          </p:spPr>
          <p:txBody>
            <a:bodyPr rtlCol="0" anchor="ctr"/>
            <a:lstStyle/>
            <a:p>
              <a:endParaRPr lang="en-US"/>
            </a:p>
          </p:txBody>
        </p:sp>
        <p:sp>
          <p:nvSpPr>
            <p:cNvPr id="577" name="Freeform: Shape 232">
              <a:extLst>
                <a:ext uri="{FF2B5EF4-FFF2-40B4-BE49-F238E27FC236}">
                  <a16:creationId xmlns:a16="http://schemas.microsoft.com/office/drawing/2014/main" id="{70CAC82C-FC8E-8D9B-F531-214DCA2B85FD}"/>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tx1"/>
              </a:solidFill>
              <a:prstDash val="solid"/>
              <a:round/>
            </a:ln>
          </p:spPr>
          <p:txBody>
            <a:bodyPr rtlCol="0" anchor="ctr"/>
            <a:lstStyle/>
            <a:p>
              <a:endParaRPr lang="en-US"/>
            </a:p>
          </p:txBody>
        </p:sp>
        <p:sp>
          <p:nvSpPr>
            <p:cNvPr id="578" name="Freeform: Shape 233">
              <a:extLst>
                <a:ext uri="{FF2B5EF4-FFF2-40B4-BE49-F238E27FC236}">
                  <a16:creationId xmlns:a16="http://schemas.microsoft.com/office/drawing/2014/main" id="{BECBE049-0701-32B2-E167-79871CEE2D23}"/>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tx1"/>
              </a:solidFill>
              <a:prstDash val="solid"/>
              <a:round/>
            </a:ln>
          </p:spPr>
          <p:txBody>
            <a:bodyPr rtlCol="0" anchor="ctr"/>
            <a:lstStyle/>
            <a:p>
              <a:endParaRPr lang="en-US"/>
            </a:p>
          </p:txBody>
        </p:sp>
      </p:grpSp>
    </p:spTree>
    <p:extLst>
      <p:ext uri="{BB962C8B-B14F-4D97-AF65-F5344CB8AC3E}">
        <p14:creationId xmlns:p14="http://schemas.microsoft.com/office/powerpoint/2010/main" val="38603526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par>
                                    <p:cTn id="8" presetID="23" presetClass="entr" presetSubtype="16"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 calcmode="lin" valueType="num">
                                          <p:cBhvr>
                                            <p:cTn id="10" dur="200" fill="hold"/>
                                            <p:tgtEl>
                                              <p:spTgt spid="11"/>
                                            </p:tgtEl>
                                            <p:attrNameLst>
                                              <p:attrName>ppt_w</p:attrName>
                                            </p:attrNameLst>
                                          </p:cBhvr>
                                          <p:tavLst>
                                            <p:tav tm="0">
                                              <p:val>
                                                <p:fltVal val="0"/>
                                              </p:val>
                                            </p:tav>
                                            <p:tav tm="100000">
                                              <p:val>
                                                <p:strVal val="#ppt_w"/>
                                              </p:val>
                                            </p:tav>
                                          </p:tavLst>
                                        </p:anim>
                                        <p:anim calcmode="lin" valueType="num">
                                          <p:cBhvr>
                                            <p:cTn id="11" dur="200" fill="hold"/>
                                            <p:tgtEl>
                                              <p:spTgt spid="11"/>
                                            </p:tgtEl>
                                            <p:attrNameLst>
                                              <p:attrName>ppt_h</p:attrName>
                                            </p:attrNameLst>
                                          </p:cBhvr>
                                          <p:tavLst>
                                            <p:tav tm="0">
                                              <p:val>
                                                <p:fltVal val="0"/>
                                              </p:val>
                                            </p:tav>
                                            <p:tav tm="100000">
                                              <p:val>
                                                <p:strVal val="#ppt_h"/>
                                              </p:val>
                                            </p:tav>
                                          </p:tavLst>
                                        </p:anim>
                                      </p:childTnLst>
                                    </p:cTn>
                                  </p:par>
                                  <p:par>
                                    <p:cTn id="12" presetID="6" presetClass="emph" presetSubtype="0" fill="hold" grpId="1" nodeType="withEffect" p14:presetBounceEnd="99000">
                                      <p:stCondLst>
                                        <p:cond delay="200"/>
                                      </p:stCondLst>
                                      <p:childTnLst>
                                        <p:animScale p14:bounceEnd="99000">
                                          <p:cBhvr>
                                            <p:cTn id="13" dur="1000" fill="hold"/>
                                            <p:tgtEl>
                                              <p:spTgt spid="11"/>
                                            </p:tgtEl>
                                          </p:cBhvr>
                                          <p:by x="110000" y="110000"/>
                                        </p:animScale>
                                      </p:childTnLst>
                                    </p:cTn>
                                  </p:par>
                                  <p:par>
                                    <p:cTn id="14" presetID="6" presetClass="emph" presetSubtype="0" accel="50000" decel="50000" fill="hold" grpId="2" nodeType="withEffect">
                                      <p:stCondLst>
                                        <p:cond delay="200"/>
                                      </p:stCondLst>
                                      <p:childTnLst>
                                        <p:animScale>
                                          <p:cBhvr>
                                            <p:cTn id="15" dur="250" fill="hold"/>
                                            <p:tgtEl>
                                              <p:spTgt spid="11"/>
                                            </p:tgtEl>
                                          </p:cBhvr>
                                          <p:by x="91000" y="91000"/>
                                        </p:animScale>
                                      </p:childTnLst>
                                    </p:cTn>
                                  </p:par>
                                  <p:par>
                                    <p:cTn id="16" presetID="23" presetClass="entr" presetSubtype="16"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00" fill="hold"/>
                                            <p:tgtEl>
                                              <p:spTgt spid="12"/>
                                            </p:tgtEl>
                                            <p:attrNameLst>
                                              <p:attrName>ppt_w</p:attrName>
                                            </p:attrNameLst>
                                          </p:cBhvr>
                                          <p:tavLst>
                                            <p:tav tm="0">
                                              <p:val>
                                                <p:fltVal val="0"/>
                                              </p:val>
                                            </p:tav>
                                            <p:tav tm="100000">
                                              <p:val>
                                                <p:strVal val="#ppt_w"/>
                                              </p:val>
                                            </p:tav>
                                          </p:tavLst>
                                        </p:anim>
                                        <p:anim calcmode="lin" valueType="num">
                                          <p:cBhvr>
                                            <p:cTn id="19" dur="200" fill="hold"/>
                                            <p:tgtEl>
                                              <p:spTgt spid="12"/>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14:presetBounceEnd="99000">
                                      <p:stCondLst>
                                        <p:cond delay="500"/>
                                      </p:stCondLst>
                                      <p:childTnLst>
                                        <p:animScale p14:bounceEnd="99000">
                                          <p:cBhvr>
                                            <p:cTn id="21" dur="1000" fill="hold"/>
                                            <p:tgtEl>
                                              <p:spTgt spid="12"/>
                                            </p:tgtEl>
                                          </p:cBhvr>
                                          <p:by x="110000" y="110000"/>
                                        </p:animScale>
                                      </p:childTnLst>
                                    </p:cTn>
                                  </p:par>
                                  <p:par>
                                    <p:cTn id="22" presetID="6" presetClass="emph" presetSubtype="0" accel="50000" decel="50000" fill="hold" grpId="2" nodeType="withEffect">
                                      <p:stCondLst>
                                        <p:cond delay="500"/>
                                      </p:stCondLst>
                                      <p:childTnLst>
                                        <p:animScale>
                                          <p:cBhvr>
                                            <p:cTn id="23" dur="250" fill="hold"/>
                                            <p:tgtEl>
                                              <p:spTgt spid="12"/>
                                            </p:tgtEl>
                                          </p:cBhvr>
                                          <p:by x="91000" y="91000"/>
                                        </p:animScale>
                                      </p:childTnLst>
                                    </p:cTn>
                                  </p:par>
                                  <p:par>
                                    <p:cTn id="24" presetID="23" presetClass="entr" presetSubtype="16" fill="hold" grpId="0" nodeType="withEffect">
                                      <p:stCondLst>
                                        <p:cond delay="800"/>
                                      </p:stCondLst>
                                      <p:childTnLst>
                                        <p:set>
                                          <p:cBhvr>
                                            <p:cTn id="25" dur="1" fill="hold">
                                              <p:stCondLst>
                                                <p:cond delay="0"/>
                                              </p:stCondLst>
                                            </p:cTn>
                                            <p:tgtEl>
                                              <p:spTgt spid="13"/>
                                            </p:tgtEl>
                                            <p:attrNameLst>
                                              <p:attrName>style.visibility</p:attrName>
                                            </p:attrNameLst>
                                          </p:cBhvr>
                                          <p:to>
                                            <p:strVal val="visible"/>
                                          </p:to>
                                        </p:set>
                                        <p:anim calcmode="lin" valueType="num">
                                          <p:cBhvr>
                                            <p:cTn id="26" dur="200" fill="hold"/>
                                            <p:tgtEl>
                                              <p:spTgt spid="13"/>
                                            </p:tgtEl>
                                            <p:attrNameLst>
                                              <p:attrName>ppt_w</p:attrName>
                                            </p:attrNameLst>
                                          </p:cBhvr>
                                          <p:tavLst>
                                            <p:tav tm="0">
                                              <p:val>
                                                <p:fltVal val="0"/>
                                              </p:val>
                                            </p:tav>
                                            <p:tav tm="100000">
                                              <p:val>
                                                <p:strVal val="#ppt_w"/>
                                              </p:val>
                                            </p:tav>
                                          </p:tavLst>
                                        </p:anim>
                                        <p:anim calcmode="lin" valueType="num">
                                          <p:cBhvr>
                                            <p:cTn id="27" dur="200" fill="hold"/>
                                            <p:tgtEl>
                                              <p:spTgt spid="13"/>
                                            </p:tgtEl>
                                            <p:attrNameLst>
                                              <p:attrName>ppt_h</p:attrName>
                                            </p:attrNameLst>
                                          </p:cBhvr>
                                          <p:tavLst>
                                            <p:tav tm="0">
                                              <p:val>
                                                <p:fltVal val="0"/>
                                              </p:val>
                                            </p:tav>
                                            <p:tav tm="100000">
                                              <p:val>
                                                <p:strVal val="#ppt_h"/>
                                              </p:val>
                                            </p:tav>
                                          </p:tavLst>
                                        </p:anim>
                                      </p:childTnLst>
                                    </p:cTn>
                                  </p:par>
                                  <p:par>
                                    <p:cTn id="28" presetID="6" presetClass="emph" presetSubtype="0" fill="hold" grpId="1" nodeType="withEffect" p14:presetBounceEnd="99000">
                                      <p:stCondLst>
                                        <p:cond delay="800"/>
                                      </p:stCondLst>
                                      <p:childTnLst>
                                        <p:animScale p14:bounceEnd="99000">
                                          <p:cBhvr>
                                            <p:cTn id="29" dur="1000" fill="hold"/>
                                            <p:tgtEl>
                                              <p:spTgt spid="13"/>
                                            </p:tgtEl>
                                          </p:cBhvr>
                                          <p:by x="110000" y="110000"/>
                                        </p:animScale>
                                      </p:childTnLst>
                                    </p:cTn>
                                  </p:par>
                                  <p:par>
                                    <p:cTn id="30" presetID="6" presetClass="emph" presetSubtype="0" accel="50000" decel="50000" fill="hold" grpId="2" nodeType="withEffect">
                                      <p:stCondLst>
                                        <p:cond delay="800"/>
                                      </p:stCondLst>
                                      <p:childTnLst>
                                        <p:animScale>
                                          <p:cBhvr>
                                            <p:cTn id="31" dur="250" fill="hold"/>
                                            <p:tgtEl>
                                              <p:spTgt spid="13"/>
                                            </p:tgtEl>
                                          </p:cBhvr>
                                          <p:by x="91000" y="91000"/>
                                        </p:animScale>
                                      </p:childTnLst>
                                    </p:cTn>
                                  </p:par>
                                  <p:par>
                                    <p:cTn id="32" presetID="23" presetClass="entr" presetSubtype="16" fill="hold" grpId="0" nodeType="withEffect">
                                      <p:stCondLst>
                                        <p:cond delay="110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00" fill="hold"/>
                                            <p:tgtEl>
                                              <p:spTgt spid="14"/>
                                            </p:tgtEl>
                                            <p:attrNameLst>
                                              <p:attrName>ppt_w</p:attrName>
                                            </p:attrNameLst>
                                          </p:cBhvr>
                                          <p:tavLst>
                                            <p:tav tm="0">
                                              <p:val>
                                                <p:fltVal val="0"/>
                                              </p:val>
                                            </p:tav>
                                            <p:tav tm="100000">
                                              <p:val>
                                                <p:strVal val="#ppt_w"/>
                                              </p:val>
                                            </p:tav>
                                          </p:tavLst>
                                        </p:anim>
                                        <p:anim calcmode="lin" valueType="num">
                                          <p:cBhvr>
                                            <p:cTn id="35" dur="200" fill="hold"/>
                                            <p:tgtEl>
                                              <p:spTgt spid="14"/>
                                            </p:tgtEl>
                                            <p:attrNameLst>
                                              <p:attrName>ppt_h</p:attrName>
                                            </p:attrNameLst>
                                          </p:cBhvr>
                                          <p:tavLst>
                                            <p:tav tm="0">
                                              <p:val>
                                                <p:fltVal val="0"/>
                                              </p:val>
                                            </p:tav>
                                            <p:tav tm="100000">
                                              <p:val>
                                                <p:strVal val="#ppt_h"/>
                                              </p:val>
                                            </p:tav>
                                          </p:tavLst>
                                        </p:anim>
                                      </p:childTnLst>
                                    </p:cTn>
                                  </p:par>
                                  <p:par>
                                    <p:cTn id="36" presetID="6" presetClass="emph" presetSubtype="0" fill="hold" grpId="1" nodeType="withEffect" p14:presetBounceEnd="99000">
                                      <p:stCondLst>
                                        <p:cond delay="1100"/>
                                      </p:stCondLst>
                                      <p:childTnLst>
                                        <p:animScale p14:bounceEnd="99000">
                                          <p:cBhvr>
                                            <p:cTn id="37" dur="1000" fill="hold"/>
                                            <p:tgtEl>
                                              <p:spTgt spid="14"/>
                                            </p:tgtEl>
                                          </p:cBhvr>
                                          <p:by x="110000" y="110000"/>
                                        </p:animScale>
                                      </p:childTnLst>
                                    </p:cTn>
                                  </p:par>
                                  <p:par>
                                    <p:cTn id="38" presetID="6" presetClass="emph" presetSubtype="0" accel="50000" decel="50000" fill="hold" grpId="2" nodeType="withEffect">
                                      <p:stCondLst>
                                        <p:cond delay="1100"/>
                                      </p:stCondLst>
                                      <p:childTnLst>
                                        <p:animScale>
                                          <p:cBhvr>
                                            <p:cTn id="39" dur="250" fill="hold"/>
                                            <p:tgtEl>
                                              <p:spTgt spid="14"/>
                                            </p:tgtEl>
                                          </p:cBhvr>
                                          <p:by x="91000" y="91000"/>
                                        </p:animScale>
                                      </p:childTnLst>
                                    </p:cTn>
                                  </p:par>
                                  <p:par>
                                    <p:cTn id="40" presetID="10" presetClass="entr" presetSubtype="0" fill="hold" grpId="0" nodeType="withEffect">
                                      <p:stCondLst>
                                        <p:cond delay="3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250"/>
                                            <p:tgtEl>
                                              <p:spTgt spid="6"/>
                                            </p:tgtEl>
                                          </p:cBhvr>
                                        </p:animEffect>
                                      </p:childTnLst>
                                    </p:cTn>
                                  </p:par>
                                  <p:par>
                                    <p:cTn id="43" presetID="42" presetClass="path" presetSubtype="0" decel="100000" fill="hold" grpId="1" nodeType="withEffect">
                                      <p:stCondLst>
                                        <p:cond delay="300"/>
                                      </p:stCondLst>
                                      <p:childTnLst>
                                        <p:animMotion origin="layout" path="M -0.01718 -0.00024 L -4.79167E-6 4.44444E-6 " pathEditMode="relative" rAng="0" ptsTypes="AA">
                                          <p:cBhvr>
                                            <p:cTn id="44" dur="500" fill="hold"/>
                                            <p:tgtEl>
                                              <p:spTgt spid="6"/>
                                            </p:tgtEl>
                                            <p:attrNameLst>
                                              <p:attrName>ppt_x</p:attrName>
                                              <p:attrName>ppt_y</p:attrName>
                                            </p:attrNameLst>
                                          </p:cBhvr>
                                          <p:rCtr x="859" y="0"/>
                                        </p:animMotion>
                                      </p:childTnLst>
                                    </p:cTn>
                                  </p:par>
                                  <p:par>
                                    <p:cTn id="45" presetID="10" presetClass="entr" presetSubtype="0" fill="hold" grpId="0" nodeType="withEffect">
                                      <p:stCondLst>
                                        <p:cond delay="6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250"/>
                                            <p:tgtEl>
                                              <p:spTgt spid="7"/>
                                            </p:tgtEl>
                                          </p:cBhvr>
                                        </p:animEffect>
                                      </p:childTnLst>
                                    </p:cTn>
                                  </p:par>
                                  <p:par>
                                    <p:cTn id="48" presetID="42" presetClass="path" presetSubtype="0" decel="100000" fill="hold" grpId="1" nodeType="withEffect">
                                      <p:stCondLst>
                                        <p:cond delay="600"/>
                                      </p:stCondLst>
                                      <p:childTnLst>
                                        <p:animMotion origin="layout" path="M -0.01718 -0.00023 L -4.79167E-6 -4.07407E-6 " pathEditMode="relative" rAng="0" ptsTypes="AA">
                                          <p:cBhvr>
                                            <p:cTn id="49" dur="500" fill="hold"/>
                                            <p:tgtEl>
                                              <p:spTgt spid="7"/>
                                            </p:tgtEl>
                                            <p:attrNameLst>
                                              <p:attrName>ppt_x</p:attrName>
                                              <p:attrName>ppt_y</p:attrName>
                                            </p:attrNameLst>
                                          </p:cBhvr>
                                          <p:rCtr x="859" y="0"/>
                                        </p:animMotion>
                                      </p:childTnLst>
                                    </p:cTn>
                                  </p:par>
                                  <p:par>
                                    <p:cTn id="50" presetID="10" presetClass="entr" presetSubtype="0" fill="hold" grpId="0" nodeType="withEffect">
                                      <p:stCondLst>
                                        <p:cond delay="9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250"/>
                                            <p:tgtEl>
                                              <p:spTgt spid="8"/>
                                            </p:tgtEl>
                                          </p:cBhvr>
                                        </p:animEffect>
                                      </p:childTnLst>
                                    </p:cTn>
                                  </p:par>
                                  <p:par>
                                    <p:cTn id="53" presetID="42" presetClass="path" presetSubtype="0" decel="100000" fill="hold" grpId="1" nodeType="withEffect">
                                      <p:stCondLst>
                                        <p:cond delay="900"/>
                                      </p:stCondLst>
                                      <p:childTnLst>
                                        <p:animMotion origin="layout" path="M -0.01718 -0.00023 L -4.79167E-6 -4.07407E-6 " pathEditMode="relative" rAng="0" ptsTypes="AA">
                                          <p:cBhvr>
                                            <p:cTn id="54" dur="500" fill="hold"/>
                                            <p:tgtEl>
                                              <p:spTgt spid="8"/>
                                            </p:tgtEl>
                                            <p:attrNameLst>
                                              <p:attrName>ppt_x</p:attrName>
                                              <p:attrName>ppt_y</p:attrName>
                                            </p:attrNameLst>
                                          </p:cBhvr>
                                          <p:rCtr x="859" y="0"/>
                                        </p:animMotion>
                                      </p:childTnLst>
                                    </p:cTn>
                                  </p:par>
                                  <p:par>
                                    <p:cTn id="55" presetID="10" presetClass="entr" presetSubtype="0" fill="hold" grpId="0" nodeType="withEffect">
                                      <p:stCondLst>
                                        <p:cond delay="120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250"/>
                                            <p:tgtEl>
                                              <p:spTgt spid="9"/>
                                            </p:tgtEl>
                                          </p:cBhvr>
                                        </p:animEffect>
                                      </p:childTnLst>
                                    </p:cTn>
                                  </p:par>
                                  <p:par>
                                    <p:cTn id="58" presetID="42" presetClass="path" presetSubtype="0" decel="100000" fill="hold" grpId="1" nodeType="withEffect">
                                      <p:stCondLst>
                                        <p:cond delay="1200"/>
                                      </p:stCondLst>
                                      <p:childTnLst>
                                        <p:animMotion origin="layout" path="M -0.01718 -0.00023 L -4.79167E-6 -4.07407E-6 " pathEditMode="relative" rAng="0" ptsTypes="AA">
                                          <p:cBhvr>
                                            <p:cTn id="59" dur="500" fill="hold"/>
                                            <p:tgtEl>
                                              <p:spTgt spid="9"/>
                                            </p:tgtEl>
                                            <p:attrNameLst>
                                              <p:attrName>ppt_x</p:attrName>
                                              <p:attrName>ppt_y</p:attrName>
                                            </p:attrNameLst>
                                          </p:cBhvr>
                                          <p:rCtr x="859" y="0"/>
                                        </p:animMotion>
                                      </p:childTnLst>
                                    </p:cTn>
                                  </p:par>
                                  <p:par>
                                    <p:cTn id="60" presetID="23" presetClass="entr" presetSubtype="16" fill="hold" nodeType="withEffect">
                                      <p:stCondLst>
                                        <p:cond delay="800"/>
                                      </p:stCondLst>
                                      <p:childTnLst>
                                        <p:set>
                                          <p:cBhvr>
                                            <p:cTn id="61" dur="1" fill="hold">
                                              <p:stCondLst>
                                                <p:cond delay="0"/>
                                              </p:stCondLst>
                                            </p:cTn>
                                            <p:tgtEl>
                                              <p:spTgt spid="61"/>
                                            </p:tgtEl>
                                            <p:attrNameLst>
                                              <p:attrName>style.visibility</p:attrName>
                                            </p:attrNameLst>
                                          </p:cBhvr>
                                          <p:to>
                                            <p:strVal val="visible"/>
                                          </p:to>
                                        </p:set>
                                        <p:anim calcmode="lin" valueType="num">
                                          <p:cBhvr>
                                            <p:cTn id="62" dur="200" fill="hold"/>
                                            <p:tgtEl>
                                              <p:spTgt spid="61"/>
                                            </p:tgtEl>
                                            <p:attrNameLst>
                                              <p:attrName>ppt_w</p:attrName>
                                            </p:attrNameLst>
                                          </p:cBhvr>
                                          <p:tavLst>
                                            <p:tav tm="0">
                                              <p:val>
                                                <p:fltVal val="0"/>
                                              </p:val>
                                            </p:tav>
                                            <p:tav tm="100000">
                                              <p:val>
                                                <p:strVal val="#ppt_w"/>
                                              </p:val>
                                            </p:tav>
                                          </p:tavLst>
                                        </p:anim>
                                        <p:anim calcmode="lin" valueType="num">
                                          <p:cBhvr>
                                            <p:cTn id="63" dur="200" fill="hold"/>
                                            <p:tgtEl>
                                              <p:spTgt spid="61"/>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800"/>
                                      </p:stCondLst>
                                      <p:childTnLst>
                                        <p:animScale p14:bounceEnd="99000">
                                          <p:cBhvr>
                                            <p:cTn id="65" dur="1000" fill="hold"/>
                                            <p:tgtEl>
                                              <p:spTgt spid="61"/>
                                            </p:tgtEl>
                                          </p:cBhvr>
                                          <p:by x="110000" y="110000"/>
                                        </p:animScale>
                                      </p:childTnLst>
                                    </p:cTn>
                                  </p:par>
                                  <p:par>
                                    <p:cTn id="66" presetID="6" presetClass="emph" presetSubtype="0" accel="50000" decel="50000" fill="hold" nodeType="withEffect">
                                      <p:stCondLst>
                                        <p:cond delay="800"/>
                                      </p:stCondLst>
                                      <p:childTnLst>
                                        <p:animScale>
                                          <p:cBhvr>
                                            <p:cTn id="67" dur="250" fill="hold"/>
                                            <p:tgtEl>
                                              <p:spTgt spid="61"/>
                                            </p:tgtEl>
                                          </p:cBhvr>
                                          <p:by x="91000" y="91000"/>
                                        </p:animScale>
                                      </p:childTnLst>
                                    </p:cTn>
                                  </p:par>
                                  <p:par>
                                    <p:cTn id="68" presetID="23" presetClass="entr" presetSubtype="16" fill="hold" nodeType="withEffect">
                                      <p:stCondLst>
                                        <p:cond delay="500"/>
                                      </p:stCondLst>
                                      <p:childTnLst>
                                        <p:set>
                                          <p:cBhvr>
                                            <p:cTn id="69" dur="1" fill="hold">
                                              <p:stCondLst>
                                                <p:cond delay="0"/>
                                              </p:stCondLst>
                                            </p:cTn>
                                            <p:tgtEl>
                                              <p:spTgt spid="46"/>
                                            </p:tgtEl>
                                            <p:attrNameLst>
                                              <p:attrName>style.visibility</p:attrName>
                                            </p:attrNameLst>
                                          </p:cBhvr>
                                          <p:to>
                                            <p:strVal val="visible"/>
                                          </p:to>
                                        </p:set>
                                        <p:anim calcmode="lin" valueType="num">
                                          <p:cBhvr>
                                            <p:cTn id="70" dur="200" fill="hold"/>
                                            <p:tgtEl>
                                              <p:spTgt spid="46"/>
                                            </p:tgtEl>
                                            <p:attrNameLst>
                                              <p:attrName>ppt_w</p:attrName>
                                            </p:attrNameLst>
                                          </p:cBhvr>
                                          <p:tavLst>
                                            <p:tav tm="0">
                                              <p:val>
                                                <p:fltVal val="0"/>
                                              </p:val>
                                            </p:tav>
                                            <p:tav tm="100000">
                                              <p:val>
                                                <p:strVal val="#ppt_w"/>
                                              </p:val>
                                            </p:tav>
                                          </p:tavLst>
                                        </p:anim>
                                        <p:anim calcmode="lin" valueType="num">
                                          <p:cBhvr>
                                            <p:cTn id="71" dur="200" fill="hold"/>
                                            <p:tgtEl>
                                              <p:spTgt spid="46"/>
                                            </p:tgtEl>
                                            <p:attrNameLst>
                                              <p:attrName>ppt_h</p:attrName>
                                            </p:attrNameLst>
                                          </p:cBhvr>
                                          <p:tavLst>
                                            <p:tav tm="0">
                                              <p:val>
                                                <p:fltVal val="0"/>
                                              </p:val>
                                            </p:tav>
                                            <p:tav tm="100000">
                                              <p:val>
                                                <p:strVal val="#ppt_h"/>
                                              </p:val>
                                            </p:tav>
                                          </p:tavLst>
                                        </p:anim>
                                      </p:childTnLst>
                                    </p:cTn>
                                  </p:par>
                                  <p:par>
                                    <p:cTn id="72" presetID="6" presetClass="emph" presetSubtype="0" fill="hold" nodeType="withEffect" p14:presetBounceEnd="99000">
                                      <p:stCondLst>
                                        <p:cond delay="500"/>
                                      </p:stCondLst>
                                      <p:childTnLst>
                                        <p:animScale p14:bounceEnd="99000">
                                          <p:cBhvr>
                                            <p:cTn id="73" dur="1000" fill="hold"/>
                                            <p:tgtEl>
                                              <p:spTgt spid="46"/>
                                            </p:tgtEl>
                                          </p:cBhvr>
                                          <p:by x="110000" y="110000"/>
                                        </p:animScale>
                                      </p:childTnLst>
                                    </p:cTn>
                                  </p:par>
                                  <p:par>
                                    <p:cTn id="74" presetID="6" presetClass="emph" presetSubtype="0" accel="50000" decel="50000" fill="hold" nodeType="withEffect">
                                      <p:stCondLst>
                                        <p:cond delay="500"/>
                                      </p:stCondLst>
                                      <p:childTnLst>
                                        <p:animScale>
                                          <p:cBhvr>
                                            <p:cTn id="75" dur="250" fill="hold"/>
                                            <p:tgtEl>
                                              <p:spTgt spid="46"/>
                                            </p:tgtEl>
                                          </p:cBhvr>
                                          <p:by x="91000" y="91000"/>
                                        </p:animScale>
                                      </p:childTnLst>
                                    </p:cTn>
                                  </p:par>
                                  <p:par>
                                    <p:cTn id="76" presetID="2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200" fill="hold"/>
                                            <p:tgtEl>
                                              <p:spTgt spid="28"/>
                                            </p:tgtEl>
                                            <p:attrNameLst>
                                              <p:attrName>ppt_w</p:attrName>
                                            </p:attrNameLst>
                                          </p:cBhvr>
                                          <p:tavLst>
                                            <p:tav tm="0">
                                              <p:val>
                                                <p:fltVal val="0"/>
                                              </p:val>
                                            </p:tav>
                                            <p:tav tm="100000">
                                              <p:val>
                                                <p:strVal val="#ppt_w"/>
                                              </p:val>
                                            </p:tav>
                                          </p:tavLst>
                                        </p:anim>
                                        <p:anim calcmode="lin" valueType="num">
                                          <p:cBhvr>
                                            <p:cTn id="79" dur="200" fill="hold"/>
                                            <p:tgtEl>
                                              <p:spTgt spid="28"/>
                                            </p:tgtEl>
                                            <p:attrNameLst>
                                              <p:attrName>ppt_h</p:attrName>
                                            </p:attrNameLst>
                                          </p:cBhvr>
                                          <p:tavLst>
                                            <p:tav tm="0">
                                              <p:val>
                                                <p:fltVal val="0"/>
                                              </p:val>
                                            </p:tav>
                                            <p:tav tm="100000">
                                              <p:val>
                                                <p:strVal val="#ppt_h"/>
                                              </p:val>
                                            </p:tav>
                                          </p:tavLst>
                                        </p:anim>
                                      </p:childTnLst>
                                    </p:cTn>
                                  </p:par>
                                  <p:par>
                                    <p:cTn id="80" presetID="6" presetClass="emph" presetSubtype="0" fill="hold" nodeType="withEffect" p14:presetBounceEnd="99000">
                                      <p:stCondLst>
                                        <p:cond delay="200"/>
                                      </p:stCondLst>
                                      <p:childTnLst>
                                        <p:animScale p14:bounceEnd="99000">
                                          <p:cBhvr>
                                            <p:cTn id="81" dur="1000" fill="hold"/>
                                            <p:tgtEl>
                                              <p:spTgt spid="28"/>
                                            </p:tgtEl>
                                          </p:cBhvr>
                                          <p:by x="110000" y="110000"/>
                                        </p:animScale>
                                      </p:childTnLst>
                                    </p:cTn>
                                  </p:par>
                                  <p:par>
                                    <p:cTn id="82" presetID="6" presetClass="emph" presetSubtype="0" accel="50000" decel="50000" fill="hold" nodeType="withEffect">
                                      <p:stCondLst>
                                        <p:cond delay="200"/>
                                      </p:stCondLst>
                                      <p:childTnLst>
                                        <p:animScale>
                                          <p:cBhvr>
                                            <p:cTn id="83" dur="250" fill="hold"/>
                                            <p:tgtEl>
                                              <p:spTgt spid="28"/>
                                            </p:tgtEl>
                                          </p:cBhvr>
                                          <p:by x="91000" y="91000"/>
                                        </p:animScale>
                                      </p:childTnLst>
                                    </p:cTn>
                                  </p:par>
                                  <p:par>
                                    <p:cTn id="84" presetID="23" presetClass="entr" presetSubtype="16" fill="hold" nodeType="withEffect">
                                      <p:stCondLst>
                                        <p:cond delay="1100"/>
                                      </p:stCondLst>
                                      <p:childTnLst>
                                        <p:set>
                                          <p:cBhvr>
                                            <p:cTn id="85" dur="1" fill="hold">
                                              <p:stCondLst>
                                                <p:cond delay="0"/>
                                              </p:stCondLst>
                                            </p:cTn>
                                            <p:tgtEl>
                                              <p:spTgt spid="15"/>
                                            </p:tgtEl>
                                            <p:attrNameLst>
                                              <p:attrName>style.visibility</p:attrName>
                                            </p:attrNameLst>
                                          </p:cBhvr>
                                          <p:to>
                                            <p:strVal val="visible"/>
                                          </p:to>
                                        </p:set>
                                        <p:anim calcmode="lin" valueType="num">
                                          <p:cBhvr>
                                            <p:cTn id="86" dur="200" fill="hold"/>
                                            <p:tgtEl>
                                              <p:spTgt spid="15"/>
                                            </p:tgtEl>
                                            <p:attrNameLst>
                                              <p:attrName>ppt_w</p:attrName>
                                            </p:attrNameLst>
                                          </p:cBhvr>
                                          <p:tavLst>
                                            <p:tav tm="0">
                                              <p:val>
                                                <p:fltVal val="0"/>
                                              </p:val>
                                            </p:tav>
                                            <p:tav tm="100000">
                                              <p:val>
                                                <p:strVal val="#ppt_w"/>
                                              </p:val>
                                            </p:tav>
                                          </p:tavLst>
                                        </p:anim>
                                        <p:anim calcmode="lin" valueType="num">
                                          <p:cBhvr>
                                            <p:cTn id="87" dur="200" fill="hold"/>
                                            <p:tgtEl>
                                              <p:spTgt spid="15"/>
                                            </p:tgtEl>
                                            <p:attrNameLst>
                                              <p:attrName>ppt_h</p:attrName>
                                            </p:attrNameLst>
                                          </p:cBhvr>
                                          <p:tavLst>
                                            <p:tav tm="0">
                                              <p:val>
                                                <p:fltVal val="0"/>
                                              </p:val>
                                            </p:tav>
                                            <p:tav tm="100000">
                                              <p:val>
                                                <p:strVal val="#ppt_h"/>
                                              </p:val>
                                            </p:tav>
                                          </p:tavLst>
                                        </p:anim>
                                      </p:childTnLst>
                                    </p:cTn>
                                  </p:par>
                                  <p:par>
                                    <p:cTn id="88" presetID="6" presetClass="emph" presetSubtype="0" fill="hold" nodeType="withEffect" p14:presetBounceEnd="99000">
                                      <p:stCondLst>
                                        <p:cond delay="1100"/>
                                      </p:stCondLst>
                                      <p:childTnLst>
                                        <p:animScale p14:bounceEnd="99000">
                                          <p:cBhvr>
                                            <p:cTn id="89" dur="1000" fill="hold"/>
                                            <p:tgtEl>
                                              <p:spTgt spid="15"/>
                                            </p:tgtEl>
                                          </p:cBhvr>
                                          <p:by x="110000" y="110000"/>
                                        </p:animScale>
                                      </p:childTnLst>
                                    </p:cTn>
                                  </p:par>
                                  <p:par>
                                    <p:cTn id="90" presetID="6" presetClass="emph" presetSubtype="0" accel="50000" decel="50000" fill="hold" nodeType="withEffect">
                                      <p:stCondLst>
                                        <p:cond delay="1100"/>
                                      </p:stCondLst>
                                      <p:childTnLst>
                                        <p:animScale>
                                          <p:cBhvr>
                                            <p:cTn id="91" dur="250" fill="hold"/>
                                            <p:tgtEl>
                                              <p:spTgt spid="1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par>
                                    <p:cTn id="8" presetID="23" presetClass="entr" presetSubtype="16"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 calcmode="lin" valueType="num">
                                          <p:cBhvr>
                                            <p:cTn id="10" dur="200" fill="hold"/>
                                            <p:tgtEl>
                                              <p:spTgt spid="11"/>
                                            </p:tgtEl>
                                            <p:attrNameLst>
                                              <p:attrName>ppt_w</p:attrName>
                                            </p:attrNameLst>
                                          </p:cBhvr>
                                          <p:tavLst>
                                            <p:tav tm="0">
                                              <p:val>
                                                <p:fltVal val="0"/>
                                              </p:val>
                                            </p:tav>
                                            <p:tav tm="100000">
                                              <p:val>
                                                <p:strVal val="#ppt_w"/>
                                              </p:val>
                                            </p:tav>
                                          </p:tavLst>
                                        </p:anim>
                                        <p:anim calcmode="lin" valueType="num">
                                          <p:cBhvr>
                                            <p:cTn id="11" dur="200" fill="hold"/>
                                            <p:tgtEl>
                                              <p:spTgt spid="11"/>
                                            </p:tgtEl>
                                            <p:attrNameLst>
                                              <p:attrName>ppt_h</p:attrName>
                                            </p:attrNameLst>
                                          </p:cBhvr>
                                          <p:tavLst>
                                            <p:tav tm="0">
                                              <p:val>
                                                <p:fltVal val="0"/>
                                              </p:val>
                                            </p:tav>
                                            <p:tav tm="100000">
                                              <p:val>
                                                <p:strVal val="#ppt_h"/>
                                              </p:val>
                                            </p:tav>
                                          </p:tavLst>
                                        </p:anim>
                                      </p:childTnLst>
                                    </p:cTn>
                                  </p:par>
                                  <p:par>
                                    <p:cTn id="12" presetID="6" presetClass="emph" presetSubtype="0" fill="hold" grpId="1" nodeType="withEffect">
                                      <p:stCondLst>
                                        <p:cond delay="200"/>
                                      </p:stCondLst>
                                      <p:childTnLst>
                                        <p:animScale>
                                          <p:cBhvr>
                                            <p:cTn id="13" dur="1000" fill="hold"/>
                                            <p:tgtEl>
                                              <p:spTgt spid="11"/>
                                            </p:tgtEl>
                                          </p:cBhvr>
                                          <p:by x="110000" y="110000"/>
                                        </p:animScale>
                                      </p:childTnLst>
                                    </p:cTn>
                                  </p:par>
                                  <p:par>
                                    <p:cTn id="14" presetID="6" presetClass="emph" presetSubtype="0" accel="50000" decel="50000" fill="hold" grpId="2" nodeType="withEffect">
                                      <p:stCondLst>
                                        <p:cond delay="200"/>
                                      </p:stCondLst>
                                      <p:childTnLst>
                                        <p:animScale>
                                          <p:cBhvr>
                                            <p:cTn id="15" dur="250" fill="hold"/>
                                            <p:tgtEl>
                                              <p:spTgt spid="11"/>
                                            </p:tgtEl>
                                          </p:cBhvr>
                                          <p:by x="91000" y="91000"/>
                                        </p:animScale>
                                      </p:childTnLst>
                                    </p:cTn>
                                  </p:par>
                                  <p:par>
                                    <p:cTn id="16" presetID="23" presetClass="entr" presetSubtype="16"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00" fill="hold"/>
                                            <p:tgtEl>
                                              <p:spTgt spid="12"/>
                                            </p:tgtEl>
                                            <p:attrNameLst>
                                              <p:attrName>ppt_w</p:attrName>
                                            </p:attrNameLst>
                                          </p:cBhvr>
                                          <p:tavLst>
                                            <p:tav tm="0">
                                              <p:val>
                                                <p:fltVal val="0"/>
                                              </p:val>
                                            </p:tav>
                                            <p:tav tm="100000">
                                              <p:val>
                                                <p:strVal val="#ppt_w"/>
                                              </p:val>
                                            </p:tav>
                                          </p:tavLst>
                                        </p:anim>
                                        <p:anim calcmode="lin" valueType="num">
                                          <p:cBhvr>
                                            <p:cTn id="19" dur="200" fill="hold"/>
                                            <p:tgtEl>
                                              <p:spTgt spid="12"/>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stCondLst>
                                        <p:cond delay="500"/>
                                      </p:stCondLst>
                                      <p:childTnLst>
                                        <p:animScale>
                                          <p:cBhvr>
                                            <p:cTn id="21" dur="1000" fill="hold"/>
                                            <p:tgtEl>
                                              <p:spTgt spid="12"/>
                                            </p:tgtEl>
                                          </p:cBhvr>
                                          <p:by x="110000" y="110000"/>
                                        </p:animScale>
                                      </p:childTnLst>
                                    </p:cTn>
                                  </p:par>
                                  <p:par>
                                    <p:cTn id="22" presetID="6" presetClass="emph" presetSubtype="0" accel="50000" decel="50000" fill="hold" grpId="2" nodeType="withEffect">
                                      <p:stCondLst>
                                        <p:cond delay="500"/>
                                      </p:stCondLst>
                                      <p:childTnLst>
                                        <p:animScale>
                                          <p:cBhvr>
                                            <p:cTn id="23" dur="250" fill="hold"/>
                                            <p:tgtEl>
                                              <p:spTgt spid="12"/>
                                            </p:tgtEl>
                                          </p:cBhvr>
                                          <p:by x="91000" y="91000"/>
                                        </p:animScale>
                                      </p:childTnLst>
                                    </p:cTn>
                                  </p:par>
                                  <p:par>
                                    <p:cTn id="24" presetID="23" presetClass="entr" presetSubtype="16" fill="hold" grpId="0" nodeType="withEffect">
                                      <p:stCondLst>
                                        <p:cond delay="800"/>
                                      </p:stCondLst>
                                      <p:childTnLst>
                                        <p:set>
                                          <p:cBhvr>
                                            <p:cTn id="25" dur="1" fill="hold">
                                              <p:stCondLst>
                                                <p:cond delay="0"/>
                                              </p:stCondLst>
                                            </p:cTn>
                                            <p:tgtEl>
                                              <p:spTgt spid="13"/>
                                            </p:tgtEl>
                                            <p:attrNameLst>
                                              <p:attrName>style.visibility</p:attrName>
                                            </p:attrNameLst>
                                          </p:cBhvr>
                                          <p:to>
                                            <p:strVal val="visible"/>
                                          </p:to>
                                        </p:set>
                                        <p:anim calcmode="lin" valueType="num">
                                          <p:cBhvr>
                                            <p:cTn id="26" dur="200" fill="hold"/>
                                            <p:tgtEl>
                                              <p:spTgt spid="13"/>
                                            </p:tgtEl>
                                            <p:attrNameLst>
                                              <p:attrName>ppt_w</p:attrName>
                                            </p:attrNameLst>
                                          </p:cBhvr>
                                          <p:tavLst>
                                            <p:tav tm="0">
                                              <p:val>
                                                <p:fltVal val="0"/>
                                              </p:val>
                                            </p:tav>
                                            <p:tav tm="100000">
                                              <p:val>
                                                <p:strVal val="#ppt_w"/>
                                              </p:val>
                                            </p:tav>
                                          </p:tavLst>
                                        </p:anim>
                                        <p:anim calcmode="lin" valueType="num">
                                          <p:cBhvr>
                                            <p:cTn id="27" dur="200" fill="hold"/>
                                            <p:tgtEl>
                                              <p:spTgt spid="13"/>
                                            </p:tgtEl>
                                            <p:attrNameLst>
                                              <p:attrName>ppt_h</p:attrName>
                                            </p:attrNameLst>
                                          </p:cBhvr>
                                          <p:tavLst>
                                            <p:tav tm="0">
                                              <p:val>
                                                <p:fltVal val="0"/>
                                              </p:val>
                                            </p:tav>
                                            <p:tav tm="100000">
                                              <p:val>
                                                <p:strVal val="#ppt_h"/>
                                              </p:val>
                                            </p:tav>
                                          </p:tavLst>
                                        </p:anim>
                                      </p:childTnLst>
                                    </p:cTn>
                                  </p:par>
                                  <p:par>
                                    <p:cTn id="28" presetID="6" presetClass="emph" presetSubtype="0" fill="hold" grpId="1" nodeType="withEffect">
                                      <p:stCondLst>
                                        <p:cond delay="800"/>
                                      </p:stCondLst>
                                      <p:childTnLst>
                                        <p:animScale>
                                          <p:cBhvr>
                                            <p:cTn id="29" dur="1000" fill="hold"/>
                                            <p:tgtEl>
                                              <p:spTgt spid="13"/>
                                            </p:tgtEl>
                                          </p:cBhvr>
                                          <p:by x="110000" y="110000"/>
                                        </p:animScale>
                                      </p:childTnLst>
                                    </p:cTn>
                                  </p:par>
                                  <p:par>
                                    <p:cTn id="30" presetID="6" presetClass="emph" presetSubtype="0" accel="50000" decel="50000" fill="hold" grpId="2" nodeType="withEffect">
                                      <p:stCondLst>
                                        <p:cond delay="800"/>
                                      </p:stCondLst>
                                      <p:childTnLst>
                                        <p:animScale>
                                          <p:cBhvr>
                                            <p:cTn id="31" dur="250" fill="hold"/>
                                            <p:tgtEl>
                                              <p:spTgt spid="13"/>
                                            </p:tgtEl>
                                          </p:cBhvr>
                                          <p:by x="91000" y="91000"/>
                                        </p:animScale>
                                      </p:childTnLst>
                                    </p:cTn>
                                  </p:par>
                                  <p:par>
                                    <p:cTn id="32" presetID="23" presetClass="entr" presetSubtype="16" fill="hold" grpId="0" nodeType="withEffect">
                                      <p:stCondLst>
                                        <p:cond delay="110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00" fill="hold"/>
                                            <p:tgtEl>
                                              <p:spTgt spid="14"/>
                                            </p:tgtEl>
                                            <p:attrNameLst>
                                              <p:attrName>ppt_w</p:attrName>
                                            </p:attrNameLst>
                                          </p:cBhvr>
                                          <p:tavLst>
                                            <p:tav tm="0">
                                              <p:val>
                                                <p:fltVal val="0"/>
                                              </p:val>
                                            </p:tav>
                                            <p:tav tm="100000">
                                              <p:val>
                                                <p:strVal val="#ppt_w"/>
                                              </p:val>
                                            </p:tav>
                                          </p:tavLst>
                                        </p:anim>
                                        <p:anim calcmode="lin" valueType="num">
                                          <p:cBhvr>
                                            <p:cTn id="35" dur="200" fill="hold"/>
                                            <p:tgtEl>
                                              <p:spTgt spid="14"/>
                                            </p:tgtEl>
                                            <p:attrNameLst>
                                              <p:attrName>ppt_h</p:attrName>
                                            </p:attrNameLst>
                                          </p:cBhvr>
                                          <p:tavLst>
                                            <p:tav tm="0">
                                              <p:val>
                                                <p:fltVal val="0"/>
                                              </p:val>
                                            </p:tav>
                                            <p:tav tm="100000">
                                              <p:val>
                                                <p:strVal val="#ppt_h"/>
                                              </p:val>
                                            </p:tav>
                                          </p:tavLst>
                                        </p:anim>
                                      </p:childTnLst>
                                    </p:cTn>
                                  </p:par>
                                  <p:par>
                                    <p:cTn id="36" presetID="6" presetClass="emph" presetSubtype="0" fill="hold" grpId="1" nodeType="withEffect">
                                      <p:stCondLst>
                                        <p:cond delay="1100"/>
                                      </p:stCondLst>
                                      <p:childTnLst>
                                        <p:animScale>
                                          <p:cBhvr>
                                            <p:cTn id="37" dur="1000" fill="hold"/>
                                            <p:tgtEl>
                                              <p:spTgt spid="14"/>
                                            </p:tgtEl>
                                          </p:cBhvr>
                                          <p:by x="110000" y="110000"/>
                                        </p:animScale>
                                      </p:childTnLst>
                                    </p:cTn>
                                  </p:par>
                                  <p:par>
                                    <p:cTn id="38" presetID="6" presetClass="emph" presetSubtype="0" accel="50000" decel="50000" fill="hold" grpId="2" nodeType="withEffect">
                                      <p:stCondLst>
                                        <p:cond delay="1100"/>
                                      </p:stCondLst>
                                      <p:childTnLst>
                                        <p:animScale>
                                          <p:cBhvr>
                                            <p:cTn id="39" dur="250" fill="hold"/>
                                            <p:tgtEl>
                                              <p:spTgt spid="14"/>
                                            </p:tgtEl>
                                          </p:cBhvr>
                                          <p:by x="91000" y="91000"/>
                                        </p:animScale>
                                      </p:childTnLst>
                                    </p:cTn>
                                  </p:par>
                                  <p:par>
                                    <p:cTn id="40" presetID="10" presetClass="entr" presetSubtype="0" fill="hold" grpId="0" nodeType="withEffect">
                                      <p:stCondLst>
                                        <p:cond delay="3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250"/>
                                            <p:tgtEl>
                                              <p:spTgt spid="6"/>
                                            </p:tgtEl>
                                          </p:cBhvr>
                                        </p:animEffect>
                                      </p:childTnLst>
                                    </p:cTn>
                                  </p:par>
                                  <p:par>
                                    <p:cTn id="43" presetID="42" presetClass="path" presetSubtype="0" decel="100000" fill="hold" grpId="1" nodeType="withEffect">
                                      <p:stCondLst>
                                        <p:cond delay="300"/>
                                      </p:stCondLst>
                                      <p:childTnLst>
                                        <p:animMotion origin="layout" path="M -0.01718 -0.00024 L -4.79167E-6 4.44444E-6 " pathEditMode="relative" rAng="0" ptsTypes="AA">
                                          <p:cBhvr>
                                            <p:cTn id="44" dur="500" fill="hold"/>
                                            <p:tgtEl>
                                              <p:spTgt spid="6"/>
                                            </p:tgtEl>
                                            <p:attrNameLst>
                                              <p:attrName>ppt_x</p:attrName>
                                              <p:attrName>ppt_y</p:attrName>
                                            </p:attrNameLst>
                                          </p:cBhvr>
                                          <p:rCtr x="859" y="0"/>
                                        </p:animMotion>
                                      </p:childTnLst>
                                    </p:cTn>
                                  </p:par>
                                  <p:par>
                                    <p:cTn id="45" presetID="10" presetClass="entr" presetSubtype="0" fill="hold" grpId="0" nodeType="withEffect">
                                      <p:stCondLst>
                                        <p:cond delay="6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250"/>
                                            <p:tgtEl>
                                              <p:spTgt spid="7"/>
                                            </p:tgtEl>
                                          </p:cBhvr>
                                        </p:animEffect>
                                      </p:childTnLst>
                                    </p:cTn>
                                  </p:par>
                                  <p:par>
                                    <p:cTn id="48" presetID="42" presetClass="path" presetSubtype="0" decel="100000" fill="hold" grpId="1" nodeType="withEffect">
                                      <p:stCondLst>
                                        <p:cond delay="600"/>
                                      </p:stCondLst>
                                      <p:childTnLst>
                                        <p:animMotion origin="layout" path="M -0.01718 -0.00023 L -4.79167E-6 -4.07407E-6 " pathEditMode="relative" rAng="0" ptsTypes="AA">
                                          <p:cBhvr>
                                            <p:cTn id="49" dur="500" fill="hold"/>
                                            <p:tgtEl>
                                              <p:spTgt spid="7"/>
                                            </p:tgtEl>
                                            <p:attrNameLst>
                                              <p:attrName>ppt_x</p:attrName>
                                              <p:attrName>ppt_y</p:attrName>
                                            </p:attrNameLst>
                                          </p:cBhvr>
                                          <p:rCtr x="859" y="0"/>
                                        </p:animMotion>
                                      </p:childTnLst>
                                    </p:cTn>
                                  </p:par>
                                  <p:par>
                                    <p:cTn id="50" presetID="10" presetClass="entr" presetSubtype="0" fill="hold" grpId="0" nodeType="withEffect">
                                      <p:stCondLst>
                                        <p:cond delay="9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250"/>
                                            <p:tgtEl>
                                              <p:spTgt spid="8"/>
                                            </p:tgtEl>
                                          </p:cBhvr>
                                        </p:animEffect>
                                      </p:childTnLst>
                                    </p:cTn>
                                  </p:par>
                                  <p:par>
                                    <p:cTn id="53" presetID="42" presetClass="path" presetSubtype="0" decel="100000" fill="hold" grpId="1" nodeType="withEffect">
                                      <p:stCondLst>
                                        <p:cond delay="900"/>
                                      </p:stCondLst>
                                      <p:childTnLst>
                                        <p:animMotion origin="layout" path="M -0.01718 -0.00023 L -4.79167E-6 -4.07407E-6 " pathEditMode="relative" rAng="0" ptsTypes="AA">
                                          <p:cBhvr>
                                            <p:cTn id="54" dur="500" fill="hold"/>
                                            <p:tgtEl>
                                              <p:spTgt spid="8"/>
                                            </p:tgtEl>
                                            <p:attrNameLst>
                                              <p:attrName>ppt_x</p:attrName>
                                              <p:attrName>ppt_y</p:attrName>
                                            </p:attrNameLst>
                                          </p:cBhvr>
                                          <p:rCtr x="859" y="0"/>
                                        </p:animMotion>
                                      </p:childTnLst>
                                    </p:cTn>
                                  </p:par>
                                  <p:par>
                                    <p:cTn id="55" presetID="10" presetClass="entr" presetSubtype="0" fill="hold" grpId="0" nodeType="withEffect">
                                      <p:stCondLst>
                                        <p:cond delay="120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250"/>
                                            <p:tgtEl>
                                              <p:spTgt spid="9"/>
                                            </p:tgtEl>
                                          </p:cBhvr>
                                        </p:animEffect>
                                      </p:childTnLst>
                                    </p:cTn>
                                  </p:par>
                                  <p:par>
                                    <p:cTn id="58" presetID="42" presetClass="path" presetSubtype="0" decel="100000" fill="hold" grpId="1" nodeType="withEffect">
                                      <p:stCondLst>
                                        <p:cond delay="1200"/>
                                      </p:stCondLst>
                                      <p:childTnLst>
                                        <p:animMotion origin="layout" path="M -0.01718 -0.00023 L -4.79167E-6 -4.07407E-6 " pathEditMode="relative" rAng="0" ptsTypes="AA">
                                          <p:cBhvr>
                                            <p:cTn id="59" dur="500" fill="hold"/>
                                            <p:tgtEl>
                                              <p:spTgt spid="9"/>
                                            </p:tgtEl>
                                            <p:attrNameLst>
                                              <p:attrName>ppt_x</p:attrName>
                                              <p:attrName>ppt_y</p:attrName>
                                            </p:attrNameLst>
                                          </p:cBhvr>
                                          <p:rCtr x="859" y="0"/>
                                        </p:animMotion>
                                      </p:childTnLst>
                                    </p:cTn>
                                  </p:par>
                                  <p:par>
                                    <p:cTn id="60" presetID="23" presetClass="entr" presetSubtype="16" fill="hold" nodeType="withEffect">
                                      <p:stCondLst>
                                        <p:cond delay="800"/>
                                      </p:stCondLst>
                                      <p:childTnLst>
                                        <p:set>
                                          <p:cBhvr>
                                            <p:cTn id="61" dur="1" fill="hold">
                                              <p:stCondLst>
                                                <p:cond delay="0"/>
                                              </p:stCondLst>
                                            </p:cTn>
                                            <p:tgtEl>
                                              <p:spTgt spid="61"/>
                                            </p:tgtEl>
                                            <p:attrNameLst>
                                              <p:attrName>style.visibility</p:attrName>
                                            </p:attrNameLst>
                                          </p:cBhvr>
                                          <p:to>
                                            <p:strVal val="visible"/>
                                          </p:to>
                                        </p:set>
                                        <p:anim calcmode="lin" valueType="num">
                                          <p:cBhvr>
                                            <p:cTn id="62" dur="200" fill="hold"/>
                                            <p:tgtEl>
                                              <p:spTgt spid="61"/>
                                            </p:tgtEl>
                                            <p:attrNameLst>
                                              <p:attrName>ppt_w</p:attrName>
                                            </p:attrNameLst>
                                          </p:cBhvr>
                                          <p:tavLst>
                                            <p:tav tm="0">
                                              <p:val>
                                                <p:fltVal val="0"/>
                                              </p:val>
                                            </p:tav>
                                            <p:tav tm="100000">
                                              <p:val>
                                                <p:strVal val="#ppt_w"/>
                                              </p:val>
                                            </p:tav>
                                          </p:tavLst>
                                        </p:anim>
                                        <p:anim calcmode="lin" valueType="num">
                                          <p:cBhvr>
                                            <p:cTn id="63" dur="200" fill="hold"/>
                                            <p:tgtEl>
                                              <p:spTgt spid="61"/>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800"/>
                                      </p:stCondLst>
                                      <p:childTnLst>
                                        <p:animScale>
                                          <p:cBhvr>
                                            <p:cTn id="65" dur="1000" fill="hold"/>
                                            <p:tgtEl>
                                              <p:spTgt spid="61"/>
                                            </p:tgtEl>
                                          </p:cBhvr>
                                          <p:by x="110000" y="110000"/>
                                        </p:animScale>
                                      </p:childTnLst>
                                    </p:cTn>
                                  </p:par>
                                  <p:par>
                                    <p:cTn id="66" presetID="6" presetClass="emph" presetSubtype="0" accel="50000" decel="50000" fill="hold" nodeType="withEffect">
                                      <p:stCondLst>
                                        <p:cond delay="800"/>
                                      </p:stCondLst>
                                      <p:childTnLst>
                                        <p:animScale>
                                          <p:cBhvr>
                                            <p:cTn id="67" dur="250" fill="hold"/>
                                            <p:tgtEl>
                                              <p:spTgt spid="61"/>
                                            </p:tgtEl>
                                          </p:cBhvr>
                                          <p:by x="91000" y="91000"/>
                                        </p:animScale>
                                      </p:childTnLst>
                                    </p:cTn>
                                  </p:par>
                                  <p:par>
                                    <p:cTn id="68" presetID="23" presetClass="entr" presetSubtype="16" fill="hold" nodeType="withEffect">
                                      <p:stCondLst>
                                        <p:cond delay="500"/>
                                      </p:stCondLst>
                                      <p:childTnLst>
                                        <p:set>
                                          <p:cBhvr>
                                            <p:cTn id="69" dur="1" fill="hold">
                                              <p:stCondLst>
                                                <p:cond delay="0"/>
                                              </p:stCondLst>
                                            </p:cTn>
                                            <p:tgtEl>
                                              <p:spTgt spid="46"/>
                                            </p:tgtEl>
                                            <p:attrNameLst>
                                              <p:attrName>style.visibility</p:attrName>
                                            </p:attrNameLst>
                                          </p:cBhvr>
                                          <p:to>
                                            <p:strVal val="visible"/>
                                          </p:to>
                                        </p:set>
                                        <p:anim calcmode="lin" valueType="num">
                                          <p:cBhvr>
                                            <p:cTn id="70" dur="200" fill="hold"/>
                                            <p:tgtEl>
                                              <p:spTgt spid="46"/>
                                            </p:tgtEl>
                                            <p:attrNameLst>
                                              <p:attrName>ppt_w</p:attrName>
                                            </p:attrNameLst>
                                          </p:cBhvr>
                                          <p:tavLst>
                                            <p:tav tm="0">
                                              <p:val>
                                                <p:fltVal val="0"/>
                                              </p:val>
                                            </p:tav>
                                            <p:tav tm="100000">
                                              <p:val>
                                                <p:strVal val="#ppt_w"/>
                                              </p:val>
                                            </p:tav>
                                          </p:tavLst>
                                        </p:anim>
                                        <p:anim calcmode="lin" valueType="num">
                                          <p:cBhvr>
                                            <p:cTn id="71" dur="200" fill="hold"/>
                                            <p:tgtEl>
                                              <p:spTgt spid="46"/>
                                            </p:tgtEl>
                                            <p:attrNameLst>
                                              <p:attrName>ppt_h</p:attrName>
                                            </p:attrNameLst>
                                          </p:cBhvr>
                                          <p:tavLst>
                                            <p:tav tm="0">
                                              <p:val>
                                                <p:fltVal val="0"/>
                                              </p:val>
                                            </p:tav>
                                            <p:tav tm="100000">
                                              <p:val>
                                                <p:strVal val="#ppt_h"/>
                                              </p:val>
                                            </p:tav>
                                          </p:tavLst>
                                        </p:anim>
                                      </p:childTnLst>
                                    </p:cTn>
                                  </p:par>
                                  <p:par>
                                    <p:cTn id="72" presetID="6" presetClass="emph" presetSubtype="0" fill="hold" nodeType="withEffect">
                                      <p:stCondLst>
                                        <p:cond delay="500"/>
                                      </p:stCondLst>
                                      <p:childTnLst>
                                        <p:animScale>
                                          <p:cBhvr>
                                            <p:cTn id="73" dur="1000" fill="hold"/>
                                            <p:tgtEl>
                                              <p:spTgt spid="46"/>
                                            </p:tgtEl>
                                          </p:cBhvr>
                                          <p:by x="110000" y="110000"/>
                                        </p:animScale>
                                      </p:childTnLst>
                                    </p:cTn>
                                  </p:par>
                                  <p:par>
                                    <p:cTn id="74" presetID="6" presetClass="emph" presetSubtype="0" accel="50000" decel="50000" fill="hold" nodeType="withEffect">
                                      <p:stCondLst>
                                        <p:cond delay="500"/>
                                      </p:stCondLst>
                                      <p:childTnLst>
                                        <p:animScale>
                                          <p:cBhvr>
                                            <p:cTn id="75" dur="250" fill="hold"/>
                                            <p:tgtEl>
                                              <p:spTgt spid="46"/>
                                            </p:tgtEl>
                                          </p:cBhvr>
                                          <p:by x="91000" y="91000"/>
                                        </p:animScale>
                                      </p:childTnLst>
                                    </p:cTn>
                                  </p:par>
                                  <p:par>
                                    <p:cTn id="76" presetID="23" presetClass="entr" presetSubtype="16" fill="hold" nodeType="withEffect">
                                      <p:stCondLst>
                                        <p:cond delay="200"/>
                                      </p:stCondLst>
                                      <p:childTnLst>
                                        <p:set>
                                          <p:cBhvr>
                                            <p:cTn id="77" dur="1" fill="hold">
                                              <p:stCondLst>
                                                <p:cond delay="0"/>
                                              </p:stCondLst>
                                            </p:cTn>
                                            <p:tgtEl>
                                              <p:spTgt spid="28"/>
                                            </p:tgtEl>
                                            <p:attrNameLst>
                                              <p:attrName>style.visibility</p:attrName>
                                            </p:attrNameLst>
                                          </p:cBhvr>
                                          <p:to>
                                            <p:strVal val="visible"/>
                                          </p:to>
                                        </p:set>
                                        <p:anim calcmode="lin" valueType="num">
                                          <p:cBhvr>
                                            <p:cTn id="78" dur="200" fill="hold"/>
                                            <p:tgtEl>
                                              <p:spTgt spid="28"/>
                                            </p:tgtEl>
                                            <p:attrNameLst>
                                              <p:attrName>ppt_w</p:attrName>
                                            </p:attrNameLst>
                                          </p:cBhvr>
                                          <p:tavLst>
                                            <p:tav tm="0">
                                              <p:val>
                                                <p:fltVal val="0"/>
                                              </p:val>
                                            </p:tav>
                                            <p:tav tm="100000">
                                              <p:val>
                                                <p:strVal val="#ppt_w"/>
                                              </p:val>
                                            </p:tav>
                                          </p:tavLst>
                                        </p:anim>
                                        <p:anim calcmode="lin" valueType="num">
                                          <p:cBhvr>
                                            <p:cTn id="79" dur="200" fill="hold"/>
                                            <p:tgtEl>
                                              <p:spTgt spid="28"/>
                                            </p:tgtEl>
                                            <p:attrNameLst>
                                              <p:attrName>ppt_h</p:attrName>
                                            </p:attrNameLst>
                                          </p:cBhvr>
                                          <p:tavLst>
                                            <p:tav tm="0">
                                              <p:val>
                                                <p:fltVal val="0"/>
                                              </p:val>
                                            </p:tav>
                                            <p:tav tm="100000">
                                              <p:val>
                                                <p:strVal val="#ppt_h"/>
                                              </p:val>
                                            </p:tav>
                                          </p:tavLst>
                                        </p:anim>
                                      </p:childTnLst>
                                    </p:cTn>
                                  </p:par>
                                  <p:par>
                                    <p:cTn id="80" presetID="6" presetClass="emph" presetSubtype="0" fill="hold" nodeType="withEffect">
                                      <p:stCondLst>
                                        <p:cond delay="200"/>
                                      </p:stCondLst>
                                      <p:childTnLst>
                                        <p:animScale>
                                          <p:cBhvr>
                                            <p:cTn id="81" dur="1000" fill="hold"/>
                                            <p:tgtEl>
                                              <p:spTgt spid="28"/>
                                            </p:tgtEl>
                                          </p:cBhvr>
                                          <p:by x="110000" y="110000"/>
                                        </p:animScale>
                                      </p:childTnLst>
                                    </p:cTn>
                                  </p:par>
                                  <p:par>
                                    <p:cTn id="82" presetID="6" presetClass="emph" presetSubtype="0" accel="50000" decel="50000" fill="hold" nodeType="withEffect">
                                      <p:stCondLst>
                                        <p:cond delay="200"/>
                                      </p:stCondLst>
                                      <p:childTnLst>
                                        <p:animScale>
                                          <p:cBhvr>
                                            <p:cTn id="83" dur="250" fill="hold"/>
                                            <p:tgtEl>
                                              <p:spTgt spid="28"/>
                                            </p:tgtEl>
                                          </p:cBhvr>
                                          <p:by x="91000" y="91000"/>
                                        </p:animScale>
                                      </p:childTnLst>
                                    </p:cTn>
                                  </p:par>
                                  <p:par>
                                    <p:cTn id="84" presetID="23" presetClass="entr" presetSubtype="16" fill="hold" nodeType="withEffect">
                                      <p:stCondLst>
                                        <p:cond delay="1100"/>
                                      </p:stCondLst>
                                      <p:childTnLst>
                                        <p:set>
                                          <p:cBhvr>
                                            <p:cTn id="85" dur="1" fill="hold">
                                              <p:stCondLst>
                                                <p:cond delay="0"/>
                                              </p:stCondLst>
                                            </p:cTn>
                                            <p:tgtEl>
                                              <p:spTgt spid="15"/>
                                            </p:tgtEl>
                                            <p:attrNameLst>
                                              <p:attrName>style.visibility</p:attrName>
                                            </p:attrNameLst>
                                          </p:cBhvr>
                                          <p:to>
                                            <p:strVal val="visible"/>
                                          </p:to>
                                        </p:set>
                                        <p:anim calcmode="lin" valueType="num">
                                          <p:cBhvr>
                                            <p:cTn id="86" dur="200" fill="hold"/>
                                            <p:tgtEl>
                                              <p:spTgt spid="15"/>
                                            </p:tgtEl>
                                            <p:attrNameLst>
                                              <p:attrName>ppt_w</p:attrName>
                                            </p:attrNameLst>
                                          </p:cBhvr>
                                          <p:tavLst>
                                            <p:tav tm="0">
                                              <p:val>
                                                <p:fltVal val="0"/>
                                              </p:val>
                                            </p:tav>
                                            <p:tav tm="100000">
                                              <p:val>
                                                <p:strVal val="#ppt_w"/>
                                              </p:val>
                                            </p:tav>
                                          </p:tavLst>
                                        </p:anim>
                                        <p:anim calcmode="lin" valueType="num">
                                          <p:cBhvr>
                                            <p:cTn id="87" dur="200" fill="hold"/>
                                            <p:tgtEl>
                                              <p:spTgt spid="15"/>
                                            </p:tgtEl>
                                            <p:attrNameLst>
                                              <p:attrName>ppt_h</p:attrName>
                                            </p:attrNameLst>
                                          </p:cBhvr>
                                          <p:tavLst>
                                            <p:tav tm="0">
                                              <p:val>
                                                <p:fltVal val="0"/>
                                              </p:val>
                                            </p:tav>
                                            <p:tav tm="100000">
                                              <p:val>
                                                <p:strVal val="#ppt_h"/>
                                              </p:val>
                                            </p:tav>
                                          </p:tavLst>
                                        </p:anim>
                                      </p:childTnLst>
                                    </p:cTn>
                                  </p:par>
                                  <p:par>
                                    <p:cTn id="88" presetID="6" presetClass="emph" presetSubtype="0" fill="hold" nodeType="withEffect">
                                      <p:stCondLst>
                                        <p:cond delay="1100"/>
                                      </p:stCondLst>
                                      <p:childTnLst>
                                        <p:animScale>
                                          <p:cBhvr>
                                            <p:cTn id="89" dur="1000" fill="hold"/>
                                            <p:tgtEl>
                                              <p:spTgt spid="15"/>
                                            </p:tgtEl>
                                          </p:cBhvr>
                                          <p:by x="110000" y="110000"/>
                                        </p:animScale>
                                      </p:childTnLst>
                                    </p:cTn>
                                  </p:par>
                                  <p:par>
                                    <p:cTn id="90" presetID="6" presetClass="emph" presetSubtype="0" accel="50000" decel="50000" fill="hold" nodeType="withEffect">
                                      <p:stCondLst>
                                        <p:cond delay="1100"/>
                                      </p:stCondLst>
                                      <p:childTnLst>
                                        <p:animScale>
                                          <p:cBhvr>
                                            <p:cTn id="91" dur="250" fill="hold"/>
                                            <p:tgtEl>
                                              <p:spTgt spid="1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2021-82C8-553D-2569-094E968D1E31}"/>
            </a:ext>
          </a:extLst>
        </p:cNvPr>
        <p:cNvGrpSpPr/>
        <p:nvPr/>
      </p:nvGrpSpPr>
      <p:grpSpPr>
        <a:xfrm>
          <a:off x="0" y="0"/>
          <a:ext cx="0" cy="0"/>
          <a:chOff x="0" y="0"/>
          <a:chExt cx="0" cy="0"/>
        </a:xfrm>
      </p:grpSpPr>
      <p:sp>
        <p:nvSpPr>
          <p:cNvPr id="586" name="Title 1">
            <a:extLst>
              <a:ext uri="{FF2B5EF4-FFF2-40B4-BE49-F238E27FC236}">
                <a16:creationId xmlns:a16="http://schemas.microsoft.com/office/drawing/2014/main" id="{73D7E8EF-CAEB-E877-5D53-C9113B2DF0B9}"/>
              </a:ext>
            </a:extLst>
          </p:cNvPr>
          <p:cNvSpPr txBox="1">
            <a:spLocks/>
          </p:cNvSpPr>
          <p:nvPr/>
        </p:nvSpPr>
        <p:spPr>
          <a:xfrm>
            <a:off x="283950" y="194147"/>
            <a:ext cx="11258551"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a:defRPr/>
            </a:pPr>
            <a:endParaRPr lang="en-US" sz="3167" dirty="0">
              <a:solidFill>
                <a:srgbClr val="FFFFFF"/>
              </a:solidFill>
              <a:latin typeface="Amazon Ember"/>
            </a:endParaRPr>
          </a:p>
        </p:txBody>
      </p:sp>
      <p:sp>
        <p:nvSpPr>
          <p:cNvPr id="588" name="Title 1">
            <a:extLst>
              <a:ext uri="{FF2B5EF4-FFF2-40B4-BE49-F238E27FC236}">
                <a16:creationId xmlns:a16="http://schemas.microsoft.com/office/drawing/2014/main" id="{BEC3649F-5A3C-C40C-9C8E-9C31B81951C7}"/>
              </a:ext>
            </a:extLst>
          </p:cNvPr>
          <p:cNvSpPr>
            <a:spLocks noGrp="1"/>
          </p:cNvSpPr>
          <p:nvPr>
            <p:ph type="title"/>
          </p:nvPr>
        </p:nvSpPr>
        <p:spPr>
          <a:xfrm>
            <a:off x="548640" y="183898"/>
            <a:ext cx="13510260" cy="993392"/>
          </a:xfrm>
        </p:spPr>
        <p:txBody>
          <a:bodyPr/>
          <a:lstStyle/>
          <a:p>
            <a:r>
              <a:rPr lang="en-US" sz="4000" dirty="0">
                <a:latin typeface="Slack-Lato"/>
              </a:rPr>
              <a:t>Appendix: </a:t>
            </a:r>
            <a:r>
              <a:rPr lang="en-US" sz="4000" dirty="0">
                <a:solidFill>
                  <a:srgbClr val="FFFFFF"/>
                </a:solidFill>
                <a:latin typeface="Amazon Ember"/>
              </a:rPr>
              <a:t>Agentic migration options for VMware Rehost </a:t>
            </a:r>
            <a:endParaRPr lang="en-US" dirty="0"/>
          </a:p>
        </p:txBody>
      </p:sp>
      <p:cxnSp>
        <p:nvCxnSpPr>
          <p:cNvPr id="2" name="Straight Connector 1">
            <a:extLst>
              <a:ext uri="{FF2B5EF4-FFF2-40B4-BE49-F238E27FC236}">
                <a16:creationId xmlns:a16="http://schemas.microsoft.com/office/drawing/2014/main" id="{584291F7-90C0-D435-098F-AD19258F3970}"/>
              </a:ext>
            </a:extLst>
          </p:cNvPr>
          <p:cNvCxnSpPr>
            <a:cxnSpLocks/>
          </p:cNvCxnSpPr>
          <p:nvPr/>
        </p:nvCxnSpPr>
        <p:spPr>
          <a:xfrm>
            <a:off x="939422" y="2767610"/>
            <a:ext cx="12687252" cy="0"/>
          </a:xfrm>
          <a:prstGeom prst="line">
            <a:avLst/>
          </a:prstGeom>
          <a:gradFill flip="none" rotWithShape="1">
            <a:gsLst>
              <a:gs pos="0">
                <a:schemeClr val="bg2"/>
              </a:gs>
              <a:gs pos="46000">
                <a:schemeClr val="bg1"/>
              </a:gs>
            </a:gsLst>
            <a:lin ang="5400000" scaled="1"/>
            <a:tileRect/>
          </a:gradFill>
          <a:ln w="19050">
            <a:gradFill flip="none" rotWithShape="1">
              <a:gsLst>
                <a:gs pos="0">
                  <a:schemeClr val="bg2">
                    <a:lumMod val="90000"/>
                    <a:lumOff val="10000"/>
                    <a:alpha val="0"/>
                  </a:schemeClr>
                </a:gs>
                <a:gs pos="15000">
                  <a:schemeClr val="accent1"/>
                </a:gs>
                <a:gs pos="50370">
                  <a:schemeClr val="accent2"/>
                </a:gs>
                <a:gs pos="85000">
                  <a:schemeClr val="accent1"/>
                </a:gs>
                <a:gs pos="100000">
                  <a:schemeClr val="bg2">
                    <a:lumMod val="90000"/>
                    <a:lumOff val="10000"/>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3" name="Oval 2">
            <a:extLst>
              <a:ext uri="{FF2B5EF4-FFF2-40B4-BE49-F238E27FC236}">
                <a16:creationId xmlns:a16="http://schemas.microsoft.com/office/drawing/2014/main" id="{68E70134-1A6B-3F82-3273-9CFB8272C7DB}"/>
              </a:ext>
            </a:extLst>
          </p:cNvPr>
          <p:cNvSpPr/>
          <p:nvPr/>
        </p:nvSpPr>
        <p:spPr>
          <a:xfrm>
            <a:off x="3130148" y="2462810"/>
            <a:ext cx="518160" cy="518160"/>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Display" panose="020F0603020204020204" pitchFamily="34" charset="0"/>
              </a:rPr>
              <a:t>1</a:t>
            </a:r>
          </a:p>
        </p:txBody>
      </p:sp>
      <p:sp>
        <p:nvSpPr>
          <p:cNvPr id="589" name="Oval 588">
            <a:extLst>
              <a:ext uri="{FF2B5EF4-FFF2-40B4-BE49-F238E27FC236}">
                <a16:creationId xmlns:a16="http://schemas.microsoft.com/office/drawing/2014/main" id="{795F639F-6A02-B844-FE8F-09E75FAE20B5}"/>
              </a:ext>
            </a:extLst>
          </p:cNvPr>
          <p:cNvSpPr/>
          <p:nvPr/>
        </p:nvSpPr>
        <p:spPr>
          <a:xfrm>
            <a:off x="5077058" y="2462810"/>
            <a:ext cx="518160" cy="518160"/>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Display" panose="020F0603020204020204" pitchFamily="34" charset="0"/>
              </a:rPr>
              <a:t>2</a:t>
            </a:r>
          </a:p>
        </p:txBody>
      </p:sp>
      <p:sp>
        <p:nvSpPr>
          <p:cNvPr id="590" name="Oval 589">
            <a:extLst>
              <a:ext uri="{FF2B5EF4-FFF2-40B4-BE49-F238E27FC236}">
                <a16:creationId xmlns:a16="http://schemas.microsoft.com/office/drawing/2014/main" id="{7D87C62B-A257-7CD7-3264-A26FF7DE3D82}"/>
              </a:ext>
            </a:extLst>
          </p:cNvPr>
          <p:cNvSpPr/>
          <p:nvPr/>
        </p:nvSpPr>
        <p:spPr>
          <a:xfrm>
            <a:off x="7023968" y="2462810"/>
            <a:ext cx="518160" cy="518160"/>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Display" panose="020F0603020204020204" pitchFamily="34" charset="0"/>
              </a:rPr>
              <a:t>3</a:t>
            </a:r>
          </a:p>
        </p:txBody>
      </p:sp>
      <p:sp>
        <p:nvSpPr>
          <p:cNvPr id="591" name="Oval 590">
            <a:extLst>
              <a:ext uri="{FF2B5EF4-FFF2-40B4-BE49-F238E27FC236}">
                <a16:creationId xmlns:a16="http://schemas.microsoft.com/office/drawing/2014/main" id="{5EF50527-6FDA-4E3C-E0CD-4B9255A8C33E}"/>
              </a:ext>
            </a:extLst>
          </p:cNvPr>
          <p:cNvSpPr/>
          <p:nvPr/>
        </p:nvSpPr>
        <p:spPr>
          <a:xfrm>
            <a:off x="8970878" y="2462810"/>
            <a:ext cx="518160" cy="518160"/>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Display" panose="020F0603020204020204" pitchFamily="34" charset="0"/>
              </a:rPr>
              <a:t>4</a:t>
            </a:r>
          </a:p>
        </p:txBody>
      </p:sp>
      <p:sp>
        <p:nvSpPr>
          <p:cNvPr id="592" name="Oval 591">
            <a:extLst>
              <a:ext uri="{FF2B5EF4-FFF2-40B4-BE49-F238E27FC236}">
                <a16:creationId xmlns:a16="http://schemas.microsoft.com/office/drawing/2014/main" id="{8E54765A-84BA-6FA5-08AD-A19352B8915D}"/>
              </a:ext>
            </a:extLst>
          </p:cNvPr>
          <p:cNvSpPr/>
          <p:nvPr/>
        </p:nvSpPr>
        <p:spPr>
          <a:xfrm>
            <a:off x="10917788" y="2462810"/>
            <a:ext cx="518160" cy="518160"/>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Display" panose="020F0603020204020204" pitchFamily="34" charset="0"/>
              </a:rPr>
              <a:t>5</a:t>
            </a:r>
          </a:p>
        </p:txBody>
      </p:sp>
      <p:sp>
        <p:nvSpPr>
          <p:cNvPr id="593" name="TextBox 592">
            <a:extLst>
              <a:ext uri="{FF2B5EF4-FFF2-40B4-BE49-F238E27FC236}">
                <a16:creationId xmlns:a16="http://schemas.microsoft.com/office/drawing/2014/main" id="{7C905EBE-51CE-EE92-5F97-BCE58F839549}"/>
              </a:ext>
            </a:extLst>
          </p:cNvPr>
          <p:cNvSpPr txBox="1"/>
          <p:nvPr/>
        </p:nvSpPr>
        <p:spPr>
          <a:xfrm>
            <a:off x="2473333" y="3239025"/>
            <a:ext cx="1831790" cy="830997"/>
          </a:xfrm>
          <a:prstGeom prst="rect">
            <a:avLst/>
          </a:prstGeom>
          <a:noFill/>
        </p:spPr>
        <p:txBody>
          <a:bodyPr wrap="square">
            <a:spAutoFit/>
          </a:bodyPr>
          <a:lstStyle/>
          <a:p>
            <a:pPr algn="ctr"/>
            <a:r>
              <a:rPr lang="en-US" sz="1600" dirty="0">
                <a:latin typeface="Amazon Ember Display" panose="020F0603020204020204" pitchFamily="34" charset="0"/>
              </a:rPr>
              <a:t>Connect to your VMware environment</a:t>
            </a:r>
          </a:p>
        </p:txBody>
      </p:sp>
      <p:sp>
        <p:nvSpPr>
          <p:cNvPr id="594" name="TextBox 593">
            <a:extLst>
              <a:ext uri="{FF2B5EF4-FFF2-40B4-BE49-F238E27FC236}">
                <a16:creationId xmlns:a16="http://schemas.microsoft.com/office/drawing/2014/main" id="{02318F38-C784-8B3C-5C8F-DB8A418BB836}"/>
              </a:ext>
            </a:extLst>
          </p:cNvPr>
          <p:cNvSpPr txBox="1"/>
          <p:nvPr/>
        </p:nvSpPr>
        <p:spPr>
          <a:xfrm>
            <a:off x="4420243" y="3239025"/>
            <a:ext cx="1831790" cy="1077218"/>
          </a:xfrm>
          <a:prstGeom prst="rect">
            <a:avLst/>
          </a:prstGeom>
          <a:noFill/>
        </p:spPr>
        <p:txBody>
          <a:bodyPr wrap="square">
            <a:spAutoFit/>
          </a:bodyPr>
          <a:lstStyle/>
          <a:p>
            <a:pPr algn="ctr"/>
            <a:r>
              <a:rPr lang="en-US" sz="1600" dirty="0">
                <a:latin typeface="Amazon Ember Display" panose="020F0603020204020204" pitchFamily="34" charset="0"/>
              </a:rPr>
              <a:t>Analyze workloads, dependencies, and readiness</a:t>
            </a:r>
          </a:p>
        </p:txBody>
      </p:sp>
      <p:sp>
        <p:nvSpPr>
          <p:cNvPr id="595" name="TextBox 594">
            <a:extLst>
              <a:ext uri="{FF2B5EF4-FFF2-40B4-BE49-F238E27FC236}">
                <a16:creationId xmlns:a16="http://schemas.microsoft.com/office/drawing/2014/main" id="{D0D7F56D-F385-A90D-F5EE-18E50AFC5ABF}"/>
              </a:ext>
            </a:extLst>
          </p:cNvPr>
          <p:cNvSpPr txBox="1"/>
          <p:nvPr/>
        </p:nvSpPr>
        <p:spPr>
          <a:xfrm>
            <a:off x="6367153" y="3239025"/>
            <a:ext cx="1831790" cy="1323439"/>
          </a:xfrm>
          <a:prstGeom prst="rect">
            <a:avLst/>
          </a:prstGeom>
          <a:noFill/>
        </p:spPr>
        <p:txBody>
          <a:bodyPr wrap="square">
            <a:spAutoFit/>
          </a:bodyPr>
          <a:lstStyle/>
          <a:p>
            <a:pPr algn="ctr"/>
            <a:r>
              <a:rPr lang="en-US" sz="1600" dirty="0">
                <a:latin typeface="Amazon Ember Display" panose="020F0603020204020204" pitchFamily="34" charset="0"/>
              </a:rPr>
              <a:t>Convert VMware networking configurations to native AWS constructs</a:t>
            </a:r>
          </a:p>
        </p:txBody>
      </p:sp>
      <p:sp>
        <p:nvSpPr>
          <p:cNvPr id="596" name="TextBox 595">
            <a:extLst>
              <a:ext uri="{FF2B5EF4-FFF2-40B4-BE49-F238E27FC236}">
                <a16:creationId xmlns:a16="http://schemas.microsoft.com/office/drawing/2014/main" id="{73AD608B-656B-4B9E-7FD6-50BBEACFAB9C}"/>
              </a:ext>
            </a:extLst>
          </p:cNvPr>
          <p:cNvSpPr txBox="1"/>
          <p:nvPr/>
        </p:nvSpPr>
        <p:spPr>
          <a:xfrm>
            <a:off x="8314063" y="3239025"/>
            <a:ext cx="1831790" cy="1323439"/>
          </a:xfrm>
          <a:prstGeom prst="rect">
            <a:avLst/>
          </a:prstGeom>
          <a:noFill/>
        </p:spPr>
        <p:txBody>
          <a:bodyPr wrap="square">
            <a:spAutoFit/>
          </a:bodyPr>
          <a:lstStyle/>
          <a:p>
            <a:pPr algn="ctr"/>
            <a:r>
              <a:rPr lang="en-US" sz="1600" dirty="0">
                <a:latin typeface="Amazon Ember Display" panose="020F0603020204020204" pitchFamily="34" charset="0"/>
              </a:rPr>
              <a:t>Generate intelligent wave plans based on application dependencies</a:t>
            </a:r>
          </a:p>
        </p:txBody>
      </p:sp>
      <p:sp>
        <p:nvSpPr>
          <p:cNvPr id="597" name="TextBox 596">
            <a:extLst>
              <a:ext uri="{FF2B5EF4-FFF2-40B4-BE49-F238E27FC236}">
                <a16:creationId xmlns:a16="http://schemas.microsoft.com/office/drawing/2014/main" id="{3D5DF15C-49A2-AC69-8C21-908109F9D85A}"/>
              </a:ext>
            </a:extLst>
          </p:cNvPr>
          <p:cNvSpPr txBox="1"/>
          <p:nvPr/>
        </p:nvSpPr>
        <p:spPr>
          <a:xfrm>
            <a:off x="10260973" y="3239025"/>
            <a:ext cx="1831790" cy="830997"/>
          </a:xfrm>
          <a:prstGeom prst="rect">
            <a:avLst/>
          </a:prstGeom>
          <a:noFill/>
        </p:spPr>
        <p:txBody>
          <a:bodyPr wrap="square">
            <a:spAutoFit/>
          </a:bodyPr>
          <a:lstStyle/>
          <a:p>
            <a:pPr algn="ctr"/>
            <a:r>
              <a:rPr lang="en-US" sz="1600" dirty="0">
                <a:latin typeface="Amazon Ember Display" panose="020F0603020204020204" pitchFamily="34" charset="0"/>
              </a:rPr>
              <a:t>Validate with your team, then execute</a:t>
            </a:r>
          </a:p>
        </p:txBody>
      </p:sp>
      <p:sp>
        <p:nvSpPr>
          <p:cNvPr id="598" name="TextBox 597">
            <a:extLst>
              <a:ext uri="{FF2B5EF4-FFF2-40B4-BE49-F238E27FC236}">
                <a16:creationId xmlns:a16="http://schemas.microsoft.com/office/drawing/2014/main" id="{E0DF436B-7AFF-D94C-5291-6A9C7181CEF8}"/>
              </a:ext>
            </a:extLst>
          </p:cNvPr>
          <p:cNvSpPr txBox="1"/>
          <p:nvPr/>
        </p:nvSpPr>
        <p:spPr>
          <a:xfrm>
            <a:off x="1786559" y="4987089"/>
            <a:ext cx="10972800" cy="392429"/>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04876">
              <a:defRPr sz="1600" kern="0" spc="300">
                <a:solidFill>
                  <a:srgbClr val="FFFFFF"/>
                </a:solidFill>
                <a:latin typeface="+mj-lt"/>
                <a:ea typeface="Amazon Ember Display" panose="020F0603020204020204" pitchFamily="34" charset="0"/>
                <a:cs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STEP-BY-STEP TRANSFORMATION WITH HUMAN-IN-THE-LOOP VALIDATION</a:t>
            </a:r>
          </a:p>
        </p:txBody>
      </p:sp>
      <p:sp>
        <p:nvSpPr>
          <p:cNvPr id="599" name="Text Placeholder 25">
            <a:extLst>
              <a:ext uri="{FF2B5EF4-FFF2-40B4-BE49-F238E27FC236}">
                <a16:creationId xmlns:a16="http://schemas.microsoft.com/office/drawing/2014/main" id="{57D993FC-85C1-699D-1B23-4AB46CE9EA63}"/>
              </a:ext>
            </a:extLst>
          </p:cNvPr>
          <p:cNvSpPr txBox="1">
            <a:spLocks/>
          </p:cNvSpPr>
          <p:nvPr/>
        </p:nvSpPr>
        <p:spPr>
          <a:xfrm>
            <a:off x="609600" y="933636"/>
            <a:ext cx="11372241" cy="341632"/>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Display" panose="020F06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dirty="0">
                <a:solidFill>
                  <a:schemeClr val="accent1"/>
                </a:solidFill>
              </a:rPr>
              <a:t>How it works</a:t>
            </a:r>
          </a:p>
        </p:txBody>
      </p:sp>
      <p:sp>
        <p:nvSpPr>
          <p:cNvPr id="600" name="TextBox 599">
            <a:extLst>
              <a:ext uri="{FF2B5EF4-FFF2-40B4-BE49-F238E27FC236}">
                <a16:creationId xmlns:a16="http://schemas.microsoft.com/office/drawing/2014/main" id="{4744A60C-6B86-F53E-A85E-1209409903B8}"/>
              </a:ext>
            </a:extLst>
          </p:cNvPr>
          <p:cNvSpPr txBox="1"/>
          <p:nvPr/>
        </p:nvSpPr>
        <p:spPr>
          <a:xfrm>
            <a:off x="548640" y="7251700"/>
            <a:ext cx="8395247" cy="307777"/>
          </a:xfrm>
          <a:prstGeom prst="rect">
            <a:avLst/>
          </a:prstGeom>
          <a:noFill/>
        </p:spPr>
        <p:txBody>
          <a:bodyPr wrap="none" rtlCol="0">
            <a:spAutoFit/>
          </a:bodyPr>
          <a:lstStyle/>
          <a:p>
            <a:pPr algn="l"/>
            <a:r>
              <a:rPr lang="en-US" sz="1400" i="1" dirty="0">
                <a:latin typeface="Amazon Ember" panose="020B0603020204020204" pitchFamily="34" charset="0"/>
                <a:ea typeface="Amazon Ember" panose="020B0603020204020204" pitchFamily="34" charset="0"/>
                <a:cs typeface="Amazon Ember" panose="020B0603020204020204" pitchFamily="34" charset="0"/>
              </a:rPr>
              <a:t>Note: The feasibility of using the agentic capabilities will be assessed during the data discovery phase</a:t>
            </a:r>
          </a:p>
        </p:txBody>
      </p:sp>
    </p:spTree>
    <p:extLst>
      <p:ext uri="{BB962C8B-B14F-4D97-AF65-F5344CB8AC3E}">
        <p14:creationId xmlns:p14="http://schemas.microsoft.com/office/powerpoint/2010/main" val="37164371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400"/>
                                            <p:tgtEl>
                                              <p:spTgt spid="2"/>
                                            </p:tgtEl>
                                          </p:cBhvr>
                                        </p:animEffect>
                                      </p:childTnLst>
                                    </p:cTn>
                                  </p:par>
                                  <p:par>
                                    <p:cTn id="8" presetID="23" presetClass="entr" presetSubtype="16" fill="hold" grpId="0" nodeType="withEffect">
                                      <p:stCondLst>
                                        <p:cond delay="150"/>
                                      </p:stCondLst>
                                      <p:childTnLst>
                                        <p:set>
                                          <p:cBhvr>
                                            <p:cTn id="9" dur="1" fill="hold">
                                              <p:stCondLst>
                                                <p:cond delay="0"/>
                                              </p:stCondLst>
                                            </p:cTn>
                                            <p:tgtEl>
                                              <p:spTgt spid="3"/>
                                            </p:tgtEl>
                                            <p:attrNameLst>
                                              <p:attrName>style.visibility</p:attrName>
                                            </p:attrNameLst>
                                          </p:cBhvr>
                                          <p:to>
                                            <p:strVal val="visible"/>
                                          </p:to>
                                        </p:set>
                                        <p:anim calcmode="lin" valueType="num">
                                          <p:cBhvr>
                                            <p:cTn id="10" dur="200" fill="hold"/>
                                            <p:tgtEl>
                                              <p:spTgt spid="3"/>
                                            </p:tgtEl>
                                            <p:attrNameLst>
                                              <p:attrName>ppt_w</p:attrName>
                                            </p:attrNameLst>
                                          </p:cBhvr>
                                          <p:tavLst>
                                            <p:tav tm="0">
                                              <p:val>
                                                <p:fltVal val="0"/>
                                              </p:val>
                                            </p:tav>
                                            <p:tav tm="100000">
                                              <p:val>
                                                <p:strVal val="#ppt_w"/>
                                              </p:val>
                                            </p:tav>
                                          </p:tavLst>
                                        </p:anim>
                                        <p:anim calcmode="lin" valueType="num">
                                          <p:cBhvr>
                                            <p:cTn id="11" dur="200" fill="hold"/>
                                            <p:tgtEl>
                                              <p:spTgt spid="3"/>
                                            </p:tgtEl>
                                            <p:attrNameLst>
                                              <p:attrName>ppt_h</p:attrName>
                                            </p:attrNameLst>
                                          </p:cBhvr>
                                          <p:tavLst>
                                            <p:tav tm="0">
                                              <p:val>
                                                <p:fltVal val="0"/>
                                              </p:val>
                                            </p:tav>
                                            <p:tav tm="100000">
                                              <p:val>
                                                <p:strVal val="#ppt_h"/>
                                              </p:val>
                                            </p:tav>
                                          </p:tavLst>
                                        </p:anim>
                                      </p:childTnLst>
                                    </p:cTn>
                                  </p:par>
                                  <p:par>
                                    <p:cTn id="12" presetID="6" presetClass="emph" presetSubtype="0" fill="hold" grpId="1" nodeType="withEffect" p14:presetBounceEnd="99000">
                                      <p:stCondLst>
                                        <p:cond delay="150"/>
                                      </p:stCondLst>
                                      <p:childTnLst>
                                        <p:animScale p14:bounceEnd="99000">
                                          <p:cBhvr>
                                            <p:cTn id="13" dur="1000" fill="hold"/>
                                            <p:tgtEl>
                                              <p:spTgt spid="3"/>
                                            </p:tgtEl>
                                          </p:cBhvr>
                                          <p:by x="110000" y="110000"/>
                                        </p:animScale>
                                      </p:childTnLst>
                                    </p:cTn>
                                  </p:par>
                                  <p:par>
                                    <p:cTn id="14" presetID="6" presetClass="emph" presetSubtype="0" accel="50000" decel="50000" fill="hold" grpId="2" nodeType="withEffect">
                                      <p:stCondLst>
                                        <p:cond delay="150"/>
                                      </p:stCondLst>
                                      <p:childTnLst>
                                        <p:animScale>
                                          <p:cBhvr>
                                            <p:cTn id="15" dur="250" fill="hold"/>
                                            <p:tgtEl>
                                              <p:spTgt spid="3"/>
                                            </p:tgtEl>
                                          </p:cBhvr>
                                          <p:by x="91000" y="91000"/>
                                        </p:animScale>
                                      </p:childTnLst>
                                    </p:cTn>
                                  </p:par>
                                  <p:par>
                                    <p:cTn id="16" presetID="23" presetClass="entr" presetSubtype="16" fill="hold" grpId="0" nodeType="withEffect">
                                      <p:stCondLst>
                                        <p:cond delay="400"/>
                                      </p:stCondLst>
                                      <p:childTnLst>
                                        <p:set>
                                          <p:cBhvr>
                                            <p:cTn id="17" dur="1" fill="hold">
                                              <p:stCondLst>
                                                <p:cond delay="0"/>
                                              </p:stCondLst>
                                            </p:cTn>
                                            <p:tgtEl>
                                              <p:spTgt spid="589"/>
                                            </p:tgtEl>
                                            <p:attrNameLst>
                                              <p:attrName>style.visibility</p:attrName>
                                            </p:attrNameLst>
                                          </p:cBhvr>
                                          <p:to>
                                            <p:strVal val="visible"/>
                                          </p:to>
                                        </p:set>
                                        <p:anim calcmode="lin" valueType="num">
                                          <p:cBhvr>
                                            <p:cTn id="18" dur="200" fill="hold"/>
                                            <p:tgtEl>
                                              <p:spTgt spid="589"/>
                                            </p:tgtEl>
                                            <p:attrNameLst>
                                              <p:attrName>ppt_w</p:attrName>
                                            </p:attrNameLst>
                                          </p:cBhvr>
                                          <p:tavLst>
                                            <p:tav tm="0">
                                              <p:val>
                                                <p:fltVal val="0"/>
                                              </p:val>
                                            </p:tav>
                                            <p:tav tm="100000">
                                              <p:val>
                                                <p:strVal val="#ppt_w"/>
                                              </p:val>
                                            </p:tav>
                                          </p:tavLst>
                                        </p:anim>
                                        <p:anim calcmode="lin" valueType="num">
                                          <p:cBhvr>
                                            <p:cTn id="19" dur="200" fill="hold"/>
                                            <p:tgtEl>
                                              <p:spTgt spid="589"/>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14:presetBounceEnd="99000">
                                      <p:stCondLst>
                                        <p:cond delay="400"/>
                                      </p:stCondLst>
                                      <p:childTnLst>
                                        <p:animScale p14:bounceEnd="99000">
                                          <p:cBhvr>
                                            <p:cTn id="21" dur="1000" fill="hold"/>
                                            <p:tgtEl>
                                              <p:spTgt spid="589"/>
                                            </p:tgtEl>
                                          </p:cBhvr>
                                          <p:by x="110000" y="110000"/>
                                        </p:animScale>
                                      </p:childTnLst>
                                    </p:cTn>
                                  </p:par>
                                  <p:par>
                                    <p:cTn id="22" presetID="6" presetClass="emph" presetSubtype="0" accel="50000" decel="50000" fill="hold" grpId="2" nodeType="withEffect">
                                      <p:stCondLst>
                                        <p:cond delay="400"/>
                                      </p:stCondLst>
                                      <p:childTnLst>
                                        <p:animScale>
                                          <p:cBhvr>
                                            <p:cTn id="23" dur="250" fill="hold"/>
                                            <p:tgtEl>
                                              <p:spTgt spid="589"/>
                                            </p:tgtEl>
                                          </p:cBhvr>
                                          <p:by x="91000" y="91000"/>
                                        </p:animScale>
                                      </p:childTnLst>
                                    </p:cTn>
                                  </p:par>
                                  <p:par>
                                    <p:cTn id="24" presetID="23" presetClass="entr" presetSubtype="16" fill="hold" grpId="0" nodeType="withEffect">
                                      <p:stCondLst>
                                        <p:cond delay="650"/>
                                      </p:stCondLst>
                                      <p:childTnLst>
                                        <p:set>
                                          <p:cBhvr>
                                            <p:cTn id="25" dur="1" fill="hold">
                                              <p:stCondLst>
                                                <p:cond delay="0"/>
                                              </p:stCondLst>
                                            </p:cTn>
                                            <p:tgtEl>
                                              <p:spTgt spid="590"/>
                                            </p:tgtEl>
                                            <p:attrNameLst>
                                              <p:attrName>style.visibility</p:attrName>
                                            </p:attrNameLst>
                                          </p:cBhvr>
                                          <p:to>
                                            <p:strVal val="visible"/>
                                          </p:to>
                                        </p:set>
                                        <p:anim calcmode="lin" valueType="num">
                                          <p:cBhvr>
                                            <p:cTn id="26" dur="200" fill="hold"/>
                                            <p:tgtEl>
                                              <p:spTgt spid="590"/>
                                            </p:tgtEl>
                                            <p:attrNameLst>
                                              <p:attrName>ppt_w</p:attrName>
                                            </p:attrNameLst>
                                          </p:cBhvr>
                                          <p:tavLst>
                                            <p:tav tm="0">
                                              <p:val>
                                                <p:fltVal val="0"/>
                                              </p:val>
                                            </p:tav>
                                            <p:tav tm="100000">
                                              <p:val>
                                                <p:strVal val="#ppt_w"/>
                                              </p:val>
                                            </p:tav>
                                          </p:tavLst>
                                        </p:anim>
                                        <p:anim calcmode="lin" valueType="num">
                                          <p:cBhvr>
                                            <p:cTn id="27" dur="200" fill="hold"/>
                                            <p:tgtEl>
                                              <p:spTgt spid="590"/>
                                            </p:tgtEl>
                                            <p:attrNameLst>
                                              <p:attrName>ppt_h</p:attrName>
                                            </p:attrNameLst>
                                          </p:cBhvr>
                                          <p:tavLst>
                                            <p:tav tm="0">
                                              <p:val>
                                                <p:fltVal val="0"/>
                                              </p:val>
                                            </p:tav>
                                            <p:tav tm="100000">
                                              <p:val>
                                                <p:strVal val="#ppt_h"/>
                                              </p:val>
                                            </p:tav>
                                          </p:tavLst>
                                        </p:anim>
                                      </p:childTnLst>
                                    </p:cTn>
                                  </p:par>
                                  <p:par>
                                    <p:cTn id="28" presetID="6" presetClass="emph" presetSubtype="0" fill="hold" grpId="1" nodeType="withEffect" p14:presetBounceEnd="99000">
                                      <p:stCondLst>
                                        <p:cond delay="650"/>
                                      </p:stCondLst>
                                      <p:childTnLst>
                                        <p:animScale p14:bounceEnd="99000">
                                          <p:cBhvr>
                                            <p:cTn id="29" dur="1000" fill="hold"/>
                                            <p:tgtEl>
                                              <p:spTgt spid="590"/>
                                            </p:tgtEl>
                                          </p:cBhvr>
                                          <p:by x="110000" y="110000"/>
                                        </p:animScale>
                                      </p:childTnLst>
                                    </p:cTn>
                                  </p:par>
                                  <p:par>
                                    <p:cTn id="30" presetID="6" presetClass="emph" presetSubtype="0" accel="50000" decel="50000" fill="hold" grpId="2" nodeType="withEffect">
                                      <p:stCondLst>
                                        <p:cond delay="650"/>
                                      </p:stCondLst>
                                      <p:childTnLst>
                                        <p:animScale>
                                          <p:cBhvr>
                                            <p:cTn id="31" dur="250" fill="hold"/>
                                            <p:tgtEl>
                                              <p:spTgt spid="590"/>
                                            </p:tgtEl>
                                          </p:cBhvr>
                                          <p:by x="91000" y="91000"/>
                                        </p:animScale>
                                      </p:childTnLst>
                                    </p:cTn>
                                  </p:par>
                                  <p:par>
                                    <p:cTn id="32" presetID="23" presetClass="entr" presetSubtype="16" fill="hold" grpId="0" nodeType="withEffect">
                                      <p:stCondLst>
                                        <p:cond delay="800"/>
                                      </p:stCondLst>
                                      <p:childTnLst>
                                        <p:set>
                                          <p:cBhvr>
                                            <p:cTn id="33" dur="1" fill="hold">
                                              <p:stCondLst>
                                                <p:cond delay="0"/>
                                              </p:stCondLst>
                                            </p:cTn>
                                            <p:tgtEl>
                                              <p:spTgt spid="591"/>
                                            </p:tgtEl>
                                            <p:attrNameLst>
                                              <p:attrName>style.visibility</p:attrName>
                                            </p:attrNameLst>
                                          </p:cBhvr>
                                          <p:to>
                                            <p:strVal val="visible"/>
                                          </p:to>
                                        </p:set>
                                        <p:anim calcmode="lin" valueType="num">
                                          <p:cBhvr>
                                            <p:cTn id="34" dur="200" fill="hold"/>
                                            <p:tgtEl>
                                              <p:spTgt spid="591"/>
                                            </p:tgtEl>
                                            <p:attrNameLst>
                                              <p:attrName>ppt_w</p:attrName>
                                            </p:attrNameLst>
                                          </p:cBhvr>
                                          <p:tavLst>
                                            <p:tav tm="0">
                                              <p:val>
                                                <p:fltVal val="0"/>
                                              </p:val>
                                            </p:tav>
                                            <p:tav tm="100000">
                                              <p:val>
                                                <p:strVal val="#ppt_w"/>
                                              </p:val>
                                            </p:tav>
                                          </p:tavLst>
                                        </p:anim>
                                        <p:anim calcmode="lin" valueType="num">
                                          <p:cBhvr>
                                            <p:cTn id="35" dur="200" fill="hold"/>
                                            <p:tgtEl>
                                              <p:spTgt spid="591"/>
                                            </p:tgtEl>
                                            <p:attrNameLst>
                                              <p:attrName>ppt_h</p:attrName>
                                            </p:attrNameLst>
                                          </p:cBhvr>
                                          <p:tavLst>
                                            <p:tav tm="0">
                                              <p:val>
                                                <p:fltVal val="0"/>
                                              </p:val>
                                            </p:tav>
                                            <p:tav tm="100000">
                                              <p:val>
                                                <p:strVal val="#ppt_h"/>
                                              </p:val>
                                            </p:tav>
                                          </p:tavLst>
                                        </p:anim>
                                      </p:childTnLst>
                                    </p:cTn>
                                  </p:par>
                                  <p:par>
                                    <p:cTn id="36" presetID="6" presetClass="emph" presetSubtype="0" fill="hold" grpId="1" nodeType="withEffect" p14:presetBounceEnd="99000">
                                      <p:stCondLst>
                                        <p:cond delay="800"/>
                                      </p:stCondLst>
                                      <p:childTnLst>
                                        <p:animScale p14:bounceEnd="99000">
                                          <p:cBhvr>
                                            <p:cTn id="37" dur="1000" fill="hold"/>
                                            <p:tgtEl>
                                              <p:spTgt spid="591"/>
                                            </p:tgtEl>
                                          </p:cBhvr>
                                          <p:by x="110000" y="110000"/>
                                        </p:animScale>
                                      </p:childTnLst>
                                    </p:cTn>
                                  </p:par>
                                  <p:par>
                                    <p:cTn id="38" presetID="6" presetClass="emph" presetSubtype="0" accel="50000" decel="50000" fill="hold" grpId="2" nodeType="withEffect">
                                      <p:stCondLst>
                                        <p:cond delay="800"/>
                                      </p:stCondLst>
                                      <p:childTnLst>
                                        <p:animScale>
                                          <p:cBhvr>
                                            <p:cTn id="39" dur="250" fill="hold"/>
                                            <p:tgtEl>
                                              <p:spTgt spid="591"/>
                                            </p:tgtEl>
                                          </p:cBhvr>
                                          <p:by x="91000" y="91000"/>
                                        </p:animScale>
                                      </p:childTnLst>
                                    </p:cTn>
                                  </p:par>
                                  <p:par>
                                    <p:cTn id="40" presetID="23" presetClass="entr" presetSubtype="16" fill="hold" grpId="0" nodeType="withEffect">
                                      <p:stCondLst>
                                        <p:cond delay="1050"/>
                                      </p:stCondLst>
                                      <p:childTnLst>
                                        <p:set>
                                          <p:cBhvr>
                                            <p:cTn id="41" dur="1" fill="hold">
                                              <p:stCondLst>
                                                <p:cond delay="0"/>
                                              </p:stCondLst>
                                            </p:cTn>
                                            <p:tgtEl>
                                              <p:spTgt spid="592"/>
                                            </p:tgtEl>
                                            <p:attrNameLst>
                                              <p:attrName>style.visibility</p:attrName>
                                            </p:attrNameLst>
                                          </p:cBhvr>
                                          <p:to>
                                            <p:strVal val="visible"/>
                                          </p:to>
                                        </p:set>
                                        <p:anim calcmode="lin" valueType="num">
                                          <p:cBhvr>
                                            <p:cTn id="42" dur="200" fill="hold"/>
                                            <p:tgtEl>
                                              <p:spTgt spid="592"/>
                                            </p:tgtEl>
                                            <p:attrNameLst>
                                              <p:attrName>ppt_w</p:attrName>
                                            </p:attrNameLst>
                                          </p:cBhvr>
                                          <p:tavLst>
                                            <p:tav tm="0">
                                              <p:val>
                                                <p:fltVal val="0"/>
                                              </p:val>
                                            </p:tav>
                                            <p:tav tm="100000">
                                              <p:val>
                                                <p:strVal val="#ppt_w"/>
                                              </p:val>
                                            </p:tav>
                                          </p:tavLst>
                                        </p:anim>
                                        <p:anim calcmode="lin" valueType="num">
                                          <p:cBhvr>
                                            <p:cTn id="43" dur="200" fill="hold"/>
                                            <p:tgtEl>
                                              <p:spTgt spid="592"/>
                                            </p:tgtEl>
                                            <p:attrNameLst>
                                              <p:attrName>ppt_h</p:attrName>
                                            </p:attrNameLst>
                                          </p:cBhvr>
                                          <p:tavLst>
                                            <p:tav tm="0">
                                              <p:val>
                                                <p:fltVal val="0"/>
                                              </p:val>
                                            </p:tav>
                                            <p:tav tm="100000">
                                              <p:val>
                                                <p:strVal val="#ppt_h"/>
                                              </p:val>
                                            </p:tav>
                                          </p:tavLst>
                                        </p:anim>
                                      </p:childTnLst>
                                    </p:cTn>
                                  </p:par>
                                  <p:par>
                                    <p:cTn id="44" presetID="6" presetClass="emph" presetSubtype="0" fill="hold" grpId="1" nodeType="withEffect" p14:presetBounceEnd="99000">
                                      <p:stCondLst>
                                        <p:cond delay="1050"/>
                                      </p:stCondLst>
                                      <p:childTnLst>
                                        <p:animScale p14:bounceEnd="99000">
                                          <p:cBhvr>
                                            <p:cTn id="45" dur="1000" fill="hold"/>
                                            <p:tgtEl>
                                              <p:spTgt spid="592"/>
                                            </p:tgtEl>
                                          </p:cBhvr>
                                          <p:by x="110000" y="110000"/>
                                        </p:animScale>
                                      </p:childTnLst>
                                    </p:cTn>
                                  </p:par>
                                  <p:par>
                                    <p:cTn id="46" presetID="6" presetClass="emph" presetSubtype="0" accel="50000" decel="50000" fill="hold" grpId="2" nodeType="withEffect">
                                      <p:stCondLst>
                                        <p:cond delay="1050"/>
                                      </p:stCondLst>
                                      <p:childTnLst>
                                        <p:animScale>
                                          <p:cBhvr>
                                            <p:cTn id="47" dur="250" fill="hold"/>
                                            <p:tgtEl>
                                              <p:spTgt spid="592"/>
                                            </p:tgtEl>
                                          </p:cBhvr>
                                          <p:by x="91000" y="91000"/>
                                        </p:animScale>
                                      </p:childTnLst>
                                    </p:cTn>
                                  </p:par>
                                  <p:par>
                                    <p:cTn id="48" presetID="10" presetClass="entr" presetSubtype="0" fill="hold" grpId="0" nodeType="withEffect">
                                      <p:stCondLst>
                                        <p:cond delay="150"/>
                                      </p:stCondLst>
                                      <p:childTnLst>
                                        <p:set>
                                          <p:cBhvr>
                                            <p:cTn id="49" dur="1" fill="hold">
                                              <p:stCondLst>
                                                <p:cond delay="0"/>
                                              </p:stCondLst>
                                            </p:cTn>
                                            <p:tgtEl>
                                              <p:spTgt spid="593"/>
                                            </p:tgtEl>
                                            <p:attrNameLst>
                                              <p:attrName>style.visibility</p:attrName>
                                            </p:attrNameLst>
                                          </p:cBhvr>
                                          <p:to>
                                            <p:strVal val="visible"/>
                                          </p:to>
                                        </p:set>
                                        <p:animEffect transition="in" filter="fade">
                                          <p:cBhvr>
                                            <p:cTn id="50" dur="250"/>
                                            <p:tgtEl>
                                              <p:spTgt spid="593"/>
                                            </p:tgtEl>
                                          </p:cBhvr>
                                        </p:animEffect>
                                      </p:childTnLst>
                                    </p:cTn>
                                  </p:par>
                                  <p:par>
                                    <p:cTn id="51" presetID="42" presetClass="path" presetSubtype="0" decel="100000" fill="hold" grpId="1" nodeType="withEffect">
                                      <p:stCondLst>
                                        <p:cond delay="150"/>
                                      </p:stCondLst>
                                      <p:childTnLst>
                                        <p:animMotion origin="layout" path="M -3.75E-6 -0.03472 L -3.75E-6 1.85185E-6 " pathEditMode="relative" rAng="0" ptsTypes="AA">
                                          <p:cBhvr>
                                            <p:cTn id="52" dur="500" fill="hold"/>
                                            <p:tgtEl>
                                              <p:spTgt spid="593"/>
                                            </p:tgtEl>
                                            <p:attrNameLst>
                                              <p:attrName>ppt_x</p:attrName>
                                              <p:attrName>ppt_y</p:attrName>
                                            </p:attrNameLst>
                                          </p:cBhvr>
                                          <p:rCtr x="0" y="1736"/>
                                        </p:animMotion>
                                      </p:childTnLst>
                                    </p:cTn>
                                  </p:par>
                                  <p:par>
                                    <p:cTn id="53" presetID="10" presetClass="entr" presetSubtype="0" fill="hold" grpId="0" nodeType="withEffect">
                                      <p:stCondLst>
                                        <p:cond delay="400"/>
                                      </p:stCondLst>
                                      <p:childTnLst>
                                        <p:set>
                                          <p:cBhvr>
                                            <p:cTn id="54" dur="1" fill="hold">
                                              <p:stCondLst>
                                                <p:cond delay="0"/>
                                              </p:stCondLst>
                                            </p:cTn>
                                            <p:tgtEl>
                                              <p:spTgt spid="594"/>
                                            </p:tgtEl>
                                            <p:attrNameLst>
                                              <p:attrName>style.visibility</p:attrName>
                                            </p:attrNameLst>
                                          </p:cBhvr>
                                          <p:to>
                                            <p:strVal val="visible"/>
                                          </p:to>
                                        </p:set>
                                        <p:animEffect transition="in" filter="fade">
                                          <p:cBhvr>
                                            <p:cTn id="55" dur="250"/>
                                            <p:tgtEl>
                                              <p:spTgt spid="594"/>
                                            </p:tgtEl>
                                          </p:cBhvr>
                                        </p:animEffect>
                                      </p:childTnLst>
                                    </p:cTn>
                                  </p:par>
                                  <p:par>
                                    <p:cTn id="56" presetID="42" presetClass="path" presetSubtype="0" decel="100000" fill="hold" grpId="1" nodeType="withEffect">
                                      <p:stCondLst>
                                        <p:cond delay="400"/>
                                      </p:stCondLst>
                                      <p:childTnLst>
                                        <p:animMotion origin="layout" path="M -3.75E-6 -0.03472 L -3.75E-6 1.85185E-6 " pathEditMode="relative" rAng="0" ptsTypes="AA">
                                          <p:cBhvr>
                                            <p:cTn id="57" dur="500" fill="hold"/>
                                            <p:tgtEl>
                                              <p:spTgt spid="594"/>
                                            </p:tgtEl>
                                            <p:attrNameLst>
                                              <p:attrName>ppt_x</p:attrName>
                                              <p:attrName>ppt_y</p:attrName>
                                            </p:attrNameLst>
                                          </p:cBhvr>
                                          <p:rCtr x="0" y="1736"/>
                                        </p:animMotion>
                                      </p:childTnLst>
                                    </p:cTn>
                                  </p:par>
                                  <p:par>
                                    <p:cTn id="58" presetID="10" presetClass="entr" presetSubtype="0" fill="hold" grpId="0" nodeType="withEffect">
                                      <p:stCondLst>
                                        <p:cond delay="650"/>
                                      </p:stCondLst>
                                      <p:childTnLst>
                                        <p:set>
                                          <p:cBhvr>
                                            <p:cTn id="59" dur="1" fill="hold">
                                              <p:stCondLst>
                                                <p:cond delay="0"/>
                                              </p:stCondLst>
                                            </p:cTn>
                                            <p:tgtEl>
                                              <p:spTgt spid="595"/>
                                            </p:tgtEl>
                                            <p:attrNameLst>
                                              <p:attrName>style.visibility</p:attrName>
                                            </p:attrNameLst>
                                          </p:cBhvr>
                                          <p:to>
                                            <p:strVal val="visible"/>
                                          </p:to>
                                        </p:set>
                                        <p:animEffect transition="in" filter="fade">
                                          <p:cBhvr>
                                            <p:cTn id="60" dur="250"/>
                                            <p:tgtEl>
                                              <p:spTgt spid="595"/>
                                            </p:tgtEl>
                                          </p:cBhvr>
                                        </p:animEffect>
                                      </p:childTnLst>
                                    </p:cTn>
                                  </p:par>
                                  <p:par>
                                    <p:cTn id="61" presetID="42" presetClass="path" presetSubtype="0" decel="100000" fill="hold" grpId="1" nodeType="withEffect">
                                      <p:stCondLst>
                                        <p:cond delay="650"/>
                                      </p:stCondLst>
                                      <p:childTnLst>
                                        <p:animMotion origin="layout" path="M -3.75E-6 -0.03472 L -3.75E-6 1.85185E-6 " pathEditMode="relative" rAng="0" ptsTypes="AA">
                                          <p:cBhvr>
                                            <p:cTn id="62" dur="500" fill="hold"/>
                                            <p:tgtEl>
                                              <p:spTgt spid="595"/>
                                            </p:tgtEl>
                                            <p:attrNameLst>
                                              <p:attrName>ppt_x</p:attrName>
                                              <p:attrName>ppt_y</p:attrName>
                                            </p:attrNameLst>
                                          </p:cBhvr>
                                          <p:rCtr x="0" y="1736"/>
                                        </p:animMotion>
                                      </p:childTnLst>
                                    </p:cTn>
                                  </p:par>
                                  <p:par>
                                    <p:cTn id="63" presetID="10" presetClass="entr" presetSubtype="0" fill="hold" grpId="0" nodeType="withEffect">
                                      <p:stCondLst>
                                        <p:cond delay="800"/>
                                      </p:stCondLst>
                                      <p:childTnLst>
                                        <p:set>
                                          <p:cBhvr>
                                            <p:cTn id="64" dur="1" fill="hold">
                                              <p:stCondLst>
                                                <p:cond delay="0"/>
                                              </p:stCondLst>
                                            </p:cTn>
                                            <p:tgtEl>
                                              <p:spTgt spid="596"/>
                                            </p:tgtEl>
                                            <p:attrNameLst>
                                              <p:attrName>style.visibility</p:attrName>
                                            </p:attrNameLst>
                                          </p:cBhvr>
                                          <p:to>
                                            <p:strVal val="visible"/>
                                          </p:to>
                                        </p:set>
                                        <p:animEffect transition="in" filter="fade">
                                          <p:cBhvr>
                                            <p:cTn id="65" dur="250"/>
                                            <p:tgtEl>
                                              <p:spTgt spid="596"/>
                                            </p:tgtEl>
                                          </p:cBhvr>
                                        </p:animEffect>
                                      </p:childTnLst>
                                    </p:cTn>
                                  </p:par>
                                  <p:par>
                                    <p:cTn id="66" presetID="42" presetClass="path" presetSubtype="0" decel="100000" fill="hold" grpId="1" nodeType="withEffect">
                                      <p:stCondLst>
                                        <p:cond delay="800"/>
                                      </p:stCondLst>
                                      <p:childTnLst>
                                        <p:animMotion origin="layout" path="M -3.75E-6 -0.03472 L -3.75E-6 1.85185E-6 " pathEditMode="relative" rAng="0" ptsTypes="AA">
                                          <p:cBhvr>
                                            <p:cTn id="67" dur="500" fill="hold"/>
                                            <p:tgtEl>
                                              <p:spTgt spid="596"/>
                                            </p:tgtEl>
                                            <p:attrNameLst>
                                              <p:attrName>ppt_x</p:attrName>
                                              <p:attrName>ppt_y</p:attrName>
                                            </p:attrNameLst>
                                          </p:cBhvr>
                                          <p:rCtr x="0" y="1736"/>
                                        </p:animMotion>
                                      </p:childTnLst>
                                    </p:cTn>
                                  </p:par>
                                  <p:par>
                                    <p:cTn id="68" presetID="10" presetClass="entr" presetSubtype="0" fill="hold" grpId="0" nodeType="withEffect">
                                      <p:stCondLst>
                                        <p:cond delay="1050"/>
                                      </p:stCondLst>
                                      <p:childTnLst>
                                        <p:set>
                                          <p:cBhvr>
                                            <p:cTn id="69" dur="1" fill="hold">
                                              <p:stCondLst>
                                                <p:cond delay="0"/>
                                              </p:stCondLst>
                                            </p:cTn>
                                            <p:tgtEl>
                                              <p:spTgt spid="597"/>
                                            </p:tgtEl>
                                            <p:attrNameLst>
                                              <p:attrName>style.visibility</p:attrName>
                                            </p:attrNameLst>
                                          </p:cBhvr>
                                          <p:to>
                                            <p:strVal val="visible"/>
                                          </p:to>
                                        </p:set>
                                        <p:animEffect transition="in" filter="fade">
                                          <p:cBhvr>
                                            <p:cTn id="70" dur="250"/>
                                            <p:tgtEl>
                                              <p:spTgt spid="597"/>
                                            </p:tgtEl>
                                          </p:cBhvr>
                                        </p:animEffect>
                                      </p:childTnLst>
                                    </p:cTn>
                                  </p:par>
                                  <p:par>
                                    <p:cTn id="71" presetID="42" presetClass="path" presetSubtype="0" decel="100000" fill="hold" grpId="1" nodeType="withEffect">
                                      <p:stCondLst>
                                        <p:cond delay="1050"/>
                                      </p:stCondLst>
                                      <p:childTnLst>
                                        <p:animMotion origin="layout" path="M -3.75E-6 -0.03472 L -3.75E-6 1.85185E-6 " pathEditMode="relative" rAng="0" ptsTypes="AA">
                                          <p:cBhvr>
                                            <p:cTn id="72" dur="500" fill="hold"/>
                                            <p:tgtEl>
                                              <p:spTgt spid="597"/>
                                            </p:tgtEl>
                                            <p:attrNameLst>
                                              <p:attrName>ppt_x</p:attrName>
                                              <p:attrName>ppt_y</p:attrName>
                                            </p:attrNameLst>
                                          </p:cBhvr>
                                          <p:rCtr x="0" y="1736"/>
                                        </p:animMotion>
                                      </p:childTnLst>
                                    </p:cTn>
                                  </p:par>
                                  <p:par>
                                    <p:cTn id="73" presetID="10" presetClass="entr" presetSubtype="0" fill="hold" grpId="0" nodeType="withEffect">
                                      <p:stCondLst>
                                        <p:cond delay="1050"/>
                                      </p:stCondLst>
                                      <p:childTnLst>
                                        <p:set>
                                          <p:cBhvr>
                                            <p:cTn id="74" dur="1" fill="hold">
                                              <p:stCondLst>
                                                <p:cond delay="0"/>
                                              </p:stCondLst>
                                            </p:cTn>
                                            <p:tgtEl>
                                              <p:spTgt spid="598"/>
                                            </p:tgtEl>
                                            <p:attrNameLst>
                                              <p:attrName>style.visibility</p:attrName>
                                            </p:attrNameLst>
                                          </p:cBhvr>
                                          <p:to>
                                            <p:strVal val="visible"/>
                                          </p:to>
                                        </p:set>
                                        <p:animEffect transition="in" filter="fade">
                                          <p:cBhvr>
                                            <p:cTn id="75" dur="5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89" grpId="0" animBg="1"/>
          <p:bldP spid="589" grpId="1" animBg="1"/>
          <p:bldP spid="589" grpId="2" animBg="1"/>
          <p:bldP spid="590" grpId="0" animBg="1"/>
          <p:bldP spid="590" grpId="1" animBg="1"/>
          <p:bldP spid="590" grpId="2" animBg="1"/>
          <p:bldP spid="591" grpId="0" animBg="1"/>
          <p:bldP spid="591" grpId="1" animBg="1"/>
          <p:bldP spid="591" grpId="2" animBg="1"/>
          <p:bldP spid="592" grpId="0" animBg="1"/>
          <p:bldP spid="592" grpId="1" animBg="1"/>
          <p:bldP spid="592" grpId="2" animBg="1"/>
          <p:bldP spid="593" grpId="0"/>
          <p:bldP spid="593" grpId="1"/>
          <p:bldP spid="594" grpId="0"/>
          <p:bldP spid="594" grpId="1"/>
          <p:bldP spid="595" grpId="0"/>
          <p:bldP spid="595" grpId="1"/>
          <p:bldP spid="596" grpId="0"/>
          <p:bldP spid="596" grpId="1"/>
          <p:bldP spid="597" grpId="0"/>
          <p:bldP spid="597" grpId="1"/>
          <p:bldP spid="59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400"/>
                                            <p:tgtEl>
                                              <p:spTgt spid="2"/>
                                            </p:tgtEl>
                                          </p:cBhvr>
                                        </p:animEffect>
                                      </p:childTnLst>
                                    </p:cTn>
                                  </p:par>
                                  <p:par>
                                    <p:cTn id="8" presetID="23" presetClass="entr" presetSubtype="16" fill="hold" grpId="0" nodeType="withEffect">
                                      <p:stCondLst>
                                        <p:cond delay="150"/>
                                      </p:stCondLst>
                                      <p:childTnLst>
                                        <p:set>
                                          <p:cBhvr>
                                            <p:cTn id="9" dur="1" fill="hold">
                                              <p:stCondLst>
                                                <p:cond delay="0"/>
                                              </p:stCondLst>
                                            </p:cTn>
                                            <p:tgtEl>
                                              <p:spTgt spid="3"/>
                                            </p:tgtEl>
                                            <p:attrNameLst>
                                              <p:attrName>style.visibility</p:attrName>
                                            </p:attrNameLst>
                                          </p:cBhvr>
                                          <p:to>
                                            <p:strVal val="visible"/>
                                          </p:to>
                                        </p:set>
                                        <p:anim calcmode="lin" valueType="num">
                                          <p:cBhvr>
                                            <p:cTn id="10" dur="200" fill="hold"/>
                                            <p:tgtEl>
                                              <p:spTgt spid="3"/>
                                            </p:tgtEl>
                                            <p:attrNameLst>
                                              <p:attrName>ppt_w</p:attrName>
                                            </p:attrNameLst>
                                          </p:cBhvr>
                                          <p:tavLst>
                                            <p:tav tm="0">
                                              <p:val>
                                                <p:fltVal val="0"/>
                                              </p:val>
                                            </p:tav>
                                            <p:tav tm="100000">
                                              <p:val>
                                                <p:strVal val="#ppt_w"/>
                                              </p:val>
                                            </p:tav>
                                          </p:tavLst>
                                        </p:anim>
                                        <p:anim calcmode="lin" valueType="num">
                                          <p:cBhvr>
                                            <p:cTn id="11" dur="200" fill="hold"/>
                                            <p:tgtEl>
                                              <p:spTgt spid="3"/>
                                            </p:tgtEl>
                                            <p:attrNameLst>
                                              <p:attrName>ppt_h</p:attrName>
                                            </p:attrNameLst>
                                          </p:cBhvr>
                                          <p:tavLst>
                                            <p:tav tm="0">
                                              <p:val>
                                                <p:fltVal val="0"/>
                                              </p:val>
                                            </p:tav>
                                            <p:tav tm="100000">
                                              <p:val>
                                                <p:strVal val="#ppt_h"/>
                                              </p:val>
                                            </p:tav>
                                          </p:tavLst>
                                        </p:anim>
                                      </p:childTnLst>
                                    </p:cTn>
                                  </p:par>
                                  <p:par>
                                    <p:cTn id="12" presetID="6" presetClass="emph" presetSubtype="0" fill="hold" grpId="1" nodeType="withEffect">
                                      <p:stCondLst>
                                        <p:cond delay="150"/>
                                      </p:stCondLst>
                                      <p:childTnLst>
                                        <p:animScale>
                                          <p:cBhvr>
                                            <p:cTn id="13" dur="1000" fill="hold"/>
                                            <p:tgtEl>
                                              <p:spTgt spid="3"/>
                                            </p:tgtEl>
                                          </p:cBhvr>
                                          <p:by x="110000" y="110000"/>
                                        </p:animScale>
                                      </p:childTnLst>
                                    </p:cTn>
                                  </p:par>
                                  <p:par>
                                    <p:cTn id="14" presetID="6" presetClass="emph" presetSubtype="0" accel="50000" decel="50000" fill="hold" grpId="2" nodeType="withEffect">
                                      <p:stCondLst>
                                        <p:cond delay="150"/>
                                      </p:stCondLst>
                                      <p:childTnLst>
                                        <p:animScale>
                                          <p:cBhvr>
                                            <p:cTn id="15" dur="250" fill="hold"/>
                                            <p:tgtEl>
                                              <p:spTgt spid="3"/>
                                            </p:tgtEl>
                                          </p:cBhvr>
                                          <p:by x="91000" y="91000"/>
                                        </p:animScale>
                                      </p:childTnLst>
                                    </p:cTn>
                                  </p:par>
                                  <p:par>
                                    <p:cTn id="16" presetID="23" presetClass="entr" presetSubtype="16" fill="hold" grpId="0" nodeType="withEffect">
                                      <p:stCondLst>
                                        <p:cond delay="400"/>
                                      </p:stCondLst>
                                      <p:childTnLst>
                                        <p:set>
                                          <p:cBhvr>
                                            <p:cTn id="17" dur="1" fill="hold">
                                              <p:stCondLst>
                                                <p:cond delay="0"/>
                                              </p:stCondLst>
                                            </p:cTn>
                                            <p:tgtEl>
                                              <p:spTgt spid="589"/>
                                            </p:tgtEl>
                                            <p:attrNameLst>
                                              <p:attrName>style.visibility</p:attrName>
                                            </p:attrNameLst>
                                          </p:cBhvr>
                                          <p:to>
                                            <p:strVal val="visible"/>
                                          </p:to>
                                        </p:set>
                                        <p:anim calcmode="lin" valueType="num">
                                          <p:cBhvr>
                                            <p:cTn id="18" dur="200" fill="hold"/>
                                            <p:tgtEl>
                                              <p:spTgt spid="589"/>
                                            </p:tgtEl>
                                            <p:attrNameLst>
                                              <p:attrName>ppt_w</p:attrName>
                                            </p:attrNameLst>
                                          </p:cBhvr>
                                          <p:tavLst>
                                            <p:tav tm="0">
                                              <p:val>
                                                <p:fltVal val="0"/>
                                              </p:val>
                                            </p:tav>
                                            <p:tav tm="100000">
                                              <p:val>
                                                <p:strVal val="#ppt_w"/>
                                              </p:val>
                                            </p:tav>
                                          </p:tavLst>
                                        </p:anim>
                                        <p:anim calcmode="lin" valueType="num">
                                          <p:cBhvr>
                                            <p:cTn id="19" dur="200" fill="hold"/>
                                            <p:tgtEl>
                                              <p:spTgt spid="589"/>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stCondLst>
                                        <p:cond delay="400"/>
                                      </p:stCondLst>
                                      <p:childTnLst>
                                        <p:animScale>
                                          <p:cBhvr>
                                            <p:cTn id="21" dur="1000" fill="hold"/>
                                            <p:tgtEl>
                                              <p:spTgt spid="589"/>
                                            </p:tgtEl>
                                          </p:cBhvr>
                                          <p:by x="110000" y="110000"/>
                                        </p:animScale>
                                      </p:childTnLst>
                                    </p:cTn>
                                  </p:par>
                                  <p:par>
                                    <p:cTn id="22" presetID="6" presetClass="emph" presetSubtype="0" accel="50000" decel="50000" fill="hold" grpId="2" nodeType="withEffect">
                                      <p:stCondLst>
                                        <p:cond delay="400"/>
                                      </p:stCondLst>
                                      <p:childTnLst>
                                        <p:animScale>
                                          <p:cBhvr>
                                            <p:cTn id="23" dur="250" fill="hold"/>
                                            <p:tgtEl>
                                              <p:spTgt spid="589"/>
                                            </p:tgtEl>
                                          </p:cBhvr>
                                          <p:by x="91000" y="91000"/>
                                        </p:animScale>
                                      </p:childTnLst>
                                    </p:cTn>
                                  </p:par>
                                  <p:par>
                                    <p:cTn id="24" presetID="23" presetClass="entr" presetSubtype="16" fill="hold" grpId="0" nodeType="withEffect">
                                      <p:stCondLst>
                                        <p:cond delay="650"/>
                                      </p:stCondLst>
                                      <p:childTnLst>
                                        <p:set>
                                          <p:cBhvr>
                                            <p:cTn id="25" dur="1" fill="hold">
                                              <p:stCondLst>
                                                <p:cond delay="0"/>
                                              </p:stCondLst>
                                            </p:cTn>
                                            <p:tgtEl>
                                              <p:spTgt spid="590"/>
                                            </p:tgtEl>
                                            <p:attrNameLst>
                                              <p:attrName>style.visibility</p:attrName>
                                            </p:attrNameLst>
                                          </p:cBhvr>
                                          <p:to>
                                            <p:strVal val="visible"/>
                                          </p:to>
                                        </p:set>
                                        <p:anim calcmode="lin" valueType="num">
                                          <p:cBhvr>
                                            <p:cTn id="26" dur="200" fill="hold"/>
                                            <p:tgtEl>
                                              <p:spTgt spid="590"/>
                                            </p:tgtEl>
                                            <p:attrNameLst>
                                              <p:attrName>ppt_w</p:attrName>
                                            </p:attrNameLst>
                                          </p:cBhvr>
                                          <p:tavLst>
                                            <p:tav tm="0">
                                              <p:val>
                                                <p:fltVal val="0"/>
                                              </p:val>
                                            </p:tav>
                                            <p:tav tm="100000">
                                              <p:val>
                                                <p:strVal val="#ppt_w"/>
                                              </p:val>
                                            </p:tav>
                                          </p:tavLst>
                                        </p:anim>
                                        <p:anim calcmode="lin" valueType="num">
                                          <p:cBhvr>
                                            <p:cTn id="27" dur="200" fill="hold"/>
                                            <p:tgtEl>
                                              <p:spTgt spid="590"/>
                                            </p:tgtEl>
                                            <p:attrNameLst>
                                              <p:attrName>ppt_h</p:attrName>
                                            </p:attrNameLst>
                                          </p:cBhvr>
                                          <p:tavLst>
                                            <p:tav tm="0">
                                              <p:val>
                                                <p:fltVal val="0"/>
                                              </p:val>
                                            </p:tav>
                                            <p:tav tm="100000">
                                              <p:val>
                                                <p:strVal val="#ppt_h"/>
                                              </p:val>
                                            </p:tav>
                                          </p:tavLst>
                                        </p:anim>
                                      </p:childTnLst>
                                    </p:cTn>
                                  </p:par>
                                  <p:par>
                                    <p:cTn id="28" presetID="6" presetClass="emph" presetSubtype="0" fill="hold" grpId="1" nodeType="withEffect">
                                      <p:stCondLst>
                                        <p:cond delay="650"/>
                                      </p:stCondLst>
                                      <p:childTnLst>
                                        <p:animScale>
                                          <p:cBhvr>
                                            <p:cTn id="29" dur="1000" fill="hold"/>
                                            <p:tgtEl>
                                              <p:spTgt spid="590"/>
                                            </p:tgtEl>
                                          </p:cBhvr>
                                          <p:by x="110000" y="110000"/>
                                        </p:animScale>
                                      </p:childTnLst>
                                    </p:cTn>
                                  </p:par>
                                  <p:par>
                                    <p:cTn id="30" presetID="6" presetClass="emph" presetSubtype="0" accel="50000" decel="50000" fill="hold" grpId="2" nodeType="withEffect">
                                      <p:stCondLst>
                                        <p:cond delay="650"/>
                                      </p:stCondLst>
                                      <p:childTnLst>
                                        <p:animScale>
                                          <p:cBhvr>
                                            <p:cTn id="31" dur="250" fill="hold"/>
                                            <p:tgtEl>
                                              <p:spTgt spid="590"/>
                                            </p:tgtEl>
                                          </p:cBhvr>
                                          <p:by x="91000" y="91000"/>
                                        </p:animScale>
                                      </p:childTnLst>
                                    </p:cTn>
                                  </p:par>
                                  <p:par>
                                    <p:cTn id="32" presetID="23" presetClass="entr" presetSubtype="16" fill="hold" grpId="0" nodeType="withEffect">
                                      <p:stCondLst>
                                        <p:cond delay="800"/>
                                      </p:stCondLst>
                                      <p:childTnLst>
                                        <p:set>
                                          <p:cBhvr>
                                            <p:cTn id="33" dur="1" fill="hold">
                                              <p:stCondLst>
                                                <p:cond delay="0"/>
                                              </p:stCondLst>
                                            </p:cTn>
                                            <p:tgtEl>
                                              <p:spTgt spid="591"/>
                                            </p:tgtEl>
                                            <p:attrNameLst>
                                              <p:attrName>style.visibility</p:attrName>
                                            </p:attrNameLst>
                                          </p:cBhvr>
                                          <p:to>
                                            <p:strVal val="visible"/>
                                          </p:to>
                                        </p:set>
                                        <p:anim calcmode="lin" valueType="num">
                                          <p:cBhvr>
                                            <p:cTn id="34" dur="200" fill="hold"/>
                                            <p:tgtEl>
                                              <p:spTgt spid="591"/>
                                            </p:tgtEl>
                                            <p:attrNameLst>
                                              <p:attrName>ppt_w</p:attrName>
                                            </p:attrNameLst>
                                          </p:cBhvr>
                                          <p:tavLst>
                                            <p:tav tm="0">
                                              <p:val>
                                                <p:fltVal val="0"/>
                                              </p:val>
                                            </p:tav>
                                            <p:tav tm="100000">
                                              <p:val>
                                                <p:strVal val="#ppt_w"/>
                                              </p:val>
                                            </p:tav>
                                          </p:tavLst>
                                        </p:anim>
                                        <p:anim calcmode="lin" valueType="num">
                                          <p:cBhvr>
                                            <p:cTn id="35" dur="200" fill="hold"/>
                                            <p:tgtEl>
                                              <p:spTgt spid="591"/>
                                            </p:tgtEl>
                                            <p:attrNameLst>
                                              <p:attrName>ppt_h</p:attrName>
                                            </p:attrNameLst>
                                          </p:cBhvr>
                                          <p:tavLst>
                                            <p:tav tm="0">
                                              <p:val>
                                                <p:fltVal val="0"/>
                                              </p:val>
                                            </p:tav>
                                            <p:tav tm="100000">
                                              <p:val>
                                                <p:strVal val="#ppt_h"/>
                                              </p:val>
                                            </p:tav>
                                          </p:tavLst>
                                        </p:anim>
                                      </p:childTnLst>
                                    </p:cTn>
                                  </p:par>
                                  <p:par>
                                    <p:cTn id="36" presetID="6" presetClass="emph" presetSubtype="0" fill="hold" grpId="1" nodeType="withEffect">
                                      <p:stCondLst>
                                        <p:cond delay="800"/>
                                      </p:stCondLst>
                                      <p:childTnLst>
                                        <p:animScale>
                                          <p:cBhvr>
                                            <p:cTn id="37" dur="1000" fill="hold"/>
                                            <p:tgtEl>
                                              <p:spTgt spid="591"/>
                                            </p:tgtEl>
                                          </p:cBhvr>
                                          <p:by x="110000" y="110000"/>
                                        </p:animScale>
                                      </p:childTnLst>
                                    </p:cTn>
                                  </p:par>
                                  <p:par>
                                    <p:cTn id="38" presetID="6" presetClass="emph" presetSubtype="0" accel="50000" decel="50000" fill="hold" grpId="2" nodeType="withEffect">
                                      <p:stCondLst>
                                        <p:cond delay="800"/>
                                      </p:stCondLst>
                                      <p:childTnLst>
                                        <p:animScale>
                                          <p:cBhvr>
                                            <p:cTn id="39" dur="250" fill="hold"/>
                                            <p:tgtEl>
                                              <p:spTgt spid="591"/>
                                            </p:tgtEl>
                                          </p:cBhvr>
                                          <p:by x="91000" y="91000"/>
                                        </p:animScale>
                                      </p:childTnLst>
                                    </p:cTn>
                                  </p:par>
                                  <p:par>
                                    <p:cTn id="40" presetID="23" presetClass="entr" presetSubtype="16" fill="hold" grpId="0" nodeType="withEffect">
                                      <p:stCondLst>
                                        <p:cond delay="1050"/>
                                      </p:stCondLst>
                                      <p:childTnLst>
                                        <p:set>
                                          <p:cBhvr>
                                            <p:cTn id="41" dur="1" fill="hold">
                                              <p:stCondLst>
                                                <p:cond delay="0"/>
                                              </p:stCondLst>
                                            </p:cTn>
                                            <p:tgtEl>
                                              <p:spTgt spid="592"/>
                                            </p:tgtEl>
                                            <p:attrNameLst>
                                              <p:attrName>style.visibility</p:attrName>
                                            </p:attrNameLst>
                                          </p:cBhvr>
                                          <p:to>
                                            <p:strVal val="visible"/>
                                          </p:to>
                                        </p:set>
                                        <p:anim calcmode="lin" valueType="num">
                                          <p:cBhvr>
                                            <p:cTn id="42" dur="200" fill="hold"/>
                                            <p:tgtEl>
                                              <p:spTgt spid="592"/>
                                            </p:tgtEl>
                                            <p:attrNameLst>
                                              <p:attrName>ppt_w</p:attrName>
                                            </p:attrNameLst>
                                          </p:cBhvr>
                                          <p:tavLst>
                                            <p:tav tm="0">
                                              <p:val>
                                                <p:fltVal val="0"/>
                                              </p:val>
                                            </p:tav>
                                            <p:tav tm="100000">
                                              <p:val>
                                                <p:strVal val="#ppt_w"/>
                                              </p:val>
                                            </p:tav>
                                          </p:tavLst>
                                        </p:anim>
                                        <p:anim calcmode="lin" valueType="num">
                                          <p:cBhvr>
                                            <p:cTn id="43" dur="200" fill="hold"/>
                                            <p:tgtEl>
                                              <p:spTgt spid="592"/>
                                            </p:tgtEl>
                                            <p:attrNameLst>
                                              <p:attrName>ppt_h</p:attrName>
                                            </p:attrNameLst>
                                          </p:cBhvr>
                                          <p:tavLst>
                                            <p:tav tm="0">
                                              <p:val>
                                                <p:fltVal val="0"/>
                                              </p:val>
                                            </p:tav>
                                            <p:tav tm="100000">
                                              <p:val>
                                                <p:strVal val="#ppt_h"/>
                                              </p:val>
                                            </p:tav>
                                          </p:tavLst>
                                        </p:anim>
                                      </p:childTnLst>
                                    </p:cTn>
                                  </p:par>
                                  <p:par>
                                    <p:cTn id="44" presetID="6" presetClass="emph" presetSubtype="0" fill="hold" grpId="1" nodeType="withEffect">
                                      <p:stCondLst>
                                        <p:cond delay="1050"/>
                                      </p:stCondLst>
                                      <p:childTnLst>
                                        <p:animScale>
                                          <p:cBhvr>
                                            <p:cTn id="45" dur="1000" fill="hold"/>
                                            <p:tgtEl>
                                              <p:spTgt spid="592"/>
                                            </p:tgtEl>
                                          </p:cBhvr>
                                          <p:by x="110000" y="110000"/>
                                        </p:animScale>
                                      </p:childTnLst>
                                    </p:cTn>
                                  </p:par>
                                  <p:par>
                                    <p:cTn id="46" presetID="6" presetClass="emph" presetSubtype="0" accel="50000" decel="50000" fill="hold" grpId="2" nodeType="withEffect">
                                      <p:stCondLst>
                                        <p:cond delay="1050"/>
                                      </p:stCondLst>
                                      <p:childTnLst>
                                        <p:animScale>
                                          <p:cBhvr>
                                            <p:cTn id="47" dur="250" fill="hold"/>
                                            <p:tgtEl>
                                              <p:spTgt spid="592"/>
                                            </p:tgtEl>
                                          </p:cBhvr>
                                          <p:by x="91000" y="91000"/>
                                        </p:animScale>
                                      </p:childTnLst>
                                    </p:cTn>
                                  </p:par>
                                  <p:par>
                                    <p:cTn id="48" presetID="10" presetClass="entr" presetSubtype="0" fill="hold" grpId="0" nodeType="withEffect">
                                      <p:stCondLst>
                                        <p:cond delay="150"/>
                                      </p:stCondLst>
                                      <p:childTnLst>
                                        <p:set>
                                          <p:cBhvr>
                                            <p:cTn id="49" dur="1" fill="hold">
                                              <p:stCondLst>
                                                <p:cond delay="0"/>
                                              </p:stCondLst>
                                            </p:cTn>
                                            <p:tgtEl>
                                              <p:spTgt spid="593"/>
                                            </p:tgtEl>
                                            <p:attrNameLst>
                                              <p:attrName>style.visibility</p:attrName>
                                            </p:attrNameLst>
                                          </p:cBhvr>
                                          <p:to>
                                            <p:strVal val="visible"/>
                                          </p:to>
                                        </p:set>
                                        <p:animEffect transition="in" filter="fade">
                                          <p:cBhvr>
                                            <p:cTn id="50" dur="250"/>
                                            <p:tgtEl>
                                              <p:spTgt spid="593"/>
                                            </p:tgtEl>
                                          </p:cBhvr>
                                        </p:animEffect>
                                      </p:childTnLst>
                                    </p:cTn>
                                  </p:par>
                                  <p:par>
                                    <p:cTn id="51" presetID="42" presetClass="path" presetSubtype="0" decel="100000" fill="hold" grpId="1" nodeType="withEffect">
                                      <p:stCondLst>
                                        <p:cond delay="150"/>
                                      </p:stCondLst>
                                      <p:childTnLst>
                                        <p:animMotion origin="layout" path="M -3.75E-6 -0.03472 L -3.75E-6 1.85185E-6 " pathEditMode="relative" rAng="0" ptsTypes="AA">
                                          <p:cBhvr>
                                            <p:cTn id="52" dur="500" fill="hold"/>
                                            <p:tgtEl>
                                              <p:spTgt spid="593"/>
                                            </p:tgtEl>
                                            <p:attrNameLst>
                                              <p:attrName>ppt_x</p:attrName>
                                              <p:attrName>ppt_y</p:attrName>
                                            </p:attrNameLst>
                                          </p:cBhvr>
                                          <p:rCtr x="0" y="1736"/>
                                        </p:animMotion>
                                      </p:childTnLst>
                                    </p:cTn>
                                  </p:par>
                                  <p:par>
                                    <p:cTn id="53" presetID="10" presetClass="entr" presetSubtype="0" fill="hold" grpId="0" nodeType="withEffect">
                                      <p:stCondLst>
                                        <p:cond delay="400"/>
                                      </p:stCondLst>
                                      <p:childTnLst>
                                        <p:set>
                                          <p:cBhvr>
                                            <p:cTn id="54" dur="1" fill="hold">
                                              <p:stCondLst>
                                                <p:cond delay="0"/>
                                              </p:stCondLst>
                                            </p:cTn>
                                            <p:tgtEl>
                                              <p:spTgt spid="594"/>
                                            </p:tgtEl>
                                            <p:attrNameLst>
                                              <p:attrName>style.visibility</p:attrName>
                                            </p:attrNameLst>
                                          </p:cBhvr>
                                          <p:to>
                                            <p:strVal val="visible"/>
                                          </p:to>
                                        </p:set>
                                        <p:animEffect transition="in" filter="fade">
                                          <p:cBhvr>
                                            <p:cTn id="55" dur="250"/>
                                            <p:tgtEl>
                                              <p:spTgt spid="594"/>
                                            </p:tgtEl>
                                          </p:cBhvr>
                                        </p:animEffect>
                                      </p:childTnLst>
                                    </p:cTn>
                                  </p:par>
                                  <p:par>
                                    <p:cTn id="56" presetID="42" presetClass="path" presetSubtype="0" decel="100000" fill="hold" grpId="1" nodeType="withEffect">
                                      <p:stCondLst>
                                        <p:cond delay="400"/>
                                      </p:stCondLst>
                                      <p:childTnLst>
                                        <p:animMotion origin="layout" path="M -3.75E-6 -0.03472 L -3.75E-6 1.85185E-6 " pathEditMode="relative" rAng="0" ptsTypes="AA">
                                          <p:cBhvr>
                                            <p:cTn id="57" dur="500" fill="hold"/>
                                            <p:tgtEl>
                                              <p:spTgt spid="594"/>
                                            </p:tgtEl>
                                            <p:attrNameLst>
                                              <p:attrName>ppt_x</p:attrName>
                                              <p:attrName>ppt_y</p:attrName>
                                            </p:attrNameLst>
                                          </p:cBhvr>
                                          <p:rCtr x="0" y="1736"/>
                                        </p:animMotion>
                                      </p:childTnLst>
                                    </p:cTn>
                                  </p:par>
                                  <p:par>
                                    <p:cTn id="58" presetID="10" presetClass="entr" presetSubtype="0" fill="hold" grpId="0" nodeType="withEffect">
                                      <p:stCondLst>
                                        <p:cond delay="650"/>
                                      </p:stCondLst>
                                      <p:childTnLst>
                                        <p:set>
                                          <p:cBhvr>
                                            <p:cTn id="59" dur="1" fill="hold">
                                              <p:stCondLst>
                                                <p:cond delay="0"/>
                                              </p:stCondLst>
                                            </p:cTn>
                                            <p:tgtEl>
                                              <p:spTgt spid="595"/>
                                            </p:tgtEl>
                                            <p:attrNameLst>
                                              <p:attrName>style.visibility</p:attrName>
                                            </p:attrNameLst>
                                          </p:cBhvr>
                                          <p:to>
                                            <p:strVal val="visible"/>
                                          </p:to>
                                        </p:set>
                                        <p:animEffect transition="in" filter="fade">
                                          <p:cBhvr>
                                            <p:cTn id="60" dur="250"/>
                                            <p:tgtEl>
                                              <p:spTgt spid="595"/>
                                            </p:tgtEl>
                                          </p:cBhvr>
                                        </p:animEffect>
                                      </p:childTnLst>
                                    </p:cTn>
                                  </p:par>
                                  <p:par>
                                    <p:cTn id="61" presetID="42" presetClass="path" presetSubtype="0" decel="100000" fill="hold" grpId="1" nodeType="withEffect">
                                      <p:stCondLst>
                                        <p:cond delay="650"/>
                                      </p:stCondLst>
                                      <p:childTnLst>
                                        <p:animMotion origin="layout" path="M -3.75E-6 -0.03472 L -3.75E-6 1.85185E-6 " pathEditMode="relative" rAng="0" ptsTypes="AA">
                                          <p:cBhvr>
                                            <p:cTn id="62" dur="500" fill="hold"/>
                                            <p:tgtEl>
                                              <p:spTgt spid="595"/>
                                            </p:tgtEl>
                                            <p:attrNameLst>
                                              <p:attrName>ppt_x</p:attrName>
                                              <p:attrName>ppt_y</p:attrName>
                                            </p:attrNameLst>
                                          </p:cBhvr>
                                          <p:rCtr x="0" y="1736"/>
                                        </p:animMotion>
                                      </p:childTnLst>
                                    </p:cTn>
                                  </p:par>
                                  <p:par>
                                    <p:cTn id="63" presetID="10" presetClass="entr" presetSubtype="0" fill="hold" grpId="0" nodeType="withEffect">
                                      <p:stCondLst>
                                        <p:cond delay="800"/>
                                      </p:stCondLst>
                                      <p:childTnLst>
                                        <p:set>
                                          <p:cBhvr>
                                            <p:cTn id="64" dur="1" fill="hold">
                                              <p:stCondLst>
                                                <p:cond delay="0"/>
                                              </p:stCondLst>
                                            </p:cTn>
                                            <p:tgtEl>
                                              <p:spTgt spid="596"/>
                                            </p:tgtEl>
                                            <p:attrNameLst>
                                              <p:attrName>style.visibility</p:attrName>
                                            </p:attrNameLst>
                                          </p:cBhvr>
                                          <p:to>
                                            <p:strVal val="visible"/>
                                          </p:to>
                                        </p:set>
                                        <p:animEffect transition="in" filter="fade">
                                          <p:cBhvr>
                                            <p:cTn id="65" dur="250"/>
                                            <p:tgtEl>
                                              <p:spTgt spid="596"/>
                                            </p:tgtEl>
                                          </p:cBhvr>
                                        </p:animEffect>
                                      </p:childTnLst>
                                    </p:cTn>
                                  </p:par>
                                  <p:par>
                                    <p:cTn id="66" presetID="42" presetClass="path" presetSubtype="0" decel="100000" fill="hold" grpId="1" nodeType="withEffect">
                                      <p:stCondLst>
                                        <p:cond delay="800"/>
                                      </p:stCondLst>
                                      <p:childTnLst>
                                        <p:animMotion origin="layout" path="M -3.75E-6 -0.03472 L -3.75E-6 1.85185E-6 " pathEditMode="relative" rAng="0" ptsTypes="AA">
                                          <p:cBhvr>
                                            <p:cTn id="67" dur="500" fill="hold"/>
                                            <p:tgtEl>
                                              <p:spTgt spid="596"/>
                                            </p:tgtEl>
                                            <p:attrNameLst>
                                              <p:attrName>ppt_x</p:attrName>
                                              <p:attrName>ppt_y</p:attrName>
                                            </p:attrNameLst>
                                          </p:cBhvr>
                                          <p:rCtr x="0" y="1736"/>
                                        </p:animMotion>
                                      </p:childTnLst>
                                    </p:cTn>
                                  </p:par>
                                  <p:par>
                                    <p:cTn id="68" presetID="10" presetClass="entr" presetSubtype="0" fill="hold" grpId="0" nodeType="withEffect">
                                      <p:stCondLst>
                                        <p:cond delay="1050"/>
                                      </p:stCondLst>
                                      <p:childTnLst>
                                        <p:set>
                                          <p:cBhvr>
                                            <p:cTn id="69" dur="1" fill="hold">
                                              <p:stCondLst>
                                                <p:cond delay="0"/>
                                              </p:stCondLst>
                                            </p:cTn>
                                            <p:tgtEl>
                                              <p:spTgt spid="597"/>
                                            </p:tgtEl>
                                            <p:attrNameLst>
                                              <p:attrName>style.visibility</p:attrName>
                                            </p:attrNameLst>
                                          </p:cBhvr>
                                          <p:to>
                                            <p:strVal val="visible"/>
                                          </p:to>
                                        </p:set>
                                        <p:animEffect transition="in" filter="fade">
                                          <p:cBhvr>
                                            <p:cTn id="70" dur="250"/>
                                            <p:tgtEl>
                                              <p:spTgt spid="597"/>
                                            </p:tgtEl>
                                          </p:cBhvr>
                                        </p:animEffect>
                                      </p:childTnLst>
                                    </p:cTn>
                                  </p:par>
                                  <p:par>
                                    <p:cTn id="71" presetID="42" presetClass="path" presetSubtype="0" decel="100000" fill="hold" grpId="1" nodeType="withEffect">
                                      <p:stCondLst>
                                        <p:cond delay="1050"/>
                                      </p:stCondLst>
                                      <p:childTnLst>
                                        <p:animMotion origin="layout" path="M -3.75E-6 -0.03472 L -3.75E-6 1.85185E-6 " pathEditMode="relative" rAng="0" ptsTypes="AA">
                                          <p:cBhvr>
                                            <p:cTn id="72" dur="500" fill="hold"/>
                                            <p:tgtEl>
                                              <p:spTgt spid="597"/>
                                            </p:tgtEl>
                                            <p:attrNameLst>
                                              <p:attrName>ppt_x</p:attrName>
                                              <p:attrName>ppt_y</p:attrName>
                                            </p:attrNameLst>
                                          </p:cBhvr>
                                          <p:rCtr x="0" y="1736"/>
                                        </p:animMotion>
                                      </p:childTnLst>
                                    </p:cTn>
                                  </p:par>
                                  <p:par>
                                    <p:cTn id="73" presetID="10" presetClass="entr" presetSubtype="0" fill="hold" grpId="0" nodeType="withEffect">
                                      <p:stCondLst>
                                        <p:cond delay="1050"/>
                                      </p:stCondLst>
                                      <p:childTnLst>
                                        <p:set>
                                          <p:cBhvr>
                                            <p:cTn id="74" dur="1" fill="hold">
                                              <p:stCondLst>
                                                <p:cond delay="0"/>
                                              </p:stCondLst>
                                            </p:cTn>
                                            <p:tgtEl>
                                              <p:spTgt spid="598"/>
                                            </p:tgtEl>
                                            <p:attrNameLst>
                                              <p:attrName>style.visibility</p:attrName>
                                            </p:attrNameLst>
                                          </p:cBhvr>
                                          <p:to>
                                            <p:strVal val="visible"/>
                                          </p:to>
                                        </p:set>
                                        <p:animEffect transition="in" filter="fade">
                                          <p:cBhvr>
                                            <p:cTn id="75" dur="5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89" grpId="0" animBg="1"/>
          <p:bldP spid="589" grpId="1" animBg="1"/>
          <p:bldP spid="589" grpId="2" animBg="1"/>
          <p:bldP spid="590" grpId="0" animBg="1"/>
          <p:bldP spid="590" grpId="1" animBg="1"/>
          <p:bldP spid="590" grpId="2" animBg="1"/>
          <p:bldP spid="591" grpId="0" animBg="1"/>
          <p:bldP spid="591" grpId="1" animBg="1"/>
          <p:bldP spid="591" grpId="2" animBg="1"/>
          <p:bldP spid="592" grpId="0" animBg="1"/>
          <p:bldP spid="592" grpId="1" animBg="1"/>
          <p:bldP spid="592" grpId="2" animBg="1"/>
          <p:bldP spid="593" grpId="0"/>
          <p:bldP spid="593" grpId="1"/>
          <p:bldP spid="594" grpId="0"/>
          <p:bldP spid="594" grpId="1"/>
          <p:bldP spid="595" grpId="0"/>
          <p:bldP spid="595" grpId="1"/>
          <p:bldP spid="596" grpId="0"/>
          <p:bldP spid="596" grpId="1"/>
          <p:bldP spid="597" grpId="0"/>
          <p:bldP spid="597" grpId="1"/>
          <p:bldP spid="59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536B-F8F4-46DE-AFB7-D05776C267C1}"/>
              </a:ext>
            </a:extLst>
          </p:cNvPr>
          <p:cNvSpPr>
            <a:spLocks noGrp="1"/>
          </p:cNvSpPr>
          <p:nvPr>
            <p:ph type="title"/>
          </p:nvPr>
        </p:nvSpPr>
        <p:spPr/>
        <p:txBody>
          <a:bodyPr/>
          <a:lstStyle/>
          <a:p>
            <a:r>
              <a:rPr lang="en-US" b="0"/>
              <a:t>Agenda</a:t>
            </a:r>
          </a:p>
        </p:txBody>
      </p:sp>
      <p:sp>
        <p:nvSpPr>
          <p:cNvPr id="3" name="Text Placeholder 2">
            <a:extLst>
              <a:ext uri="{FF2B5EF4-FFF2-40B4-BE49-F238E27FC236}">
                <a16:creationId xmlns:a16="http://schemas.microsoft.com/office/drawing/2014/main" id="{312C9C12-3B99-4BDC-9B12-1B7EFD8C231C}"/>
              </a:ext>
            </a:extLst>
          </p:cNvPr>
          <p:cNvSpPr>
            <a:spLocks noGrp="1"/>
          </p:cNvSpPr>
          <p:nvPr>
            <p:ph type="body" sz="quarter" idx="10"/>
          </p:nvPr>
        </p:nvSpPr>
        <p:spPr>
          <a:xfrm>
            <a:off x="548640" y="1067851"/>
            <a:ext cx="13510260" cy="4686301"/>
          </a:xfrm>
        </p:spPr>
        <p:txBody>
          <a:bodyPr vert="horz" lIns="91440" tIns="45720" rIns="91440" bIns="45720" rtlCol="0" anchor="t">
            <a:noAutofit/>
          </a:bodyPr>
          <a:lstStyle/>
          <a:p>
            <a:pPr indent="514350" algn="l">
              <a:buFont typeface="+mj-lt"/>
              <a:buAutoNum type="arabicPeriod"/>
            </a:pPr>
            <a:r>
              <a:rPr lang="en-US" sz="2400" b="0" i="0">
                <a:effectLst/>
                <a:latin typeface="Amazon Ember"/>
              </a:rPr>
              <a:t>Context</a:t>
            </a:r>
          </a:p>
          <a:p>
            <a:pPr indent="514350" algn="l">
              <a:buFont typeface="+mj-lt"/>
              <a:buAutoNum type="arabicPeriod"/>
            </a:pPr>
            <a:r>
              <a:rPr lang="en-US" sz="2400" b="0" i="0">
                <a:effectLst/>
                <a:latin typeface="Amazon Ember"/>
              </a:rPr>
              <a:t>Current Status</a:t>
            </a:r>
          </a:p>
          <a:p>
            <a:pPr indent="514350">
              <a:buFont typeface="+mj-lt"/>
              <a:buAutoNum type="arabicPeriod"/>
            </a:pPr>
            <a:r>
              <a:rPr lang="en-US" sz="2400">
                <a:latin typeface="Amazon Ember"/>
              </a:rPr>
              <a:t>Assessment Approaches</a:t>
            </a:r>
            <a:endParaRPr lang="en-US" sz="2400" b="0" i="0">
              <a:effectLst/>
              <a:latin typeface="Amazon Ember"/>
            </a:endParaRPr>
          </a:p>
          <a:p>
            <a:pPr lvl="1" indent="514350">
              <a:buFont typeface="Amazon Ember"/>
              <a:buAutoNum type="arabicPeriod"/>
            </a:pPr>
            <a:r>
              <a:rPr lang="en-US" sz="2400">
                <a:solidFill>
                  <a:srgbClr val="FFFFFF"/>
                </a:solidFill>
                <a:latin typeface="Amazon Ember"/>
              </a:rPr>
              <a:t>Infrastructure uplift</a:t>
            </a:r>
            <a:endParaRPr lang="en-US" sz="2400" i="0">
              <a:solidFill>
                <a:srgbClr val="FFFFFF"/>
              </a:solidFill>
              <a:effectLst/>
              <a:latin typeface="Amazon Ember"/>
            </a:endParaRPr>
          </a:p>
          <a:p>
            <a:pPr lvl="1" indent="514350">
              <a:buAutoNum type="arabicPeriod"/>
            </a:pPr>
            <a:r>
              <a:rPr lang="en-US" sz="2400">
                <a:solidFill>
                  <a:srgbClr val="FFFFFF"/>
                </a:solidFill>
                <a:latin typeface="Amazon Ember"/>
              </a:rPr>
              <a:t>Application-driven migration</a:t>
            </a:r>
            <a:endParaRPr lang="en-US"/>
          </a:p>
          <a:p>
            <a:pPr indent="514350">
              <a:buAutoNum type="arabicPeriod"/>
            </a:pPr>
            <a:r>
              <a:rPr lang="en-US" sz="2400">
                <a:latin typeface="Amazon Ember"/>
              </a:rPr>
              <a:t>Proposal Considerations</a:t>
            </a:r>
            <a:endParaRPr lang="en-US"/>
          </a:p>
          <a:p>
            <a:pPr indent="514350">
              <a:buAutoNum type="arabicPeriod"/>
            </a:pPr>
            <a:r>
              <a:rPr lang="en-US" sz="2400">
                <a:latin typeface="Amazon Ember"/>
              </a:rPr>
              <a:t>Expected Deliverables</a:t>
            </a:r>
            <a:endParaRPr lang="en-US"/>
          </a:p>
          <a:p>
            <a:pPr indent="514350">
              <a:buAutoNum type="arabicPeriod"/>
            </a:pPr>
            <a:r>
              <a:rPr lang="en-US" sz="2400">
                <a:latin typeface="Amazon Ember"/>
              </a:rPr>
              <a:t>Roadmap </a:t>
            </a:r>
            <a:endParaRPr lang="en-US" sz="2400">
              <a:solidFill>
                <a:srgbClr val="FFFFFF"/>
              </a:solidFill>
              <a:latin typeface="Amazon Ember"/>
            </a:endParaRPr>
          </a:p>
          <a:p>
            <a:pPr indent="514350">
              <a:buAutoNum type="arabicPeriod"/>
            </a:pPr>
            <a:r>
              <a:rPr lang="en-US" sz="2400">
                <a:solidFill>
                  <a:srgbClr val="FFFFFF"/>
                </a:solidFill>
                <a:latin typeface="Amazon Ember"/>
              </a:rPr>
              <a:t>Efforts</a:t>
            </a:r>
            <a:endParaRPr lang="en-US"/>
          </a:p>
          <a:p>
            <a:pPr marL="731520" lvl="1" indent="0">
              <a:buNone/>
            </a:pPr>
            <a:endParaRPr lang="en-US" sz="2400">
              <a:solidFill>
                <a:srgbClr val="FFFF00"/>
              </a:solidFill>
              <a:latin typeface="Amazon Ember"/>
            </a:endParaRPr>
          </a:p>
        </p:txBody>
      </p:sp>
    </p:spTree>
    <p:extLst>
      <p:ext uri="{BB962C8B-B14F-4D97-AF65-F5344CB8AC3E}">
        <p14:creationId xmlns:p14="http://schemas.microsoft.com/office/powerpoint/2010/main" val="1928607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99DC3-1B5C-DCCF-20B8-3298F61FA461}"/>
            </a:ext>
          </a:extLst>
        </p:cNvPr>
        <p:cNvGrpSpPr/>
        <p:nvPr/>
      </p:nvGrpSpPr>
      <p:grpSpPr>
        <a:xfrm>
          <a:off x="0" y="0"/>
          <a:ext cx="0" cy="0"/>
          <a:chOff x="0" y="0"/>
          <a:chExt cx="0" cy="0"/>
        </a:xfrm>
      </p:grpSpPr>
      <p:sp>
        <p:nvSpPr>
          <p:cNvPr id="586" name="Title 1">
            <a:extLst>
              <a:ext uri="{FF2B5EF4-FFF2-40B4-BE49-F238E27FC236}">
                <a16:creationId xmlns:a16="http://schemas.microsoft.com/office/drawing/2014/main" id="{5DA53EF5-8F86-2905-1EDC-A2AF306F026B}"/>
              </a:ext>
            </a:extLst>
          </p:cNvPr>
          <p:cNvSpPr txBox="1">
            <a:spLocks/>
          </p:cNvSpPr>
          <p:nvPr/>
        </p:nvSpPr>
        <p:spPr>
          <a:xfrm>
            <a:off x="283950" y="194147"/>
            <a:ext cx="11258551" cy="727655"/>
          </a:xfrm>
          <a:prstGeom prst="rect">
            <a:avLst/>
          </a:prstGeom>
        </p:spPr>
        <p:txBody>
          <a:bodyPr vert="horz" lIns="76200" tIns="38100" rIns="76200" bIns="38100" rtlCol="0" anchor="t">
            <a:noAutofit/>
          </a:bodyPr>
          <a:lstStyle>
            <a:lvl1pPr algn="l" defTabSz="731520" rtl="0" eaLnBrk="1" latinLnBrk="0" hangingPunct="1">
              <a:spcBef>
                <a:spcPct val="0"/>
              </a:spcBef>
              <a:buNone/>
              <a:defRPr sz="3800" b="1" i="0" kern="120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a:defRPr/>
            </a:pPr>
            <a:endParaRPr lang="en-US" sz="3167" dirty="0">
              <a:solidFill>
                <a:srgbClr val="FFFFFF"/>
              </a:solidFill>
              <a:latin typeface="Amazon Ember"/>
            </a:endParaRPr>
          </a:p>
        </p:txBody>
      </p:sp>
      <p:sp>
        <p:nvSpPr>
          <p:cNvPr id="588" name="Title 1">
            <a:extLst>
              <a:ext uri="{FF2B5EF4-FFF2-40B4-BE49-F238E27FC236}">
                <a16:creationId xmlns:a16="http://schemas.microsoft.com/office/drawing/2014/main" id="{BFB67B4A-83FB-077A-1651-63AF2888931B}"/>
              </a:ext>
            </a:extLst>
          </p:cNvPr>
          <p:cNvSpPr>
            <a:spLocks noGrp="1"/>
          </p:cNvSpPr>
          <p:nvPr>
            <p:ph type="title"/>
          </p:nvPr>
        </p:nvSpPr>
        <p:spPr>
          <a:xfrm>
            <a:off x="548640" y="183898"/>
            <a:ext cx="13510260" cy="993392"/>
          </a:xfrm>
        </p:spPr>
        <p:txBody>
          <a:bodyPr/>
          <a:lstStyle/>
          <a:p>
            <a:r>
              <a:rPr lang="en-US" sz="4000" dirty="0">
                <a:latin typeface="Slack-Lato"/>
              </a:rPr>
              <a:t>Appendix: </a:t>
            </a:r>
            <a:r>
              <a:rPr lang="en-US" sz="4000" dirty="0">
                <a:solidFill>
                  <a:srgbClr val="FFFFFF"/>
                </a:solidFill>
                <a:latin typeface="Amazon Ember"/>
              </a:rPr>
              <a:t>Why partner with AWS Professional Services</a:t>
            </a:r>
            <a:endParaRPr lang="en-US" dirty="0"/>
          </a:p>
        </p:txBody>
      </p:sp>
      <p:grpSp>
        <p:nvGrpSpPr>
          <p:cNvPr id="5" name="Group 4">
            <a:extLst>
              <a:ext uri="{FF2B5EF4-FFF2-40B4-BE49-F238E27FC236}">
                <a16:creationId xmlns:a16="http://schemas.microsoft.com/office/drawing/2014/main" id="{72CF35EC-8B47-8852-08D8-30E97634FB1F}"/>
              </a:ext>
            </a:extLst>
          </p:cNvPr>
          <p:cNvGrpSpPr/>
          <p:nvPr/>
        </p:nvGrpSpPr>
        <p:grpSpPr>
          <a:xfrm>
            <a:off x="640080" y="1525140"/>
            <a:ext cx="10660906" cy="246221"/>
            <a:chOff x="449053" y="3618017"/>
            <a:chExt cx="10660906" cy="246221"/>
          </a:xfrm>
        </p:grpSpPr>
        <p:sp>
          <p:nvSpPr>
            <p:cNvPr id="6" name="Title 5">
              <a:extLst>
                <a:ext uri="{FF2B5EF4-FFF2-40B4-BE49-F238E27FC236}">
                  <a16:creationId xmlns:a16="http://schemas.microsoft.com/office/drawing/2014/main" id="{001C70C6-449D-A2D6-E02D-BBF1D442DF98}"/>
                </a:ext>
              </a:extLst>
            </p:cNvPr>
            <p:cNvSpPr txBox="1">
              <a:spLocks/>
            </p:cNvSpPr>
            <p:nvPr/>
          </p:nvSpPr>
          <p:spPr>
            <a:xfrm>
              <a:off x="906988" y="3618017"/>
              <a:ext cx="10202971"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R="0" lvl="0" algn="l" defTabSz="457200" rtl="0" eaLnBrk="1" fontAlgn="auto" latinLnBrk="0" hangingPunct="1">
                <a:lnSpc>
                  <a:spcPct val="100000"/>
                </a:lnSpc>
                <a:spcBef>
                  <a:spcPts val="0"/>
                </a:spcBef>
                <a:spcAft>
                  <a:spcPts val="0"/>
                </a:spcAft>
                <a:buClrTx/>
                <a:buSzTx/>
                <a:tabLst/>
                <a:defRPr/>
              </a:pPr>
              <a:r>
                <a:rPr lang="en-US" sz="16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Unlock </a:t>
              </a:r>
              <a:r>
                <a:rPr lang="en-US" sz="1600" kern="12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184 hours</a:t>
              </a:r>
              <a:r>
                <a:rPr lang="en-US" sz="1600" kern="1200" dirty="0">
                  <a:latin typeface="Amazon Ember Light" panose="020B0403020204020204" pitchFamily="34" charset="0"/>
                  <a:ea typeface="Amazon Ember Light" panose="020B0403020204020204" pitchFamily="34" charset="0"/>
                  <a:cs typeface="Amazon Ember Light" panose="020B0403020204020204" pitchFamily="34" charset="0"/>
                </a:rPr>
                <a:t> of AWS investment</a:t>
              </a:r>
            </a:p>
          </p:txBody>
        </p:sp>
        <p:grpSp>
          <p:nvGrpSpPr>
            <p:cNvPr id="7" name="Group 6">
              <a:extLst>
                <a:ext uri="{FF2B5EF4-FFF2-40B4-BE49-F238E27FC236}">
                  <a16:creationId xmlns:a16="http://schemas.microsoft.com/office/drawing/2014/main" id="{88596BA6-14CE-1EF1-1CFE-6C748238A35E}"/>
                </a:ext>
              </a:extLst>
            </p:cNvPr>
            <p:cNvGrpSpPr/>
            <p:nvPr/>
          </p:nvGrpSpPr>
          <p:grpSpPr>
            <a:xfrm>
              <a:off x="449053" y="3629097"/>
              <a:ext cx="224059" cy="224059"/>
              <a:chOff x="445243" y="3170060"/>
              <a:chExt cx="224059" cy="224059"/>
            </a:xfrm>
          </p:grpSpPr>
          <p:sp>
            <p:nvSpPr>
              <p:cNvPr id="8" name="Oval 7">
                <a:extLst>
                  <a:ext uri="{FF2B5EF4-FFF2-40B4-BE49-F238E27FC236}">
                    <a16:creationId xmlns:a16="http://schemas.microsoft.com/office/drawing/2014/main" id="{FB4CAF4A-075B-79A6-38EA-D1DA52433404}"/>
                  </a:ext>
                </a:extLst>
              </p:cNvPr>
              <p:cNvSpPr/>
              <p:nvPr/>
            </p:nvSpPr>
            <p:spPr>
              <a:xfrm>
                <a:off x="445243" y="3170060"/>
                <a:ext cx="224059" cy="2240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sz="1600" dirty="0">
                  <a:solidFill>
                    <a:schemeClr val="tx1"/>
                  </a:solidFill>
                </a:endParaRPr>
              </a:p>
            </p:txBody>
          </p:sp>
          <p:sp>
            <p:nvSpPr>
              <p:cNvPr id="9" name="Graphic 44">
                <a:extLst>
                  <a:ext uri="{FF2B5EF4-FFF2-40B4-BE49-F238E27FC236}">
                    <a16:creationId xmlns:a16="http://schemas.microsoft.com/office/drawing/2014/main" id="{78AD778C-83E2-0BA3-FC29-CA5B50DDCB42}"/>
                  </a:ext>
                </a:extLst>
              </p:cNvPr>
              <p:cNvSpPr/>
              <p:nvPr/>
            </p:nvSpPr>
            <p:spPr>
              <a:xfrm>
                <a:off x="508194" y="3236622"/>
                <a:ext cx="98157" cy="90936"/>
              </a:xfrm>
              <a:custGeom>
                <a:avLst/>
                <a:gdLst>
                  <a:gd name="connsiteX0" fmla="*/ 227171 w 228612"/>
                  <a:gd name="connsiteY0" fmla="*/ 102353 h 211794"/>
                  <a:gd name="connsiteX1" fmla="*/ 130493 w 228612"/>
                  <a:gd name="connsiteY1" fmla="*/ 6626 h 211794"/>
                  <a:gd name="connsiteX2" fmla="*/ 95441 w 228612"/>
                  <a:gd name="connsiteY2" fmla="*/ 7388 h 211794"/>
                  <a:gd name="connsiteX3" fmla="*/ 94774 w 228612"/>
                  <a:gd name="connsiteY3" fmla="*/ 42440 h 211794"/>
                  <a:gd name="connsiteX4" fmla="*/ 135922 w 228612"/>
                  <a:gd name="connsiteY4" fmla="*/ 81874 h 211794"/>
                  <a:gd name="connsiteX5" fmla="*/ 19336 w 228612"/>
                  <a:gd name="connsiteY5" fmla="*/ 81874 h 211794"/>
                  <a:gd name="connsiteX6" fmla="*/ 0 w 228612"/>
                  <a:gd name="connsiteY6" fmla="*/ 105782 h 211794"/>
                  <a:gd name="connsiteX7" fmla="*/ 4477 w 228612"/>
                  <a:gd name="connsiteY7" fmla="*/ 121593 h 211794"/>
                  <a:gd name="connsiteX8" fmla="*/ 19050 w 228612"/>
                  <a:gd name="connsiteY8" fmla="*/ 129689 h 211794"/>
                  <a:gd name="connsiteX9" fmla="*/ 136017 w 228612"/>
                  <a:gd name="connsiteY9" fmla="*/ 129689 h 211794"/>
                  <a:gd name="connsiteX10" fmla="*/ 96393 w 228612"/>
                  <a:gd name="connsiteY10" fmla="*/ 169313 h 211794"/>
                  <a:gd name="connsiteX11" fmla="*/ 89630 w 228612"/>
                  <a:gd name="connsiteY11" fmla="*/ 185792 h 211794"/>
                  <a:gd name="connsiteX12" fmla="*/ 97346 w 228612"/>
                  <a:gd name="connsiteY12" fmla="*/ 204080 h 211794"/>
                  <a:gd name="connsiteX13" fmla="*/ 115634 w 228612"/>
                  <a:gd name="connsiteY13" fmla="*/ 211795 h 211794"/>
                  <a:gd name="connsiteX14" fmla="*/ 132207 w 228612"/>
                  <a:gd name="connsiteY14" fmla="*/ 205032 h 211794"/>
                  <a:gd name="connsiteX15" fmla="*/ 227267 w 228612"/>
                  <a:gd name="connsiteY15" fmla="*/ 109020 h 211794"/>
                  <a:gd name="connsiteX16" fmla="*/ 227171 w 228612"/>
                  <a:gd name="connsiteY16" fmla="*/ 102353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12" h="211794">
                    <a:moveTo>
                      <a:pt x="227171" y="102353"/>
                    </a:moveTo>
                    <a:lnTo>
                      <a:pt x="130493" y="6626"/>
                    </a:lnTo>
                    <a:cubicBezTo>
                      <a:pt x="121349" y="-2518"/>
                      <a:pt x="104966" y="-2137"/>
                      <a:pt x="95441" y="7388"/>
                    </a:cubicBezTo>
                    <a:cubicBezTo>
                      <a:pt x="85630" y="17199"/>
                      <a:pt x="85249" y="32915"/>
                      <a:pt x="94774" y="42440"/>
                    </a:cubicBezTo>
                    <a:lnTo>
                      <a:pt x="135922" y="81874"/>
                    </a:lnTo>
                    <a:lnTo>
                      <a:pt x="19336" y="81874"/>
                    </a:lnTo>
                    <a:cubicBezTo>
                      <a:pt x="7239" y="81969"/>
                      <a:pt x="0" y="94066"/>
                      <a:pt x="0" y="105782"/>
                    </a:cubicBezTo>
                    <a:cubicBezTo>
                      <a:pt x="0" y="111687"/>
                      <a:pt x="1619" y="117307"/>
                      <a:pt x="4477" y="121593"/>
                    </a:cubicBezTo>
                    <a:cubicBezTo>
                      <a:pt x="8001" y="126832"/>
                      <a:pt x="13145" y="129689"/>
                      <a:pt x="19050" y="129689"/>
                    </a:cubicBezTo>
                    <a:lnTo>
                      <a:pt x="136017" y="129689"/>
                    </a:lnTo>
                    <a:lnTo>
                      <a:pt x="96393" y="169313"/>
                    </a:lnTo>
                    <a:cubicBezTo>
                      <a:pt x="92012" y="173600"/>
                      <a:pt x="89630" y="179505"/>
                      <a:pt x="89630" y="185792"/>
                    </a:cubicBezTo>
                    <a:cubicBezTo>
                      <a:pt x="89630" y="192554"/>
                      <a:pt x="92393" y="199222"/>
                      <a:pt x="97346" y="204080"/>
                    </a:cubicBezTo>
                    <a:cubicBezTo>
                      <a:pt x="102203" y="208937"/>
                      <a:pt x="108871" y="211795"/>
                      <a:pt x="115634" y="211795"/>
                    </a:cubicBezTo>
                    <a:cubicBezTo>
                      <a:pt x="121920" y="211795"/>
                      <a:pt x="127826" y="209414"/>
                      <a:pt x="132207" y="205032"/>
                    </a:cubicBezTo>
                    <a:lnTo>
                      <a:pt x="227267" y="109020"/>
                    </a:lnTo>
                    <a:cubicBezTo>
                      <a:pt x="229076" y="107210"/>
                      <a:pt x="229076" y="104162"/>
                      <a:pt x="227171" y="102353"/>
                    </a:cubicBezTo>
                    <a:close/>
                  </a:path>
                </a:pathLst>
              </a:custGeom>
              <a:solidFill>
                <a:schemeClr val="bg1"/>
              </a:solidFill>
              <a:ln w="9525" cap="flat">
                <a:noFill/>
                <a:prstDash val="solid"/>
                <a:miter/>
              </a:ln>
            </p:spPr>
            <p:txBody>
              <a:bodyPr rtlCol="0" anchor="ctr">
                <a:noAutofit/>
              </a:bodyPr>
              <a:lstStyle/>
              <a:p>
                <a:endParaRPr lang="en-US" sz="1600" dirty="0"/>
              </a:p>
            </p:txBody>
          </p:sp>
        </p:grpSp>
      </p:grpSp>
      <p:grpSp>
        <p:nvGrpSpPr>
          <p:cNvPr id="10" name="Group 9">
            <a:extLst>
              <a:ext uri="{FF2B5EF4-FFF2-40B4-BE49-F238E27FC236}">
                <a16:creationId xmlns:a16="http://schemas.microsoft.com/office/drawing/2014/main" id="{6352DB25-23D8-68FF-557B-DC1C7351DD79}"/>
              </a:ext>
            </a:extLst>
          </p:cNvPr>
          <p:cNvGrpSpPr/>
          <p:nvPr/>
        </p:nvGrpSpPr>
        <p:grpSpPr>
          <a:xfrm>
            <a:off x="640080" y="2027204"/>
            <a:ext cx="11293894" cy="492443"/>
            <a:chOff x="449053" y="3980590"/>
            <a:chExt cx="11293894" cy="492443"/>
          </a:xfrm>
        </p:grpSpPr>
        <p:sp>
          <p:nvSpPr>
            <p:cNvPr id="11" name="Title 5">
              <a:extLst>
                <a:ext uri="{FF2B5EF4-FFF2-40B4-BE49-F238E27FC236}">
                  <a16:creationId xmlns:a16="http://schemas.microsoft.com/office/drawing/2014/main" id="{8CDE8CC7-40D5-4CDC-682A-8C86678F1EB0}"/>
                </a:ext>
              </a:extLst>
            </p:cNvPr>
            <p:cNvSpPr txBox="1">
              <a:spLocks/>
            </p:cNvSpPr>
            <p:nvPr/>
          </p:nvSpPr>
          <p:spPr>
            <a:xfrm>
              <a:off x="906989" y="3980590"/>
              <a:ext cx="10835958" cy="492443"/>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R="0" lvl="0" algn="l" defTabSz="457200" rtl="0" eaLnBrk="1" fontAlgn="auto" latinLnBrk="0" hangingPunct="1">
                <a:lnSpc>
                  <a:spcPct val="100000"/>
                </a:lnSpc>
                <a:spcBef>
                  <a:spcPts val="0"/>
                </a:spcBef>
                <a:spcAft>
                  <a:spcPts val="0"/>
                </a:spcAft>
                <a:buClrTx/>
                <a:buSzTx/>
                <a:tabLst/>
                <a:defRPr/>
              </a:pPr>
              <a:r>
                <a:rPr lang="en-GB" sz="1600" dirty="0">
                  <a:latin typeface="Amazon Ember Light" panose="020B0403020204020204" pitchFamily="34" charset="0"/>
                  <a:ea typeface="Amazon Ember Light" panose="020B0403020204020204" pitchFamily="34" charset="0"/>
                  <a:cs typeface="Amazon Ember Light" panose="020B0403020204020204" pitchFamily="34" charset="0"/>
                </a:rPr>
                <a:t>Maximize efficiency and impact by </a:t>
              </a:r>
              <a:r>
                <a:rPr lang="en-GB" sz="16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concentrating</a:t>
              </a:r>
              <a:r>
                <a:rPr lang="en-GB" sz="1600" dirty="0">
                  <a:latin typeface="Amazon Ember Light" panose="020B0403020204020204" pitchFamily="34" charset="0"/>
                  <a:ea typeface="Amazon Ember Light" panose="020B0403020204020204" pitchFamily="34" charset="0"/>
                  <a:cs typeface="Amazon Ember Light" panose="020B0403020204020204" pitchFamily="34" charset="0"/>
                </a:rPr>
                <a:t> your assessment efforts into a focused, intensive </a:t>
              </a:r>
              <a:r>
                <a:rPr lang="en-GB" sz="16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3-month</a:t>
              </a:r>
              <a:r>
                <a:rPr lang="en-GB" sz="1600" dirty="0">
                  <a:latin typeface="Amazon Ember Light" panose="020B0403020204020204" pitchFamily="34" charset="0"/>
                  <a:ea typeface="Amazon Ember Light" panose="020B0403020204020204" pitchFamily="34" charset="0"/>
                  <a:cs typeface="Amazon Ember Light" panose="020B0403020204020204" pitchFamily="34" charset="0"/>
                </a:rPr>
                <a:t> period, rather than spreading resources thin over prolonged evaluations</a:t>
              </a:r>
              <a:endParaRPr lang="en-US" sz="16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2" name="Group 11">
              <a:extLst>
                <a:ext uri="{FF2B5EF4-FFF2-40B4-BE49-F238E27FC236}">
                  <a16:creationId xmlns:a16="http://schemas.microsoft.com/office/drawing/2014/main" id="{84BB7F0E-51DD-A82B-CD08-2F52859E5253}"/>
                </a:ext>
              </a:extLst>
            </p:cNvPr>
            <p:cNvGrpSpPr/>
            <p:nvPr/>
          </p:nvGrpSpPr>
          <p:grpSpPr>
            <a:xfrm>
              <a:off x="449053" y="3991670"/>
              <a:ext cx="224059" cy="224059"/>
              <a:chOff x="445243" y="3532633"/>
              <a:chExt cx="224059" cy="224059"/>
            </a:xfrm>
          </p:grpSpPr>
          <p:sp>
            <p:nvSpPr>
              <p:cNvPr id="13" name="Oval 12">
                <a:extLst>
                  <a:ext uri="{FF2B5EF4-FFF2-40B4-BE49-F238E27FC236}">
                    <a16:creationId xmlns:a16="http://schemas.microsoft.com/office/drawing/2014/main" id="{7D947A84-DA2C-B060-2F94-F44473484AFC}"/>
                  </a:ext>
                </a:extLst>
              </p:cNvPr>
              <p:cNvSpPr/>
              <p:nvPr/>
            </p:nvSpPr>
            <p:spPr>
              <a:xfrm>
                <a:off x="445243" y="3532633"/>
                <a:ext cx="224059" cy="2240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sz="1600" dirty="0">
                  <a:solidFill>
                    <a:schemeClr val="tx1"/>
                  </a:solidFill>
                </a:endParaRPr>
              </a:p>
            </p:txBody>
          </p:sp>
          <p:sp>
            <p:nvSpPr>
              <p:cNvPr id="14" name="Graphic 44">
                <a:extLst>
                  <a:ext uri="{FF2B5EF4-FFF2-40B4-BE49-F238E27FC236}">
                    <a16:creationId xmlns:a16="http://schemas.microsoft.com/office/drawing/2014/main" id="{5AE2ED12-4C3B-E45E-D26A-0B5D0DFDA80D}"/>
                  </a:ext>
                </a:extLst>
              </p:cNvPr>
              <p:cNvSpPr/>
              <p:nvPr/>
            </p:nvSpPr>
            <p:spPr>
              <a:xfrm>
                <a:off x="508194" y="3599195"/>
                <a:ext cx="98157" cy="90936"/>
              </a:xfrm>
              <a:custGeom>
                <a:avLst/>
                <a:gdLst>
                  <a:gd name="connsiteX0" fmla="*/ 227171 w 228612"/>
                  <a:gd name="connsiteY0" fmla="*/ 102353 h 211794"/>
                  <a:gd name="connsiteX1" fmla="*/ 130493 w 228612"/>
                  <a:gd name="connsiteY1" fmla="*/ 6626 h 211794"/>
                  <a:gd name="connsiteX2" fmla="*/ 95441 w 228612"/>
                  <a:gd name="connsiteY2" fmla="*/ 7388 h 211794"/>
                  <a:gd name="connsiteX3" fmla="*/ 94774 w 228612"/>
                  <a:gd name="connsiteY3" fmla="*/ 42440 h 211794"/>
                  <a:gd name="connsiteX4" fmla="*/ 135922 w 228612"/>
                  <a:gd name="connsiteY4" fmla="*/ 81874 h 211794"/>
                  <a:gd name="connsiteX5" fmla="*/ 19336 w 228612"/>
                  <a:gd name="connsiteY5" fmla="*/ 81874 h 211794"/>
                  <a:gd name="connsiteX6" fmla="*/ 0 w 228612"/>
                  <a:gd name="connsiteY6" fmla="*/ 105782 h 211794"/>
                  <a:gd name="connsiteX7" fmla="*/ 4477 w 228612"/>
                  <a:gd name="connsiteY7" fmla="*/ 121593 h 211794"/>
                  <a:gd name="connsiteX8" fmla="*/ 19050 w 228612"/>
                  <a:gd name="connsiteY8" fmla="*/ 129689 h 211794"/>
                  <a:gd name="connsiteX9" fmla="*/ 136017 w 228612"/>
                  <a:gd name="connsiteY9" fmla="*/ 129689 h 211794"/>
                  <a:gd name="connsiteX10" fmla="*/ 96393 w 228612"/>
                  <a:gd name="connsiteY10" fmla="*/ 169313 h 211794"/>
                  <a:gd name="connsiteX11" fmla="*/ 89630 w 228612"/>
                  <a:gd name="connsiteY11" fmla="*/ 185792 h 211794"/>
                  <a:gd name="connsiteX12" fmla="*/ 97346 w 228612"/>
                  <a:gd name="connsiteY12" fmla="*/ 204080 h 211794"/>
                  <a:gd name="connsiteX13" fmla="*/ 115634 w 228612"/>
                  <a:gd name="connsiteY13" fmla="*/ 211795 h 211794"/>
                  <a:gd name="connsiteX14" fmla="*/ 132207 w 228612"/>
                  <a:gd name="connsiteY14" fmla="*/ 205032 h 211794"/>
                  <a:gd name="connsiteX15" fmla="*/ 227267 w 228612"/>
                  <a:gd name="connsiteY15" fmla="*/ 109020 h 211794"/>
                  <a:gd name="connsiteX16" fmla="*/ 227171 w 228612"/>
                  <a:gd name="connsiteY16" fmla="*/ 102353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12" h="211794">
                    <a:moveTo>
                      <a:pt x="227171" y="102353"/>
                    </a:moveTo>
                    <a:lnTo>
                      <a:pt x="130493" y="6626"/>
                    </a:lnTo>
                    <a:cubicBezTo>
                      <a:pt x="121349" y="-2518"/>
                      <a:pt x="104966" y="-2137"/>
                      <a:pt x="95441" y="7388"/>
                    </a:cubicBezTo>
                    <a:cubicBezTo>
                      <a:pt x="85630" y="17199"/>
                      <a:pt x="85249" y="32915"/>
                      <a:pt x="94774" y="42440"/>
                    </a:cubicBezTo>
                    <a:lnTo>
                      <a:pt x="135922" y="81874"/>
                    </a:lnTo>
                    <a:lnTo>
                      <a:pt x="19336" y="81874"/>
                    </a:lnTo>
                    <a:cubicBezTo>
                      <a:pt x="7239" y="81969"/>
                      <a:pt x="0" y="94066"/>
                      <a:pt x="0" y="105782"/>
                    </a:cubicBezTo>
                    <a:cubicBezTo>
                      <a:pt x="0" y="111687"/>
                      <a:pt x="1619" y="117307"/>
                      <a:pt x="4477" y="121593"/>
                    </a:cubicBezTo>
                    <a:cubicBezTo>
                      <a:pt x="8001" y="126832"/>
                      <a:pt x="13145" y="129689"/>
                      <a:pt x="19050" y="129689"/>
                    </a:cubicBezTo>
                    <a:lnTo>
                      <a:pt x="136017" y="129689"/>
                    </a:lnTo>
                    <a:lnTo>
                      <a:pt x="96393" y="169313"/>
                    </a:lnTo>
                    <a:cubicBezTo>
                      <a:pt x="92012" y="173600"/>
                      <a:pt x="89630" y="179505"/>
                      <a:pt x="89630" y="185792"/>
                    </a:cubicBezTo>
                    <a:cubicBezTo>
                      <a:pt x="89630" y="192554"/>
                      <a:pt x="92393" y="199222"/>
                      <a:pt x="97346" y="204080"/>
                    </a:cubicBezTo>
                    <a:cubicBezTo>
                      <a:pt x="102203" y="208937"/>
                      <a:pt x="108871" y="211795"/>
                      <a:pt x="115634" y="211795"/>
                    </a:cubicBezTo>
                    <a:cubicBezTo>
                      <a:pt x="121920" y="211795"/>
                      <a:pt x="127826" y="209414"/>
                      <a:pt x="132207" y="205032"/>
                    </a:cubicBezTo>
                    <a:lnTo>
                      <a:pt x="227267" y="109020"/>
                    </a:lnTo>
                    <a:cubicBezTo>
                      <a:pt x="229076" y="107210"/>
                      <a:pt x="229076" y="104162"/>
                      <a:pt x="227171" y="102353"/>
                    </a:cubicBezTo>
                    <a:close/>
                  </a:path>
                </a:pathLst>
              </a:custGeom>
              <a:solidFill>
                <a:schemeClr val="bg1"/>
              </a:solidFill>
              <a:ln w="9525" cap="flat">
                <a:noFill/>
                <a:prstDash val="solid"/>
                <a:miter/>
              </a:ln>
            </p:spPr>
            <p:txBody>
              <a:bodyPr rtlCol="0" anchor="ctr">
                <a:noAutofit/>
              </a:bodyPr>
              <a:lstStyle/>
              <a:p>
                <a:endParaRPr lang="en-US" sz="1600" dirty="0"/>
              </a:p>
            </p:txBody>
          </p:sp>
        </p:grpSp>
      </p:grpSp>
      <p:grpSp>
        <p:nvGrpSpPr>
          <p:cNvPr id="15" name="Group 14">
            <a:extLst>
              <a:ext uri="{FF2B5EF4-FFF2-40B4-BE49-F238E27FC236}">
                <a16:creationId xmlns:a16="http://schemas.microsoft.com/office/drawing/2014/main" id="{D65EA766-6243-0C07-6607-16CE606EA5E9}"/>
              </a:ext>
            </a:extLst>
          </p:cNvPr>
          <p:cNvGrpSpPr/>
          <p:nvPr/>
        </p:nvGrpSpPr>
        <p:grpSpPr>
          <a:xfrm>
            <a:off x="640080" y="2791843"/>
            <a:ext cx="11385334" cy="492443"/>
            <a:chOff x="449053" y="4343163"/>
            <a:chExt cx="11385334" cy="492443"/>
          </a:xfrm>
        </p:grpSpPr>
        <p:sp>
          <p:nvSpPr>
            <p:cNvPr id="16" name="Title 5">
              <a:extLst>
                <a:ext uri="{FF2B5EF4-FFF2-40B4-BE49-F238E27FC236}">
                  <a16:creationId xmlns:a16="http://schemas.microsoft.com/office/drawing/2014/main" id="{4B8FAE26-6083-DC53-8FE6-2FAE80835D3A}"/>
                </a:ext>
              </a:extLst>
            </p:cNvPr>
            <p:cNvSpPr txBox="1">
              <a:spLocks/>
            </p:cNvSpPr>
            <p:nvPr/>
          </p:nvSpPr>
          <p:spPr>
            <a:xfrm>
              <a:off x="906989" y="4343163"/>
              <a:ext cx="10927398" cy="492443"/>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R="0" lvl="0" algn="l" defTabSz="457200" rtl="0" eaLnBrk="1" fontAlgn="auto" latinLnBrk="0" hangingPunct="1">
                <a:lnSpc>
                  <a:spcPct val="100000"/>
                </a:lnSpc>
                <a:spcBef>
                  <a:spcPts val="0"/>
                </a:spcBef>
                <a:spcAft>
                  <a:spcPts val="0"/>
                </a:spcAft>
                <a:buClrTx/>
                <a:buSzTx/>
                <a:tabLst/>
                <a:defRPr/>
              </a:pPr>
              <a:r>
                <a:rPr lang="en-US" sz="16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Leverage </a:t>
              </a:r>
              <a:r>
                <a:rPr lang="en-US" sz="1600" kern="12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AWS proven methodology </a:t>
              </a:r>
              <a:r>
                <a:rPr lang="en-US" sz="16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built in 1000’s customers engagements with accelerators for quality, speed, and desired outcomes</a:t>
              </a:r>
            </a:p>
          </p:txBody>
        </p:sp>
        <p:grpSp>
          <p:nvGrpSpPr>
            <p:cNvPr id="17" name="Group 16">
              <a:extLst>
                <a:ext uri="{FF2B5EF4-FFF2-40B4-BE49-F238E27FC236}">
                  <a16:creationId xmlns:a16="http://schemas.microsoft.com/office/drawing/2014/main" id="{038A6C14-B3EE-D797-1C76-EFC18ED7E048}"/>
                </a:ext>
              </a:extLst>
            </p:cNvPr>
            <p:cNvGrpSpPr/>
            <p:nvPr/>
          </p:nvGrpSpPr>
          <p:grpSpPr>
            <a:xfrm>
              <a:off x="449053" y="4354243"/>
              <a:ext cx="224059" cy="224059"/>
              <a:chOff x="445243" y="3895206"/>
              <a:chExt cx="224059" cy="224059"/>
            </a:xfrm>
          </p:grpSpPr>
          <p:sp>
            <p:nvSpPr>
              <p:cNvPr id="18" name="Oval 17">
                <a:extLst>
                  <a:ext uri="{FF2B5EF4-FFF2-40B4-BE49-F238E27FC236}">
                    <a16:creationId xmlns:a16="http://schemas.microsoft.com/office/drawing/2014/main" id="{ABA49D98-7CF6-1D3E-F11F-4FDF1992F686}"/>
                  </a:ext>
                </a:extLst>
              </p:cNvPr>
              <p:cNvSpPr/>
              <p:nvPr/>
            </p:nvSpPr>
            <p:spPr>
              <a:xfrm>
                <a:off x="445243" y="3895206"/>
                <a:ext cx="224059" cy="2240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sz="1600" dirty="0">
                  <a:solidFill>
                    <a:schemeClr val="tx1"/>
                  </a:solidFill>
                </a:endParaRPr>
              </a:p>
            </p:txBody>
          </p:sp>
          <p:sp>
            <p:nvSpPr>
              <p:cNvPr id="19" name="Graphic 44">
                <a:extLst>
                  <a:ext uri="{FF2B5EF4-FFF2-40B4-BE49-F238E27FC236}">
                    <a16:creationId xmlns:a16="http://schemas.microsoft.com/office/drawing/2014/main" id="{59413E28-97E9-B8C3-9291-BBFED80BFCD4}"/>
                  </a:ext>
                </a:extLst>
              </p:cNvPr>
              <p:cNvSpPr/>
              <p:nvPr/>
            </p:nvSpPr>
            <p:spPr>
              <a:xfrm>
                <a:off x="508194" y="3961768"/>
                <a:ext cx="98157" cy="90936"/>
              </a:xfrm>
              <a:custGeom>
                <a:avLst/>
                <a:gdLst>
                  <a:gd name="connsiteX0" fmla="*/ 227171 w 228612"/>
                  <a:gd name="connsiteY0" fmla="*/ 102353 h 211794"/>
                  <a:gd name="connsiteX1" fmla="*/ 130493 w 228612"/>
                  <a:gd name="connsiteY1" fmla="*/ 6626 h 211794"/>
                  <a:gd name="connsiteX2" fmla="*/ 95441 w 228612"/>
                  <a:gd name="connsiteY2" fmla="*/ 7388 h 211794"/>
                  <a:gd name="connsiteX3" fmla="*/ 94774 w 228612"/>
                  <a:gd name="connsiteY3" fmla="*/ 42440 h 211794"/>
                  <a:gd name="connsiteX4" fmla="*/ 135922 w 228612"/>
                  <a:gd name="connsiteY4" fmla="*/ 81874 h 211794"/>
                  <a:gd name="connsiteX5" fmla="*/ 19336 w 228612"/>
                  <a:gd name="connsiteY5" fmla="*/ 81874 h 211794"/>
                  <a:gd name="connsiteX6" fmla="*/ 0 w 228612"/>
                  <a:gd name="connsiteY6" fmla="*/ 105782 h 211794"/>
                  <a:gd name="connsiteX7" fmla="*/ 4477 w 228612"/>
                  <a:gd name="connsiteY7" fmla="*/ 121593 h 211794"/>
                  <a:gd name="connsiteX8" fmla="*/ 19050 w 228612"/>
                  <a:gd name="connsiteY8" fmla="*/ 129689 h 211794"/>
                  <a:gd name="connsiteX9" fmla="*/ 136017 w 228612"/>
                  <a:gd name="connsiteY9" fmla="*/ 129689 h 211794"/>
                  <a:gd name="connsiteX10" fmla="*/ 96393 w 228612"/>
                  <a:gd name="connsiteY10" fmla="*/ 169313 h 211794"/>
                  <a:gd name="connsiteX11" fmla="*/ 89630 w 228612"/>
                  <a:gd name="connsiteY11" fmla="*/ 185792 h 211794"/>
                  <a:gd name="connsiteX12" fmla="*/ 97346 w 228612"/>
                  <a:gd name="connsiteY12" fmla="*/ 204080 h 211794"/>
                  <a:gd name="connsiteX13" fmla="*/ 115634 w 228612"/>
                  <a:gd name="connsiteY13" fmla="*/ 211795 h 211794"/>
                  <a:gd name="connsiteX14" fmla="*/ 132207 w 228612"/>
                  <a:gd name="connsiteY14" fmla="*/ 205032 h 211794"/>
                  <a:gd name="connsiteX15" fmla="*/ 227267 w 228612"/>
                  <a:gd name="connsiteY15" fmla="*/ 109020 h 211794"/>
                  <a:gd name="connsiteX16" fmla="*/ 227171 w 228612"/>
                  <a:gd name="connsiteY16" fmla="*/ 102353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12" h="211794">
                    <a:moveTo>
                      <a:pt x="227171" y="102353"/>
                    </a:moveTo>
                    <a:lnTo>
                      <a:pt x="130493" y="6626"/>
                    </a:lnTo>
                    <a:cubicBezTo>
                      <a:pt x="121349" y="-2518"/>
                      <a:pt x="104966" y="-2137"/>
                      <a:pt x="95441" y="7388"/>
                    </a:cubicBezTo>
                    <a:cubicBezTo>
                      <a:pt x="85630" y="17199"/>
                      <a:pt x="85249" y="32915"/>
                      <a:pt x="94774" y="42440"/>
                    </a:cubicBezTo>
                    <a:lnTo>
                      <a:pt x="135922" y="81874"/>
                    </a:lnTo>
                    <a:lnTo>
                      <a:pt x="19336" y="81874"/>
                    </a:lnTo>
                    <a:cubicBezTo>
                      <a:pt x="7239" y="81969"/>
                      <a:pt x="0" y="94066"/>
                      <a:pt x="0" y="105782"/>
                    </a:cubicBezTo>
                    <a:cubicBezTo>
                      <a:pt x="0" y="111687"/>
                      <a:pt x="1619" y="117307"/>
                      <a:pt x="4477" y="121593"/>
                    </a:cubicBezTo>
                    <a:cubicBezTo>
                      <a:pt x="8001" y="126832"/>
                      <a:pt x="13145" y="129689"/>
                      <a:pt x="19050" y="129689"/>
                    </a:cubicBezTo>
                    <a:lnTo>
                      <a:pt x="136017" y="129689"/>
                    </a:lnTo>
                    <a:lnTo>
                      <a:pt x="96393" y="169313"/>
                    </a:lnTo>
                    <a:cubicBezTo>
                      <a:pt x="92012" y="173600"/>
                      <a:pt x="89630" y="179505"/>
                      <a:pt x="89630" y="185792"/>
                    </a:cubicBezTo>
                    <a:cubicBezTo>
                      <a:pt x="89630" y="192554"/>
                      <a:pt x="92393" y="199222"/>
                      <a:pt x="97346" y="204080"/>
                    </a:cubicBezTo>
                    <a:cubicBezTo>
                      <a:pt x="102203" y="208937"/>
                      <a:pt x="108871" y="211795"/>
                      <a:pt x="115634" y="211795"/>
                    </a:cubicBezTo>
                    <a:cubicBezTo>
                      <a:pt x="121920" y="211795"/>
                      <a:pt x="127826" y="209414"/>
                      <a:pt x="132207" y="205032"/>
                    </a:cubicBezTo>
                    <a:lnTo>
                      <a:pt x="227267" y="109020"/>
                    </a:lnTo>
                    <a:cubicBezTo>
                      <a:pt x="229076" y="107210"/>
                      <a:pt x="229076" y="104162"/>
                      <a:pt x="227171" y="102353"/>
                    </a:cubicBezTo>
                    <a:close/>
                  </a:path>
                </a:pathLst>
              </a:custGeom>
              <a:solidFill>
                <a:schemeClr val="bg1"/>
              </a:solidFill>
              <a:ln w="9525" cap="flat">
                <a:noFill/>
                <a:prstDash val="solid"/>
                <a:miter/>
              </a:ln>
            </p:spPr>
            <p:txBody>
              <a:bodyPr rtlCol="0" anchor="ctr">
                <a:noAutofit/>
              </a:bodyPr>
              <a:lstStyle/>
              <a:p>
                <a:endParaRPr lang="en-US" sz="1600" dirty="0"/>
              </a:p>
            </p:txBody>
          </p:sp>
        </p:grpSp>
      </p:grpSp>
      <p:grpSp>
        <p:nvGrpSpPr>
          <p:cNvPr id="20" name="Group 19">
            <a:extLst>
              <a:ext uri="{FF2B5EF4-FFF2-40B4-BE49-F238E27FC236}">
                <a16:creationId xmlns:a16="http://schemas.microsoft.com/office/drawing/2014/main" id="{CF7E1378-0B0A-9EAC-F1D2-613ACDD07A39}"/>
              </a:ext>
            </a:extLst>
          </p:cNvPr>
          <p:cNvGrpSpPr/>
          <p:nvPr/>
        </p:nvGrpSpPr>
        <p:grpSpPr>
          <a:xfrm>
            <a:off x="640080" y="3530600"/>
            <a:ext cx="9989820" cy="246221"/>
            <a:chOff x="449053" y="4911232"/>
            <a:chExt cx="9989820" cy="246221"/>
          </a:xfrm>
        </p:grpSpPr>
        <p:sp>
          <p:nvSpPr>
            <p:cNvPr id="21" name="Title 5">
              <a:extLst>
                <a:ext uri="{FF2B5EF4-FFF2-40B4-BE49-F238E27FC236}">
                  <a16:creationId xmlns:a16="http://schemas.microsoft.com/office/drawing/2014/main" id="{3BF303DC-1920-1490-52CA-DE6C3F838978}"/>
                </a:ext>
              </a:extLst>
            </p:cNvPr>
            <p:cNvSpPr txBox="1">
              <a:spLocks/>
            </p:cNvSpPr>
            <p:nvPr/>
          </p:nvSpPr>
          <p:spPr>
            <a:xfrm>
              <a:off x="893737" y="4911232"/>
              <a:ext cx="9545136"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R="0" lvl="0" algn="l" defTabSz="457200" rtl="0" eaLnBrk="1" fontAlgn="auto" latinLnBrk="0" hangingPunct="1">
                <a:lnSpc>
                  <a:spcPct val="100000"/>
                </a:lnSpc>
                <a:spcBef>
                  <a:spcPts val="0"/>
                </a:spcBef>
                <a:spcAft>
                  <a:spcPts val="0"/>
                </a:spcAft>
                <a:buClrTx/>
                <a:buSzTx/>
                <a:tabLst/>
                <a:defRPr/>
              </a:pPr>
              <a:r>
                <a:rPr lang="en-GB" sz="1600" dirty="0">
                  <a:latin typeface="Amazon Ember Light" panose="020B0403020204020204" pitchFamily="34" charset="0"/>
                  <a:ea typeface="Amazon Ember Light" panose="020B0403020204020204" pitchFamily="34" charset="0"/>
                  <a:cs typeface="Amazon Ember Light" panose="020B0403020204020204" pitchFamily="34" charset="0"/>
                </a:rPr>
                <a:t>Receive </a:t>
              </a:r>
              <a:r>
                <a:rPr lang="en-GB" sz="16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comprehensive</a:t>
              </a:r>
              <a:r>
                <a:rPr lang="en-GB" sz="1600" dirty="0">
                  <a:latin typeface="Amazon Ember Light" panose="020B0403020204020204" pitchFamily="34" charset="0"/>
                  <a:ea typeface="Amazon Ember Light" panose="020B0403020204020204" pitchFamily="34" charset="0"/>
                  <a:cs typeface="Amazon Ember Light" panose="020B0403020204020204" pitchFamily="34" charset="0"/>
                </a:rPr>
                <a:t> assess outputs for a seamless </a:t>
              </a:r>
              <a:r>
                <a:rPr lang="en-GB" sz="16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transition</a:t>
              </a:r>
              <a:r>
                <a:rPr lang="en-GB" sz="1600" dirty="0">
                  <a:latin typeface="Amazon Ember Light" panose="020B0403020204020204" pitchFamily="34" charset="0"/>
                  <a:ea typeface="Amazon Ember Light" panose="020B0403020204020204" pitchFamily="34" charset="0"/>
                  <a:cs typeface="Amazon Ember Light" panose="020B0403020204020204" pitchFamily="34" charset="0"/>
                </a:rPr>
                <a:t> to </a:t>
              </a:r>
              <a:r>
                <a:rPr lang="en-GB" sz="16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mobilizing for Migration</a:t>
              </a:r>
              <a:endParaRPr lang="en-US" sz="1600" kern="12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2" name="Group 21">
              <a:extLst>
                <a:ext uri="{FF2B5EF4-FFF2-40B4-BE49-F238E27FC236}">
                  <a16:creationId xmlns:a16="http://schemas.microsoft.com/office/drawing/2014/main" id="{969B6A71-4010-50D3-AF27-C47D0314DE45}"/>
                </a:ext>
              </a:extLst>
            </p:cNvPr>
            <p:cNvGrpSpPr/>
            <p:nvPr/>
          </p:nvGrpSpPr>
          <p:grpSpPr>
            <a:xfrm>
              <a:off x="449053" y="4922312"/>
              <a:ext cx="224059" cy="224059"/>
              <a:chOff x="445243" y="4463275"/>
              <a:chExt cx="224059" cy="224059"/>
            </a:xfrm>
          </p:grpSpPr>
          <p:sp>
            <p:nvSpPr>
              <p:cNvPr id="23" name="Oval 22">
                <a:extLst>
                  <a:ext uri="{FF2B5EF4-FFF2-40B4-BE49-F238E27FC236}">
                    <a16:creationId xmlns:a16="http://schemas.microsoft.com/office/drawing/2014/main" id="{1E2C2A19-D03D-2788-135F-CC99B7423E5F}"/>
                  </a:ext>
                </a:extLst>
              </p:cNvPr>
              <p:cNvSpPr/>
              <p:nvPr/>
            </p:nvSpPr>
            <p:spPr>
              <a:xfrm>
                <a:off x="445243" y="4463275"/>
                <a:ext cx="224059" cy="2240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sz="1600" dirty="0">
                  <a:solidFill>
                    <a:schemeClr val="tx1"/>
                  </a:solidFill>
                </a:endParaRPr>
              </a:p>
            </p:txBody>
          </p:sp>
          <p:sp>
            <p:nvSpPr>
              <p:cNvPr id="24" name="Graphic 44">
                <a:extLst>
                  <a:ext uri="{FF2B5EF4-FFF2-40B4-BE49-F238E27FC236}">
                    <a16:creationId xmlns:a16="http://schemas.microsoft.com/office/drawing/2014/main" id="{B9F213C8-CC62-C5F4-D26B-A0D218087D38}"/>
                  </a:ext>
                </a:extLst>
              </p:cNvPr>
              <p:cNvSpPr/>
              <p:nvPr/>
            </p:nvSpPr>
            <p:spPr>
              <a:xfrm>
                <a:off x="508194" y="4529837"/>
                <a:ext cx="98157" cy="90936"/>
              </a:xfrm>
              <a:custGeom>
                <a:avLst/>
                <a:gdLst>
                  <a:gd name="connsiteX0" fmla="*/ 227171 w 228612"/>
                  <a:gd name="connsiteY0" fmla="*/ 102353 h 211794"/>
                  <a:gd name="connsiteX1" fmla="*/ 130493 w 228612"/>
                  <a:gd name="connsiteY1" fmla="*/ 6626 h 211794"/>
                  <a:gd name="connsiteX2" fmla="*/ 95441 w 228612"/>
                  <a:gd name="connsiteY2" fmla="*/ 7388 h 211794"/>
                  <a:gd name="connsiteX3" fmla="*/ 94774 w 228612"/>
                  <a:gd name="connsiteY3" fmla="*/ 42440 h 211794"/>
                  <a:gd name="connsiteX4" fmla="*/ 135922 w 228612"/>
                  <a:gd name="connsiteY4" fmla="*/ 81874 h 211794"/>
                  <a:gd name="connsiteX5" fmla="*/ 19336 w 228612"/>
                  <a:gd name="connsiteY5" fmla="*/ 81874 h 211794"/>
                  <a:gd name="connsiteX6" fmla="*/ 0 w 228612"/>
                  <a:gd name="connsiteY6" fmla="*/ 105782 h 211794"/>
                  <a:gd name="connsiteX7" fmla="*/ 4477 w 228612"/>
                  <a:gd name="connsiteY7" fmla="*/ 121593 h 211794"/>
                  <a:gd name="connsiteX8" fmla="*/ 19050 w 228612"/>
                  <a:gd name="connsiteY8" fmla="*/ 129689 h 211794"/>
                  <a:gd name="connsiteX9" fmla="*/ 136017 w 228612"/>
                  <a:gd name="connsiteY9" fmla="*/ 129689 h 211794"/>
                  <a:gd name="connsiteX10" fmla="*/ 96393 w 228612"/>
                  <a:gd name="connsiteY10" fmla="*/ 169313 h 211794"/>
                  <a:gd name="connsiteX11" fmla="*/ 89630 w 228612"/>
                  <a:gd name="connsiteY11" fmla="*/ 185792 h 211794"/>
                  <a:gd name="connsiteX12" fmla="*/ 97346 w 228612"/>
                  <a:gd name="connsiteY12" fmla="*/ 204080 h 211794"/>
                  <a:gd name="connsiteX13" fmla="*/ 115634 w 228612"/>
                  <a:gd name="connsiteY13" fmla="*/ 211795 h 211794"/>
                  <a:gd name="connsiteX14" fmla="*/ 132207 w 228612"/>
                  <a:gd name="connsiteY14" fmla="*/ 205032 h 211794"/>
                  <a:gd name="connsiteX15" fmla="*/ 227267 w 228612"/>
                  <a:gd name="connsiteY15" fmla="*/ 109020 h 211794"/>
                  <a:gd name="connsiteX16" fmla="*/ 227171 w 228612"/>
                  <a:gd name="connsiteY16" fmla="*/ 102353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12" h="211794">
                    <a:moveTo>
                      <a:pt x="227171" y="102353"/>
                    </a:moveTo>
                    <a:lnTo>
                      <a:pt x="130493" y="6626"/>
                    </a:lnTo>
                    <a:cubicBezTo>
                      <a:pt x="121349" y="-2518"/>
                      <a:pt x="104966" y="-2137"/>
                      <a:pt x="95441" y="7388"/>
                    </a:cubicBezTo>
                    <a:cubicBezTo>
                      <a:pt x="85630" y="17199"/>
                      <a:pt x="85249" y="32915"/>
                      <a:pt x="94774" y="42440"/>
                    </a:cubicBezTo>
                    <a:lnTo>
                      <a:pt x="135922" y="81874"/>
                    </a:lnTo>
                    <a:lnTo>
                      <a:pt x="19336" y="81874"/>
                    </a:lnTo>
                    <a:cubicBezTo>
                      <a:pt x="7239" y="81969"/>
                      <a:pt x="0" y="94066"/>
                      <a:pt x="0" y="105782"/>
                    </a:cubicBezTo>
                    <a:cubicBezTo>
                      <a:pt x="0" y="111687"/>
                      <a:pt x="1619" y="117307"/>
                      <a:pt x="4477" y="121593"/>
                    </a:cubicBezTo>
                    <a:cubicBezTo>
                      <a:pt x="8001" y="126832"/>
                      <a:pt x="13145" y="129689"/>
                      <a:pt x="19050" y="129689"/>
                    </a:cubicBezTo>
                    <a:lnTo>
                      <a:pt x="136017" y="129689"/>
                    </a:lnTo>
                    <a:lnTo>
                      <a:pt x="96393" y="169313"/>
                    </a:lnTo>
                    <a:cubicBezTo>
                      <a:pt x="92012" y="173600"/>
                      <a:pt x="89630" y="179505"/>
                      <a:pt x="89630" y="185792"/>
                    </a:cubicBezTo>
                    <a:cubicBezTo>
                      <a:pt x="89630" y="192554"/>
                      <a:pt x="92393" y="199222"/>
                      <a:pt x="97346" y="204080"/>
                    </a:cubicBezTo>
                    <a:cubicBezTo>
                      <a:pt x="102203" y="208937"/>
                      <a:pt x="108871" y="211795"/>
                      <a:pt x="115634" y="211795"/>
                    </a:cubicBezTo>
                    <a:cubicBezTo>
                      <a:pt x="121920" y="211795"/>
                      <a:pt x="127826" y="209414"/>
                      <a:pt x="132207" y="205032"/>
                    </a:cubicBezTo>
                    <a:lnTo>
                      <a:pt x="227267" y="109020"/>
                    </a:lnTo>
                    <a:cubicBezTo>
                      <a:pt x="229076" y="107210"/>
                      <a:pt x="229076" y="104162"/>
                      <a:pt x="227171" y="102353"/>
                    </a:cubicBezTo>
                    <a:close/>
                  </a:path>
                </a:pathLst>
              </a:custGeom>
              <a:solidFill>
                <a:schemeClr val="bg1"/>
              </a:solidFill>
              <a:ln w="9525" cap="flat">
                <a:noFill/>
                <a:prstDash val="solid"/>
                <a:miter/>
              </a:ln>
            </p:spPr>
            <p:txBody>
              <a:bodyPr rtlCol="0" anchor="ctr">
                <a:noAutofit/>
              </a:bodyPr>
              <a:lstStyle/>
              <a:p>
                <a:endParaRPr lang="en-US" sz="1600" dirty="0"/>
              </a:p>
            </p:txBody>
          </p:sp>
        </p:grpSp>
      </p:grpSp>
      <p:grpSp>
        <p:nvGrpSpPr>
          <p:cNvPr id="25" name="Group 24">
            <a:extLst>
              <a:ext uri="{FF2B5EF4-FFF2-40B4-BE49-F238E27FC236}">
                <a16:creationId xmlns:a16="http://schemas.microsoft.com/office/drawing/2014/main" id="{6F00B52E-2117-76E9-1B43-B1110DE499A7}"/>
              </a:ext>
            </a:extLst>
          </p:cNvPr>
          <p:cNvGrpSpPr/>
          <p:nvPr/>
        </p:nvGrpSpPr>
        <p:grpSpPr>
          <a:xfrm>
            <a:off x="640080" y="4124671"/>
            <a:ext cx="9989820" cy="246221"/>
            <a:chOff x="449053" y="4911232"/>
            <a:chExt cx="9989820" cy="246221"/>
          </a:xfrm>
        </p:grpSpPr>
        <p:sp>
          <p:nvSpPr>
            <p:cNvPr id="26" name="Title 5">
              <a:extLst>
                <a:ext uri="{FF2B5EF4-FFF2-40B4-BE49-F238E27FC236}">
                  <a16:creationId xmlns:a16="http://schemas.microsoft.com/office/drawing/2014/main" id="{4AC14C8C-780C-6244-E1E5-6CF27AE31FE0}"/>
                </a:ext>
              </a:extLst>
            </p:cNvPr>
            <p:cNvSpPr txBox="1">
              <a:spLocks/>
            </p:cNvSpPr>
            <p:nvPr/>
          </p:nvSpPr>
          <p:spPr>
            <a:xfrm>
              <a:off x="893737" y="4911232"/>
              <a:ext cx="9545136" cy="24622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R="0" lvl="0" algn="l" defTabSz="457200" rtl="0" eaLnBrk="1" fontAlgn="auto" latinLnBrk="0" hangingPunct="1">
                <a:lnSpc>
                  <a:spcPct val="100000"/>
                </a:lnSpc>
                <a:spcBef>
                  <a:spcPts val="0"/>
                </a:spcBef>
                <a:spcAft>
                  <a:spcPts val="0"/>
                </a:spcAft>
                <a:buClrTx/>
                <a:buSzTx/>
                <a:tabLst/>
                <a:defRPr/>
              </a:pPr>
              <a:r>
                <a:rPr lang="en-GB" sz="1600" dirty="0">
                  <a:latin typeface="Amazon Ember Light" panose="020B0403020204020204" pitchFamily="34" charset="0"/>
                  <a:ea typeface="Amazon Ember Light" panose="020B0403020204020204" pitchFamily="34" charset="0"/>
                  <a:cs typeface="Amazon Ember Light" panose="020B0403020204020204" pitchFamily="34" charset="0"/>
                </a:rPr>
                <a:t>Migration experience, including Agentic AI accelerators</a:t>
              </a:r>
              <a:endParaRPr lang="en-US" sz="1600" kern="12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7" name="Group 26">
              <a:extLst>
                <a:ext uri="{FF2B5EF4-FFF2-40B4-BE49-F238E27FC236}">
                  <a16:creationId xmlns:a16="http://schemas.microsoft.com/office/drawing/2014/main" id="{E8973104-30FD-F7AA-2554-0CB906E5C2BF}"/>
                </a:ext>
              </a:extLst>
            </p:cNvPr>
            <p:cNvGrpSpPr/>
            <p:nvPr/>
          </p:nvGrpSpPr>
          <p:grpSpPr>
            <a:xfrm>
              <a:off x="449053" y="4922312"/>
              <a:ext cx="224059" cy="224059"/>
              <a:chOff x="445243" y="4463275"/>
              <a:chExt cx="224059" cy="224059"/>
            </a:xfrm>
          </p:grpSpPr>
          <p:sp>
            <p:nvSpPr>
              <p:cNvPr id="28" name="Oval 27">
                <a:extLst>
                  <a:ext uri="{FF2B5EF4-FFF2-40B4-BE49-F238E27FC236}">
                    <a16:creationId xmlns:a16="http://schemas.microsoft.com/office/drawing/2014/main" id="{FAAAA842-B894-7701-0D94-AA15445252C5}"/>
                  </a:ext>
                </a:extLst>
              </p:cNvPr>
              <p:cNvSpPr/>
              <p:nvPr/>
            </p:nvSpPr>
            <p:spPr>
              <a:xfrm>
                <a:off x="445243" y="4463275"/>
                <a:ext cx="224059" cy="2240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sz="1600" dirty="0">
                  <a:solidFill>
                    <a:schemeClr val="tx1"/>
                  </a:solidFill>
                </a:endParaRPr>
              </a:p>
            </p:txBody>
          </p:sp>
          <p:sp>
            <p:nvSpPr>
              <p:cNvPr id="29" name="Graphic 44">
                <a:extLst>
                  <a:ext uri="{FF2B5EF4-FFF2-40B4-BE49-F238E27FC236}">
                    <a16:creationId xmlns:a16="http://schemas.microsoft.com/office/drawing/2014/main" id="{168AE3B7-459C-E12F-AF1E-610397D8D49A}"/>
                  </a:ext>
                </a:extLst>
              </p:cNvPr>
              <p:cNvSpPr/>
              <p:nvPr/>
            </p:nvSpPr>
            <p:spPr>
              <a:xfrm>
                <a:off x="508194" y="4529837"/>
                <a:ext cx="98157" cy="90936"/>
              </a:xfrm>
              <a:custGeom>
                <a:avLst/>
                <a:gdLst>
                  <a:gd name="connsiteX0" fmla="*/ 227171 w 228612"/>
                  <a:gd name="connsiteY0" fmla="*/ 102353 h 211794"/>
                  <a:gd name="connsiteX1" fmla="*/ 130493 w 228612"/>
                  <a:gd name="connsiteY1" fmla="*/ 6626 h 211794"/>
                  <a:gd name="connsiteX2" fmla="*/ 95441 w 228612"/>
                  <a:gd name="connsiteY2" fmla="*/ 7388 h 211794"/>
                  <a:gd name="connsiteX3" fmla="*/ 94774 w 228612"/>
                  <a:gd name="connsiteY3" fmla="*/ 42440 h 211794"/>
                  <a:gd name="connsiteX4" fmla="*/ 135922 w 228612"/>
                  <a:gd name="connsiteY4" fmla="*/ 81874 h 211794"/>
                  <a:gd name="connsiteX5" fmla="*/ 19336 w 228612"/>
                  <a:gd name="connsiteY5" fmla="*/ 81874 h 211794"/>
                  <a:gd name="connsiteX6" fmla="*/ 0 w 228612"/>
                  <a:gd name="connsiteY6" fmla="*/ 105782 h 211794"/>
                  <a:gd name="connsiteX7" fmla="*/ 4477 w 228612"/>
                  <a:gd name="connsiteY7" fmla="*/ 121593 h 211794"/>
                  <a:gd name="connsiteX8" fmla="*/ 19050 w 228612"/>
                  <a:gd name="connsiteY8" fmla="*/ 129689 h 211794"/>
                  <a:gd name="connsiteX9" fmla="*/ 136017 w 228612"/>
                  <a:gd name="connsiteY9" fmla="*/ 129689 h 211794"/>
                  <a:gd name="connsiteX10" fmla="*/ 96393 w 228612"/>
                  <a:gd name="connsiteY10" fmla="*/ 169313 h 211794"/>
                  <a:gd name="connsiteX11" fmla="*/ 89630 w 228612"/>
                  <a:gd name="connsiteY11" fmla="*/ 185792 h 211794"/>
                  <a:gd name="connsiteX12" fmla="*/ 97346 w 228612"/>
                  <a:gd name="connsiteY12" fmla="*/ 204080 h 211794"/>
                  <a:gd name="connsiteX13" fmla="*/ 115634 w 228612"/>
                  <a:gd name="connsiteY13" fmla="*/ 211795 h 211794"/>
                  <a:gd name="connsiteX14" fmla="*/ 132207 w 228612"/>
                  <a:gd name="connsiteY14" fmla="*/ 205032 h 211794"/>
                  <a:gd name="connsiteX15" fmla="*/ 227267 w 228612"/>
                  <a:gd name="connsiteY15" fmla="*/ 109020 h 211794"/>
                  <a:gd name="connsiteX16" fmla="*/ 227171 w 228612"/>
                  <a:gd name="connsiteY16" fmla="*/ 102353 h 2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12" h="211794">
                    <a:moveTo>
                      <a:pt x="227171" y="102353"/>
                    </a:moveTo>
                    <a:lnTo>
                      <a:pt x="130493" y="6626"/>
                    </a:lnTo>
                    <a:cubicBezTo>
                      <a:pt x="121349" y="-2518"/>
                      <a:pt x="104966" y="-2137"/>
                      <a:pt x="95441" y="7388"/>
                    </a:cubicBezTo>
                    <a:cubicBezTo>
                      <a:pt x="85630" y="17199"/>
                      <a:pt x="85249" y="32915"/>
                      <a:pt x="94774" y="42440"/>
                    </a:cubicBezTo>
                    <a:lnTo>
                      <a:pt x="135922" y="81874"/>
                    </a:lnTo>
                    <a:lnTo>
                      <a:pt x="19336" y="81874"/>
                    </a:lnTo>
                    <a:cubicBezTo>
                      <a:pt x="7239" y="81969"/>
                      <a:pt x="0" y="94066"/>
                      <a:pt x="0" y="105782"/>
                    </a:cubicBezTo>
                    <a:cubicBezTo>
                      <a:pt x="0" y="111687"/>
                      <a:pt x="1619" y="117307"/>
                      <a:pt x="4477" y="121593"/>
                    </a:cubicBezTo>
                    <a:cubicBezTo>
                      <a:pt x="8001" y="126832"/>
                      <a:pt x="13145" y="129689"/>
                      <a:pt x="19050" y="129689"/>
                    </a:cubicBezTo>
                    <a:lnTo>
                      <a:pt x="136017" y="129689"/>
                    </a:lnTo>
                    <a:lnTo>
                      <a:pt x="96393" y="169313"/>
                    </a:lnTo>
                    <a:cubicBezTo>
                      <a:pt x="92012" y="173600"/>
                      <a:pt x="89630" y="179505"/>
                      <a:pt x="89630" y="185792"/>
                    </a:cubicBezTo>
                    <a:cubicBezTo>
                      <a:pt x="89630" y="192554"/>
                      <a:pt x="92393" y="199222"/>
                      <a:pt x="97346" y="204080"/>
                    </a:cubicBezTo>
                    <a:cubicBezTo>
                      <a:pt x="102203" y="208937"/>
                      <a:pt x="108871" y="211795"/>
                      <a:pt x="115634" y="211795"/>
                    </a:cubicBezTo>
                    <a:cubicBezTo>
                      <a:pt x="121920" y="211795"/>
                      <a:pt x="127826" y="209414"/>
                      <a:pt x="132207" y="205032"/>
                    </a:cubicBezTo>
                    <a:lnTo>
                      <a:pt x="227267" y="109020"/>
                    </a:lnTo>
                    <a:cubicBezTo>
                      <a:pt x="229076" y="107210"/>
                      <a:pt x="229076" y="104162"/>
                      <a:pt x="227171" y="102353"/>
                    </a:cubicBezTo>
                    <a:close/>
                  </a:path>
                </a:pathLst>
              </a:custGeom>
              <a:solidFill>
                <a:schemeClr val="bg1"/>
              </a:solidFill>
              <a:ln w="9525" cap="flat">
                <a:noFill/>
                <a:prstDash val="solid"/>
                <a:miter/>
              </a:ln>
            </p:spPr>
            <p:txBody>
              <a:bodyPr rtlCol="0" anchor="ctr">
                <a:noAutofit/>
              </a:bodyPr>
              <a:lstStyle/>
              <a:p>
                <a:endParaRPr lang="en-US" sz="1600" dirty="0"/>
              </a:p>
            </p:txBody>
          </p:sp>
        </p:grpSp>
      </p:grpSp>
    </p:spTree>
    <p:extLst>
      <p:ext uri="{BB962C8B-B14F-4D97-AF65-F5344CB8AC3E}">
        <p14:creationId xmlns:p14="http://schemas.microsoft.com/office/powerpoint/2010/main" val="180226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4E3F1E-DD33-12EF-A91B-38C7B6185A3A}"/>
              </a:ext>
            </a:extLst>
          </p:cNvPr>
          <p:cNvSpPr txBox="1">
            <a:spLocks/>
          </p:cNvSpPr>
          <p:nvPr/>
        </p:nvSpPr>
        <p:spPr>
          <a:xfrm>
            <a:off x="701040" y="336298"/>
            <a:ext cx="13510260"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4000" dirty="0">
                <a:latin typeface="Slack-Lato"/>
              </a:rPr>
              <a:t>Appendix: </a:t>
            </a:r>
            <a:r>
              <a:rPr lang="en-US" sz="4000" dirty="0">
                <a:solidFill>
                  <a:srgbClr val="FFFFFF"/>
                </a:solidFill>
                <a:latin typeface="Amazon Ember"/>
              </a:rPr>
              <a:t>Sample Customers</a:t>
            </a:r>
            <a:endParaRPr lang="en-US" dirty="0"/>
          </a:p>
        </p:txBody>
      </p:sp>
      <p:grpSp>
        <p:nvGrpSpPr>
          <p:cNvPr id="5" name="Group 4">
            <a:extLst>
              <a:ext uri="{FF2B5EF4-FFF2-40B4-BE49-F238E27FC236}">
                <a16:creationId xmlns:a16="http://schemas.microsoft.com/office/drawing/2014/main" id="{6D83762E-5815-5A67-D0A4-DA0261E6826E}"/>
              </a:ext>
            </a:extLst>
          </p:cNvPr>
          <p:cNvGrpSpPr>
            <a:grpSpLocks noChangeAspect="1"/>
          </p:cNvGrpSpPr>
          <p:nvPr/>
        </p:nvGrpSpPr>
        <p:grpSpPr>
          <a:xfrm>
            <a:off x="753556" y="1525626"/>
            <a:ext cx="2770819" cy="387627"/>
            <a:chOff x="9807356" y="1733090"/>
            <a:chExt cx="2080699" cy="291082"/>
          </a:xfrm>
        </p:grpSpPr>
        <p:sp>
          <p:nvSpPr>
            <p:cNvPr id="6" name="Freeform: Shape 3">
              <a:extLst>
                <a:ext uri="{FF2B5EF4-FFF2-40B4-BE49-F238E27FC236}">
                  <a16:creationId xmlns:a16="http://schemas.microsoft.com/office/drawing/2014/main" id="{E91EFA26-DFCD-3A75-869E-7BB9C4ADE510}"/>
                </a:ext>
              </a:extLst>
            </p:cNvPr>
            <p:cNvSpPr/>
            <p:nvPr/>
          </p:nvSpPr>
          <p:spPr>
            <a:xfrm>
              <a:off x="10195465" y="1830117"/>
              <a:ext cx="1692590" cy="118588"/>
            </a:xfrm>
            <a:custGeom>
              <a:avLst/>
              <a:gdLst>
                <a:gd name="connsiteX0" fmla="*/ 1692590 w 1692590"/>
                <a:gd name="connsiteY0" fmla="*/ 84468 h 118588"/>
                <a:gd name="connsiteX1" fmla="*/ 1669088 w 1692590"/>
                <a:gd name="connsiteY1" fmla="*/ 55144 h 118588"/>
                <a:gd name="connsiteX2" fmla="*/ 1640465 w 1692590"/>
                <a:gd name="connsiteY2" fmla="*/ 44212 h 118588"/>
                <a:gd name="connsiteX3" fmla="*/ 1626612 w 1692590"/>
                <a:gd name="connsiteY3" fmla="*/ 31027 h 118588"/>
                <a:gd name="connsiteX4" fmla="*/ 1648507 w 1692590"/>
                <a:gd name="connsiteY4" fmla="*/ 19438 h 118588"/>
                <a:gd name="connsiteX5" fmla="*/ 1685992 w 1692590"/>
                <a:gd name="connsiteY5" fmla="*/ 22403 h 118588"/>
                <a:gd name="connsiteX6" fmla="*/ 1686327 w 1692590"/>
                <a:gd name="connsiteY6" fmla="*/ 22403 h 118588"/>
                <a:gd name="connsiteX7" fmla="*/ 1689184 w 1692590"/>
                <a:gd name="connsiteY7" fmla="*/ 19591 h 118588"/>
                <a:gd name="connsiteX8" fmla="*/ 1689184 w 1692590"/>
                <a:gd name="connsiteY8" fmla="*/ 19470 h 118588"/>
                <a:gd name="connsiteX9" fmla="*/ 1689184 w 1692590"/>
                <a:gd name="connsiteY9" fmla="*/ 7374 h 118588"/>
                <a:gd name="connsiteX10" fmla="*/ 1686154 w 1692590"/>
                <a:gd name="connsiteY10" fmla="*/ 4291 h 118588"/>
                <a:gd name="connsiteX11" fmla="*/ 1649542 w 1692590"/>
                <a:gd name="connsiteY11" fmla="*/ 0 h 118588"/>
                <a:gd name="connsiteX12" fmla="*/ 1603109 w 1692590"/>
                <a:gd name="connsiteY12" fmla="*/ 31027 h 118588"/>
                <a:gd name="connsiteX13" fmla="*/ 1623054 w 1692590"/>
                <a:gd name="connsiteY13" fmla="*/ 59564 h 118588"/>
                <a:gd name="connsiteX14" fmla="*/ 1668064 w 1692590"/>
                <a:gd name="connsiteY14" fmla="*/ 84468 h 118588"/>
                <a:gd name="connsiteX15" fmla="*/ 1648432 w 1692590"/>
                <a:gd name="connsiteY15" fmla="*/ 99130 h 118588"/>
                <a:gd name="connsiteX16" fmla="*/ 1610203 w 1692590"/>
                <a:gd name="connsiteY16" fmla="*/ 96176 h 118588"/>
                <a:gd name="connsiteX17" fmla="*/ 1609880 w 1692590"/>
                <a:gd name="connsiteY17" fmla="*/ 96176 h 118588"/>
                <a:gd name="connsiteX18" fmla="*/ 1606667 w 1692590"/>
                <a:gd name="connsiteY18" fmla="*/ 99291 h 118588"/>
                <a:gd name="connsiteX19" fmla="*/ 1606667 w 1692590"/>
                <a:gd name="connsiteY19" fmla="*/ 111042 h 118588"/>
                <a:gd name="connsiteX20" fmla="*/ 1609869 w 1692590"/>
                <a:gd name="connsiteY20" fmla="*/ 114298 h 118588"/>
                <a:gd name="connsiteX21" fmla="*/ 1648098 w 1692590"/>
                <a:gd name="connsiteY21" fmla="*/ 118589 h 118588"/>
                <a:gd name="connsiteX22" fmla="*/ 1692590 w 1692590"/>
                <a:gd name="connsiteY22" fmla="*/ 84468 h 118588"/>
                <a:gd name="connsiteX23" fmla="*/ 603144 w 1692590"/>
                <a:gd name="connsiteY23" fmla="*/ 84468 h 118588"/>
                <a:gd name="connsiteX24" fmla="*/ 579642 w 1692590"/>
                <a:gd name="connsiteY24" fmla="*/ 55144 h 118588"/>
                <a:gd name="connsiteX25" fmla="*/ 551019 w 1692590"/>
                <a:gd name="connsiteY25" fmla="*/ 44212 h 118588"/>
                <a:gd name="connsiteX26" fmla="*/ 537176 w 1692590"/>
                <a:gd name="connsiteY26" fmla="*/ 31027 h 118588"/>
                <a:gd name="connsiteX27" fmla="*/ 559062 w 1692590"/>
                <a:gd name="connsiteY27" fmla="*/ 19438 h 118588"/>
                <a:gd name="connsiteX28" fmla="*/ 596546 w 1692590"/>
                <a:gd name="connsiteY28" fmla="*/ 22403 h 118588"/>
                <a:gd name="connsiteX29" fmla="*/ 596881 w 1692590"/>
                <a:gd name="connsiteY29" fmla="*/ 22403 h 118588"/>
                <a:gd name="connsiteX30" fmla="*/ 599739 w 1692590"/>
                <a:gd name="connsiteY30" fmla="*/ 19591 h 118588"/>
                <a:gd name="connsiteX31" fmla="*/ 599738 w 1692590"/>
                <a:gd name="connsiteY31" fmla="*/ 19470 h 118588"/>
                <a:gd name="connsiteX32" fmla="*/ 599738 w 1692590"/>
                <a:gd name="connsiteY32" fmla="*/ 7374 h 118588"/>
                <a:gd name="connsiteX33" fmla="*/ 596719 w 1692590"/>
                <a:gd name="connsiteY33" fmla="*/ 4291 h 118588"/>
                <a:gd name="connsiteX34" fmla="*/ 560086 w 1692590"/>
                <a:gd name="connsiteY34" fmla="*/ 0 h 118588"/>
                <a:gd name="connsiteX35" fmla="*/ 513653 w 1692590"/>
                <a:gd name="connsiteY35" fmla="*/ 31027 h 118588"/>
                <a:gd name="connsiteX36" fmla="*/ 533597 w 1692590"/>
                <a:gd name="connsiteY36" fmla="*/ 59564 h 118588"/>
                <a:gd name="connsiteX37" fmla="*/ 578607 w 1692590"/>
                <a:gd name="connsiteY37" fmla="*/ 84468 h 118588"/>
                <a:gd name="connsiteX38" fmla="*/ 558986 w 1692590"/>
                <a:gd name="connsiteY38" fmla="*/ 99130 h 118588"/>
                <a:gd name="connsiteX39" fmla="*/ 520746 w 1692590"/>
                <a:gd name="connsiteY39" fmla="*/ 96176 h 118588"/>
                <a:gd name="connsiteX40" fmla="*/ 520423 w 1692590"/>
                <a:gd name="connsiteY40" fmla="*/ 96176 h 118588"/>
                <a:gd name="connsiteX41" fmla="*/ 517210 w 1692590"/>
                <a:gd name="connsiteY41" fmla="*/ 99291 h 118588"/>
                <a:gd name="connsiteX42" fmla="*/ 517210 w 1692590"/>
                <a:gd name="connsiteY42" fmla="*/ 111042 h 118588"/>
                <a:gd name="connsiteX43" fmla="*/ 520412 w 1692590"/>
                <a:gd name="connsiteY43" fmla="*/ 114298 h 118588"/>
                <a:gd name="connsiteX44" fmla="*/ 558641 w 1692590"/>
                <a:gd name="connsiteY44" fmla="*/ 118589 h 118588"/>
                <a:gd name="connsiteX45" fmla="*/ 603134 w 1692590"/>
                <a:gd name="connsiteY45" fmla="*/ 84468 h 118588"/>
                <a:gd name="connsiteX46" fmla="*/ 854122 w 1692590"/>
                <a:gd name="connsiteY46" fmla="*/ 110741 h 118588"/>
                <a:gd name="connsiteX47" fmla="*/ 854122 w 1692590"/>
                <a:gd name="connsiteY47" fmla="*/ 4420 h 118588"/>
                <a:gd name="connsiteX48" fmla="*/ 850909 w 1692590"/>
                <a:gd name="connsiteY48" fmla="*/ 1315 h 118588"/>
                <a:gd name="connsiteX49" fmla="*/ 836355 w 1692590"/>
                <a:gd name="connsiteY49" fmla="*/ 1315 h 118588"/>
                <a:gd name="connsiteX50" fmla="*/ 833132 w 1692590"/>
                <a:gd name="connsiteY50" fmla="*/ 4420 h 118588"/>
                <a:gd name="connsiteX51" fmla="*/ 833132 w 1692590"/>
                <a:gd name="connsiteY51" fmla="*/ 84953 h 118588"/>
                <a:gd name="connsiteX52" fmla="*/ 832312 w 1692590"/>
                <a:gd name="connsiteY52" fmla="*/ 86430 h 118588"/>
                <a:gd name="connsiteX53" fmla="*/ 830965 w 1692590"/>
                <a:gd name="connsiteY53" fmla="*/ 85115 h 118588"/>
                <a:gd name="connsiteX54" fmla="*/ 783260 w 1692590"/>
                <a:gd name="connsiteY54" fmla="*/ 6555 h 118588"/>
                <a:gd name="connsiteX55" fmla="*/ 775821 w 1692590"/>
                <a:gd name="connsiteY55" fmla="*/ 1315 h 118588"/>
                <a:gd name="connsiteX56" fmla="*/ 757537 w 1692590"/>
                <a:gd name="connsiteY56" fmla="*/ 1315 h 118588"/>
                <a:gd name="connsiteX57" fmla="*/ 750809 w 1692590"/>
                <a:gd name="connsiteY57" fmla="*/ 7838 h 118588"/>
                <a:gd name="connsiteX58" fmla="*/ 750809 w 1692590"/>
                <a:gd name="connsiteY58" fmla="*/ 114018 h 118588"/>
                <a:gd name="connsiteX59" fmla="*/ 754184 w 1692590"/>
                <a:gd name="connsiteY59" fmla="*/ 117284 h 118588"/>
                <a:gd name="connsiteX60" fmla="*/ 768522 w 1692590"/>
                <a:gd name="connsiteY60" fmla="*/ 117284 h 118588"/>
                <a:gd name="connsiteX61" fmla="*/ 771756 w 1692590"/>
                <a:gd name="connsiteY61" fmla="*/ 114018 h 118588"/>
                <a:gd name="connsiteX62" fmla="*/ 771756 w 1692590"/>
                <a:gd name="connsiteY62" fmla="*/ 37226 h 118588"/>
                <a:gd name="connsiteX63" fmla="*/ 772597 w 1692590"/>
                <a:gd name="connsiteY63" fmla="*/ 35911 h 118588"/>
                <a:gd name="connsiteX64" fmla="*/ 774107 w 1692590"/>
                <a:gd name="connsiteY64" fmla="*/ 37226 h 118588"/>
                <a:gd name="connsiteX65" fmla="*/ 819990 w 1692590"/>
                <a:gd name="connsiteY65" fmla="*/ 111409 h 118588"/>
                <a:gd name="connsiteX66" fmla="*/ 830264 w 1692590"/>
                <a:gd name="connsiteY66" fmla="*/ 117284 h 118588"/>
                <a:gd name="connsiteX67" fmla="*/ 847373 w 1692590"/>
                <a:gd name="connsiteY67" fmla="*/ 117284 h 118588"/>
                <a:gd name="connsiteX68" fmla="*/ 854133 w 1692590"/>
                <a:gd name="connsiteY68" fmla="*/ 110741 h 118588"/>
                <a:gd name="connsiteX69" fmla="*/ 491584 w 1692590"/>
                <a:gd name="connsiteY69" fmla="*/ 114837 h 118588"/>
                <a:gd name="connsiteX70" fmla="*/ 491584 w 1692590"/>
                <a:gd name="connsiteY70" fmla="*/ 7827 h 118588"/>
                <a:gd name="connsiteX71" fmla="*/ 484814 w 1692590"/>
                <a:gd name="connsiteY71" fmla="*/ 1304 h 118588"/>
                <a:gd name="connsiteX72" fmla="*/ 470939 w 1692590"/>
                <a:gd name="connsiteY72" fmla="*/ 1304 h 118588"/>
                <a:gd name="connsiteX73" fmla="*/ 464686 w 1692590"/>
                <a:gd name="connsiteY73" fmla="*/ 5218 h 118588"/>
                <a:gd name="connsiteX74" fmla="*/ 432257 w 1692590"/>
                <a:gd name="connsiteY74" fmla="*/ 68997 h 118588"/>
                <a:gd name="connsiteX75" fmla="*/ 430392 w 1692590"/>
                <a:gd name="connsiteY75" fmla="*/ 71283 h 118588"/>
                <a:gd name="connsiteX76" fmla="*/ 428506 w 1692590"/>
                <a:gd name="connsiteY76" fmla="*/ 68997 h 118588"/>
                <a:gd name="connsiteX77" fmla="*/ 396055 w 1692590"/>
                <a:gd name="connsiteY77" fmla="*/ 5229 h 118588"/>
                <a:gd name="connsiteX78" fmla="*/ 389813 w 1692590"/>
                <a:gd name="connsiteY78" fmla="*/ 1315 h 118588"/>
                <a:gd name="connsiteX79" fmla="*/ 375938 w 1692590"/>
                <a:gd name="connsiteY79" fmla="*/ 1315 h 118588"/>
                <a:gd name="connsiteX80" fmla="*/ 369168 w 1692590"/>
                <a:gd name="connsiteY80" fmla="*/ 7838 h 118588"/>
                <a:gd name="connsiteX81" fmla="*/ 369168 w 1692590"/>
                <a:gd name="connsiteY81" fmla="*/ 114826 h 118588"/>
                <a:gd name="connsiteX82" fmla="*/ 372068 w 1692590"/>
                <a:gd name="connsiteY82" fmla="*/ 117284 h 118588"/>
                <a:gd name="connsiteX83" fmla="*/ 389123 w 1692590"/>
                <a:gd name="connsiteY83" fmla="*/ 117284 h 118588"/>
                <a:gd name="connsiteX84" fmla="*/ 391840 w 1692590"/>
                <a:gd name="connsiteY84" fmla="*/ 114018 h 118588"/>
                <a:gd name="connsiteX85" fmla="*/ 391840 w 1692590"/>
                <a:gd name="connsiteY85" fmla="*/ 43425 h 118588"/>
                <a:gd name="connsiteX86" fmla="*/ 392347 w 1692590"/>
                <a:gd name="connsiteY86" fmla="*/ 41808 h 118588"/>
                <a:gd name="connsiteX87" fmla="*/ 393209 w 1692590"/>
                <a:gd name="connsiteY87" fmla="*/ 42778 h 118588"/>
                <a:gd name="connsiteX88" fmla="*/ 420690 w 1692590"/>
                <a:gd name="connsiteY88" fmla="*/ 101135 h 118588"/>
                <a:gd name="connsiteX89" fmla="*/ 426080 w 1692590"/>
                <a:gd name="connsiteY89" fmla="*/ 103916 h 118588"/>
                <a:gd name="connsiteX90" fmla="*/ 434866 w 1692590"/>
                <a:gd name="connsiteY90" fmla="*/ 103916 h 118588"/>
                <a:gd name="connsiteX91" fmla="*/ 440246 w 1692590"/>
                <a:gd name="connsiteY91" fmla="*/ 101135 h 118588"/>
                <a:gd name="connsiteX92" fmla="*/ 467543 w 1692590"/>
                <a:gd name="connsiteY92" fmla="*/ 42778 h 118588"/>
                <a:gd name="connsiteX93" fmla="*/ 468373 w 1692590"/>
                <a:gd name="connsiteY93" fmla="*/ 41808 h 118588"/>
                <a:gd name="connsiteX94" fmla="*/ 468912 w 1692590"/>
                <a:gd name="connsiteY94" fmla="*/ 43425 h 118588"/>
                <a:gd name="connsiteX95" fmla="*/ 468912 w 1692590"/>
                <a:gd name="connsiteY95" fmla="*/ 114018 h 118588"/>
                <a:gd name="connsiteX96" fmla="*/ 471607 w 1692590"/>
                <a:gd name="connsiteY96" fmla="*/ 117284 h 118588"/>
                <a:gd name="connsiteX97" fmla="*/ 488684 w 1692590"/>
                <a:gd name="connsiteY97" fmla="*/ 117284 h 118588"/>
                <a:gd name="connsiteX98" fmla="*/ 491584 w 1692590"/>
                <a:gd name="connsiteY98" fmla="*/ 114826 h 118588"/>
                <a:gd name="connsiteX99" fmla="*/ 704549 w 1692590"/>
                <a:gd name="connsiteY99" fmla="*/ 50939 h 118588"/>
                <a:gd name="connsiteX100" fmla="*/ 674492 w 1692590"/>
                <a:gd name="connsiteY100" fmla="*/ 19761 h 118588"/>
                <a:gd name="connsiteX101" fmla="*/ 644424 w 1692590"/>
                <a:gd name="connsiteY101" fmla="*/ 50939 h 118588"/>
                <a:gd name="connsiteX102" fmla="*/ 644424 w 1692590"/>
                <a:gd name="connsiteY102" fmla="*/ 67650 h 118588"/>
                <a:gd name="connsiteX103" fmla="*/ 674492 w 1692590"/>
                <a:gd name="connsiteY103" fmla="*/ 98806 h 118588"/>
                <a:gd name="connsiteX104" fmla="*/ 704549 w 1692590"/>
                <a:gd name="connsiteY104" fmla="*/ 67650 h 118588"/>
                <a:gd name="connsiteX105" fmla="*/ 728245 w 1692590"/>
                <a:gd name="connsiteY105" fmla="*/ 50939 h 118588"/>
                <a:gd name="connsiteX106" fmla="*/ 728245 w 1692590"/>
                <a:gd name="connsiteY106" fmla="*/ 67650 h 118588"/>
                <a:gd name="connsiteX107" fmla="*/ 674492 w 1692590"/>
                <a:gd name="connsiteY107" fmla="*/ 118578 h 118588"/>
                <a:gd name="connsiteX108" fmla="*/ 620771 w 1692590"/>
                <a:gd name="connsiteY108" fmla="*/ 67639 h 118588"/>
                <a:gd name="connsiteX109" fmla="*/ 620771 w 1692590"/>
                <a:gd name="connsiteY109" fmla="*/ 50939 h 118588"/>
                <a:gd name="connsiteX110" fmla="*/ 674492 w 1692590"/>
                <a:gd name="connsiteY110" fmla="*/ 22 h 118588"/>
                <a:gd name="connsiteX111" fmla="*/ 728245 w 1692590"/>
                <a:gd name="connsiteY111" fmla="*/ 50939 h 118588"/>
                <a:gd name="connsiteX112" fmla="*/ 324762 w 1692590"/>
                <a:gd name="connsiteY112" fmla="*/ 50939 h 118588"/>
                <a:gd name="connsiteX113" fmla="*/ 294705 w 1692590"/>
                <a:gd name="connsiteY113" fmla="*/ 19761 h 118588"/>
                <a:gd name="connsiteX114" fmla="*/ 264637 w 1692590"/>
                <a:gd name="connsiteY114" fmla="*/ 50939 h 118588"/>
                <a:gd name="connsiteX115" fmla="*/ 264637 w 1692590"/>
                <a:gd name="connsiteY115" fmla="*/ 67650 h 118588"/>
                <a:gd name="connsiteX116" fmla="*/ 294716 w 1692590"/>
                <a:gd name="connsiteY116" fmla="*/ 98806 h 118588"/>
                <a:gd name="connsiteX117" fmla="*/ 324762 w 1692590"/>
                <a:gd name="connsiteY117" fmla="*/ 67650 h 118588"/>
                <a:gd name="connsiteX118" fmla="*/ 348469 w 1692590"/>
                <a:gd name="connsiteY118" fmla="*/ 50939 h 118588"/>
                <a:gd name="connsiteX119" fmla="*/ 348469 w 1692590"/>
                <a:gd name="connsiteY119" fmla="*/ 67650 h 118588"/>
                <a:gd name="connsiteX120" fmla="*/ 294705 w 1692590"/>
                <a:gd name="connsiteY120" fmla="*/ 118578 h 118588"/>
                <a:gd name="connsiteX121" fmla="*/ 240995 w 1692590"/>
                <a:gd name="connsiteY121" fmla="*/ 67639 h 118588"/>
                <a:gd name="connsiteX122" fmla="*/ 240995 w 1692590"/>
                <a:gd name="connsiteY122" fmla="*/ 50939 h 118588"/>
                <a:gd name="connsiteX123" fmla="*/ 294705 w 1692590"/>
                <a:gd name="connsiteY123" fmla="*/ 22 h 118588"/>
                <a:gd name="connsiteX124" fmla="*/ 348469 w 1692590"/>
                <a:gd name="connsiteY124" fmla="*/ 50939 h 118588"/>
                <a:gd name="connsiteX125" fmla="*/ 217934 w 1692590"/>
                <a:gd name="connsiteY125" fmla="*/ 114007 h 118588"/>
                <a:gd name="connsiteX126" fmla="*/ 217934 w 1692590"/>
                <a:gd name="connsiteY126" fmla="*/ 4420 h 118588"/>
                <a:gd name="connsiteX127" fmla="*/ 214549 w 1692590"/>
                <a:gd name="connsiteY127" fmla="*/ 1315 h 118588"/>
                <a:gd name="connsiteX128" fmla="*/ 197839 w 1692590"/>
                <a:gd name="connsiteY128" fmla="*/ 1315 h 118588"/>
                <a:gd name="connsiteX129" fmla="*/ 194421 w 1692590"/>
                <a:gd name="connsiteY129" fmla="*/ 4420 h 118588"/>
                <a:gd name="connsiteX130" fmla="*/ 194421 w 1692590"/>
                <a:gd name="connsiteY130" fmla="*/ 46810 h 118588"/>
                <a:gd name="connsiteX131" fmla="*/ 140862 w 1692590"/>
                <a:gd name="connsiteY131" fmla="*/ 46810 h 118588"/>
                <a:gd name="connsiteX132" fmla="*/ 140862 w 1692590"/>
                <a:gd name="connsiteY132" fmla="*/ 4420 h 118588"/>
                <a:gd name="connsiteX133" fmla="*/ 137499 w 1692590"/>
                <a:gd name="connsiteY133" fmla="*/ 1315 h 118588"/>
                <a:gd name="connsiteX134" fmla="*/ 120767 w 1692590"/>
                <a:gd name="connsiteY134" fmla="*/ 1315 h 118588"/>
                <a:gd name="connsiteX135" fmla="*/ 117371 w 1692590"/>
                <a:gd name="connsiteY135" fmla="*/ 4420 h 118588"/>
                <a:gd name="connsiteX136" fmla="*/ 117371 w 1692590"/>
                <a:gd name="connsiteY136" fmla="*/ 114018 h 118588"/>
                <a:gd name="connsiteX137" fmla="*/ 120767 w 1692590"/>
                <a:gd name="connsiteY137" fmla="*/ 117284 h 118588"/>
                <a:gd name="connsiteX138" fmla="*/ 137499 w 1692590"/>
                <a:gd name="connsiteY138" fmla="*/ 117284 h 118588"/>
                <a:gd name="connsiteX139" fmla="*/ 140862 w 1692590"/>
                <a:gd name="connsiteY139" fmla="*/ 114018 h 118588"/>
                <a:gd name="connsiteX140" fmla="*/ 140862 w 1692590"/>
                <a:gd name="connsiteY140" fmla="*/ 66722 h 118588"/>
                <a:gd name="connsiteX141" fmla="*/ 194421 w 1692590"/>
                <a:gd name="connsiteY141" fmla="*/ 66722 h 118588"/>
                <a:gd name="connsiteX142" fmla="*/ 194421 w 1692590"/>
                <a:gd name="connsiteY142" fmla="*/ 114018 h 118588"/>
                <a:gd name="connsiteX143" fmla="*/ 197839 w 1692590"/>
                <a:gd name="connsiteY143" fmla="*/ 117284 h 118588"/>
                <a:gd name="connsiteX144" fmla="*/ 214549 w 1692590"/>
                <a:gd name="connsiteY144" fmla="*/ 117284 h 118588"/>
                <a:gd name="connsiteX145" fmla="*/ 217934 w 1692590"/>
                <a:gd name="connsiteY145" fmla="*/ 114018 h 118588"/>
                <a:gd name="connsiteX146" fmla="*/ 1361231 w 1692590"/>
                <a:gd name="connsiteY146" fmla="*/ 20236 h 118588"/>
                <a:gd name="connsiteX147" fmla="*/ 1327508 w 1692590"/>
                <a:gd name="connsiteY147" fmla="*/ 20236 h 118588"/>
                <a:gd name="connsiteX148" fmla="*/ 1327508 w 1692590"/>
                <a:gd name="connsiteY148" fmla="*/ 114018 h 118588"/>
                <a:gd name="connsiteX149" fmla="*/ 1324091 w 1692590"/>
                <a:gd name="connsiteY149" fmla="*/ 117284 h 118588"/>
                <a:gd name="connsiteX150" fmla="*/ 1307380 w 1692590"/>
                <a:gd name="connsiteY150" fmla="*/ 117284 h 118588"/>
                <a:gd name="connsiteX151" fmla="*/ 1304006 w 1692590"/>
                <a:gd name="connsiteY151" fmla="*/ 114018 h 118588"/>
                <a:gd name="connsiteX152" fmla="*/ 1304006 w 1692590"/>
                <a:gd name="connsiteY152" fmla="*/ 20236 h 118588"/>
                <a:gd name="connsiteX153" fmla="*/ 1270241 w 1692590"/>
                <a:gd name="connsiteY153" fmla="*/ 20236 h 118588"/>
                <a:gd name="connsiteX154" fmla="*/ 1266845 w 1692590"/>
                <a:gd name="connsiteY154" fmla="*/ 17325 h 118588"/>
                <a:gd name="connsiteX155" fmla="*/ 1266845 w 1692590"/>
                <a:gd name="connsiteY155" fmla="*/ 4420 h 118588"/>
                <a:gd name="connsiteX156" fmla="*/ 1270241 w 1692590"/>
                <a:gd name="connsiteY156" fmla="*/ 1315 h 118588"/>
                <a:gd name="connsiteX157" fmla="*/ 1361231 w 1692590"/>
                <a:gd name="connsiteY157" fmla="*/ 1315 h 118588"/>
                <a:gd name="connsiteX158" fmla="*/ 1364616 w 1692590"/>
                <a:gd name="connsiteY158" fmla="*/ 4420 h 118588"/>
                <a:gd name="connsiteX159" fmla="*/ 1364616 w 1692590"/>
                <a:gd name="connsiteY159" fmla="*/ 17314 h 118588"/>
                <a:gd name="connsiteX160" fmla="*/ 1361231 w 1692590"/>
                <a:gd name="connsiteY160" fmla="*/ 20236 h 118588"/>
                <a:gd name="connsiteX161" fmla="*/ 94375 w 1692590"/>
                <a:gd name="connsiteY161" fmla="*/ 20236 h 118588"/>
                <a:gd name="connsiteX162" fmla="*/ 60653 w 1692590"/>
                <a:gd name="connsiteY162" fmla="*/ 20236 h 118588"/>
                <a:gd name="connsiteX163" fmla="*/ 60653 w 1692590"/>
                <a:gd name="connsiteY163" fmla="*/ 114018 h 118588"/>
                <a:gd name="connsiteX164" fmla="*/ 57246 w 1692590"/>
                <a:gd name="connsiteY164" fmla="*/ 117284 h 118588"/>
                <a:gd name="connsiteX165" fmla="*/ 40536 w 1692590"/>
                <a:gd name="connsiteY165" fmla="*/ 117284 h 118588"/>
                <a:gd name="connsiteX166" fmla="*/ 37162 w 1692590"/>
                <a:gd name="connsiteY166" fmla="*/ 114018 h 118588"/>
                <a:gd name="connsiteX167" fmla="*/ 37162 w 1692590"/>
                <a:gd name="connsiteY167" fmla="*/ 20236 h 118588"/>
                <a:gd name="connsiteX168" fmla="*/ 3385 w 1692590"/>
                <a:gd name="connsiteY168" fmla="*/ 20236 h 118588"/>
                <a:gd name="connsiteX169" fmla="*/ 0 w 1692590"/>
                <a:gd name="connsiteY169" fmla="*/ 17325 h 118588"/>
                <a:gd name="connsiteX170" fmla="*/ 0 w 1692590"/>
                <a:gd name="connsiteY170" fmla="*/ 4420 h 118588"/>
                <a:gd name="connsiteX171" fmla="*/ 3385 w 1692590"/>
                <a:gd name="connsiteY171" fmla="*/ 1315 h 118588"/>
                <a:gd name="connsiteX172" fmla="*/ 94375 w 1692590"/>
                <a:gd name="connsiteY172" fmla="*/ 1315 h 118588"/>
                <a:gd name="connsiteX173" fmla="*/ 97771 w 1692590"/>
                <a:gd name="connsiteY173" fmla="*/ 4420 h 118588"/>
                <a:gd name="connsiteX174" fmla="*/ 97771 w 1692590"/>
                <a:gd name="connsiteY174" fmla="*/ 17314 h 118588"/>
                <a:gd name="connsiteX175" fmla="*/ 94386 w 1692590"/>
                <a:gd name="connsiteY175" fmla="*/ 20236 h 118588"/>
                <a:gd name="connsiteX176" fmla="*/ 1251891 w 1692590"/>
                <a:gd name="connsiteY176" fmla="*/ 72361 h 118588"/>
                <a:gd name="connsiteX177" fmla="*/ 1251891 w 1692590"/>
                <a:gd name="connsiteY177" fmla="*/ 4420 h 118588"/>
                <a:gd name="connsiteX178" fmla="*/ 1248485 w 1692590"/>
                <a:gd name="connsiteY178" fmla="*/ 1315 h 118588"/>
                <a:gd name="connsiteX179" fmla="*/ 1231742 w 1692590"/>
                <a:gd name="connsiteY179" fmla="*/ 1315 h 118588"/>
                <a:gd name="connsiteX180" fmla="*/ 1228378 w 1692590"/>
                <a:gd name="connsiteY180" fmla="*/ 4420 h 118588"/>
                <a:gd name="connsiteX181" fmla="*/ 1228378 w 1692590"/>
                <a:gd name="connsiteY181" fmla="*/ 72361 h 118588"/>
                <a:gd name="connsiteX182" fmla="*/ 1201211 w 1692590"/>
                <a:gd name="connsiteY182" fmla="*/ 99798 h 118588"/>
                <a:gd name="connsiteX183" fmla="*/ 1174054 w 1692590"/>
                <a:gd name="connsiteY183" fmla="*/ 72361 h 118588"/>
                <a:gd name="connsiteX184" fmla="*/ 1174054 w 1692590"/>
                <a:gd name="connsiteY184" fmla="*/ 4420 h 118588"/>
                <a:gd name="connsiteX185" fmla="*/ 1170669 w 1692590"/>
                <a:gd name="connsiteY185" fmla="*/ 1315 h 118588"/>
                <a:gd name="connsiteX186" fmla="*/ 1153958 w 1692590"/>
                <a:gd name="connsiteY186" fmla="*/ 1315 h 118588"/>
                <a:gd name="connsiteX187" fmla="*/ 1150563 w 1692590"/>
                <a:gd name="connsiteY187" fmla="*/ 4420 h 118588"/>
                <a:gd name="connsiteX188" fmla="*/ 1150563 w 1692590"/>
                <a:gd name="connsiteY188" fmla="*/ 72361 h 118588"/>
                <a:gd name="connsiteX189" fmla="*/ 1201211 w 1692590"/>
                <a:gd name="connsiteY189" fmla="*/ 118578 h 118588"/>
                <a:gd name="connsiteX190" fmla="*/ 1251881 w 1692590"/>
                <a:gd name="connsiteY190" fmla="*/ 72361 h 118588"/>
                <a:gd name="connsiteX191" fmla="*/ 1403513 w 1692590"/>
                <a:gd name="connsiteY191" fmla="*/ 66722 h 118588"/>
                <a:gd name="connsiteX192" fmla="*/ 1457633 w 1692590"/>
                <a:gd name="connsiteY192" fmla="*/ 66722 h 118588"/>
                <a:gd name="connsiteX193" fmla="*/ 1461018 w 1692590"/>
                <a:gd name="connsiteY193" fmla="*/ 63477 h 118588"/>
                <a:gd name="connsiteX194" fmla="*/ 1461018 w 1692590"/>
                <a:gd name="connsiteY194" fmla="*/ 51683 h 118588"/>
                <a:gd name="connsiteX195" fmla="*/ 1457633 w 1692590"/>
                <a:gd name="connsiteY195" fmla="*/ 48438 h 118588"/>
                <a:gd name="connsiteX196" fmla="*/ 1403513 w 1692590"/>
                <a:gd name="connsiteY196" fmla="*/ 48438 h 118588"/>
                <a:gd name="connsiteX197" fmla="*/ 1403513 w 1692590"/>
                <a:gd name="connsiteY197" fmla="*/ 33453 h 118588"/>
                <a:gd name="connsiteX198" fmla="*/ 1416838 w 1692590"/>
                <a:gd name="connsiteY198" fmla="*/ 19438 h 118588"/>
                <a:gd name="connsiteX199" fmla="*/ 1459660 w 1692590"/>
                <a:gd name="connsiteY199" fmla="*/ 19438 h 118588"/>
                <a:gd name="connsiteX200" fmla="*/ 1463045 w 1692590"/>
                <a:gd name="connsiteY200" fmla="*/ 16160 h 118588"/>
                <a:gd name="connsiteX201" fmla="*/ 1463045 w 1692590"/>
                <a:gd name="connsiteY201" fmla="*/ 5714 h 118588"/>
                <a:gd name="connsiteX202" fmla="*/ 1459660 w 1692590"/>
                <a:gd name="connsiteY202" fmla="*/ 2275 h 118588"/>
                <a:gd name="connsiteX203" fmla="*/ 1423113 w 1692590"/>
                <a:gd name="connsiteY203" fmla="*/ 11 h 118588"/>
                <a:gd name="connsiteX204" fmla="*/ 1380151 w 1692590"/>
                <a:gd name="connsiteY204" fmla="*/ 33453 h 118588"/>
                <a:gd name="connsiteX205" fmla="*/ 1380151 w 1692590"/>
                <a:gd name="connsiteY205" fmla="*/ 85104 h 118588"/>
                <a:gd name="connsiteX206" fmla="*/ 1423113 w 1692590"/>
                <a:gd name="connsiteY206" fmla="*/ 118567 h 118588"/>
                <a:gd name="connsiteX207" fmla="*/ 1459660 w 1692590"/>
                <a:gd name="connsiteY207" fmla="*/ 116282 h 118588"/>
                <a:gd name="connsiteX208" fmla="*/ 1463045 w 1692590"/>
                <a:gd name="connsiteY208" fmla="*/ 112832 h 118588"/>
                <a:gd name="connsiteX209" fmla="*/ 1463045 w 1692590"/>
                <a:gd name="connsiteY209" fmla="*/ 102418 h 118588"/>
                <a:gd name="connsiteX210" fmla="*/ 1459660 w 1692590"/>
                <a:gd name="connsiteY210" fmla="*/ 99162 h 118588"/>
                <a:gd name="connsiteX211" fmla="*/ 1416838 w 1692590"/>
                <a:gd name="connsiteY211" fmla="*/ 99162 h 118588"/>
                <a:gd name="connsiteX212" fmla="*/ 1403513 w 1692590"/>
                <a:gd name="connsiteY212" fmla="*/ 85104 h 118588"/>
                <a:gd name="connsiteX213" fmla="*/ 1069394 w 1692590"/>
                <a:gd name="connsiteY213" fmla="*/ 66722 h 118588"/>
                <a:gd name="connsiteX214" fmla="*/ 1123513 w 1692590"/>
                <a:gd name="connsiteY214" fmla="*/ 66722 h 118588"/>
                <a:gd name="connsiteX215" fmla="*/ 1126909 w 1692590"/>
                <a:gd name="connsiteY215" fmla="*/ 63477 h 118588"/>
                <a:gd name="connsiteX216" fmla="*/ 1126909 w 1692590"/>
                <a:gd name="connsiteY216" fmla="*/ 51683 h 118588"/>
                <a:gd name="connsiteX217" fmla="*/ 1123513 w 1692590"/>
                <a:gd name="connsiteY217" fmla="*/ 48438 h 118588"/>
                <a:gd name="connsiteX218" fmla="*/ 1069394 w 1692590"/>
                <a:gd name="connsiteY218" fmla="*/ 48438 h 118588"/>
                <a:gd name="connsiteX219" fmla="*/ 1069394 w 1692590"/>
                <a:gd name="connsiteY219" fmla="*/ 33453 h 118588"/>
                <a:gd name="connsiteX220" fmla="*/ 1082729 w 1692590"/>
                <a:gd name="connsiteY220" fmla="*/ 19438 h 118588"/>
                <a:gd name="connsiteX221" fmla="*/ 1125540 w 1692590"/>
                <a:gd name="connsiteY221" fmla="*/ 19438 h 118588"/>
                <a:gd name="connsiteX222" fmla="*/ 1128936 w 1692590"/>
                <a:gd name="connsiteY222" fmla="*/ 16160 h 118588"/>
                <a:gd name="connsiteX223" fmla="*/ 1128936 w 1692590"/>
                <a:gd name="connsiteY223" fmla="*/ 5714 h 118588"/>
                <a:gd name="connsiteX224" fmla="*/ 1125540 w 1692590"/>
                <a:gd name="connsiteY224" fmla="*/ 2275 h 118588"/>
                <a:gd name="connsiteX225" fmla="*/ 1088993 w 1692590"/>
                <a:gd name="connsiteY225" fmla="*/ 11 h 118588"/>
                <a:gd name="connsiteX226" fmla="*/ 1046042 w 1692590"/>
                <a:gd name="connsiteY226" fmla="*/ 33453 h 118588"/>
                <a:gd name="connsiteX227" fmla="*/ 1046042 w 1692590"/>
                <a:gd name="connsiteY227" fmla="*/ 85104 h 118588"/>
                <a:gd name="connsiteX228" fmla="*/ 1089004 w 1692590"/>
                <a:gd name="connsiteY228" fmla="*/ 118567 h 118588"/>
                <a:gd name="connsiteX229" fmla="*/ 1125540 w 1692590"/>
                <a:gd name="connsiteY229" fmla="*/ 116282 h 118588"/>
                <a:gd name="connsiteX230" fmla="*/ 1128936 w 1692590"/>
                <a:gd name="connsiteY230" fmla="*/ 112832 h 118588"/>
                <a:gd name="connsiteX231" fmla="*/ 1128936 w 1692590"/>
                <a:gd name="connsiteY231" fmla="*/ 102418 h 118588"/>
                <a:gd name="connsiteX232" fmla="*/ 1125540 w 1692590"/>
                <a:gd name="connsiteY232" fmla="*/ 99162 h 118588"/>
                <a:gd name="connsiteX233" fmla="*/ 1082729 w 1692590"/>
                <a:gd name="connsiteY233" fmla="*/ 99162 h 118588"/>
                <a:gd name="connsiteX234" fmla="*/ 1069394 w 1692590"/>
                <a:gd name="connsiteY234" fmla="*/ 85104 h 118588"/>
                <a:gd name="connsiteX235" fmla="*/ 1561862 w 1692590"/>
                <a:gd name="connsiteY235" fmla="*/ 36903 h 118588"/>
                <a:gd name="connsiteX236" fmla="*/ 1535104 w 1692590"/>
                <a:gd name="connsiteY236" fmla="*/ 19438 h 118588"/>
                <a:gd name="connsiteX237" fmla="*/ 1513133 w 1692590"/>
                <a:gd name="connsiteY237" fmla="*/ 20085 h 118588"/>
                <a:gd name="connsiteX238" fmla="*/ 1513133 w 1692590"/>
                <a:gd name="connsiteY238" fmla="*/ 55478 h 118588"/>
                <a:gd name="connsiteX239" fmla="*/ 1535104 w 1692590"/>
                <a:gd name="connsiteY239" fmla="*/ 55985 h 118588"/>
                <a:gd name="connsiteX240" fmla="*/ 1561851 w 1692590"/>
                <a:gd name="connsiteY240" fmla="*/ 38390 h 118588"/>
                <a:gd name="connsiteX241" fmla="*/ 1589245 w 1692590"/>
                <a:gd name="connsiteY241" fmla="*/ 115333 h 118588"/>
                <a:gd name="connsiteX242" fmla="*/ 1587229 w 1692590"/>
                <a:gd name="connsiteY242" fmla="*/ 117274 h 118588"/>
                <a:gd name="connsiteX243" fmla="*/ 1566573 w 1692590"/>
                <a:gd name="connsiteY243" fmla="*/ 117274 h 118588"/>
                <a:gd name="connsiteX244" fmla="*/ 1563199 w 1692590"/>
                <a:gd name="connsiteY244" fmla="*/ 114018 h 118588"/>
                <a:gd name="connsiteX245" fmla="*/ 1538845 w 1692590"/>
                <a:gd name="connsiteY245" fmla="*/ 74431 h 118588"/>
                <a:gd name="connsiteX246" fmla="*/ 1535104 w 1692590"/>
                <a:gd name="connsiteY246" fmla="*/ 74431 h 118588"/>
                <a:gd name="connsiteX247" fmla="*/ 1513133 w 1692590"/>
                <a:gd name="connsiteY247" fmla="*/ 73762 h 118588"/>
                <a:gd name="connsiteX248" fmla="*/ 1513133 w 1692590"/>
                <a:gd name="connsiteY248" fmla="*/ 114018 h 118588"/>
                <a:gd name="connsiteX249" fmla="*/ 1509974 w 1692590"/>
                <a:gd name="connsiteY249" fmla="*/ 117284 h 118588"/>
                <a:gd name="connsiteX250" fmla="*/ 1509898 w 1692590"/>
                <a:gd name="connsiteY250" fmla="*/ 117284 h 118588"/>
                <a:gd name="connsiteX251" fmla="*/ 1492994 w 1692590"/>
                <a:gd name="connsiteY251" fmla="*/ 117284 h 118588"/>
                <a:gd name="connsiteX252" fmla="*/ 1489620 w 1692590"/>
                <a:gd name="connsiteY252" fmla="*/ 114018 h 118588"/>
                <a:gd name="connsiteX253" fmla="*/ 1489620 w 1692590"/>
                <a:gd name="connsiteY253" fmla="*/ 7008 h 118588"/>
                <a:gd name="connsiteX254" fmla="*/ 1495032 w 1692590"/>
                <a:gd name="connsiteY254" fmla="*/ 2113 h 118588"/>
                <a:gd name="connsiteX255" fmla="*/ 1535104 w 1692590"/>
                <a:gd name="connsiteY255" fmla="*/ 0 h 118588"/>
                <a:gd name="connsiteX256" fmla="*/ 1585181 w 1692590"/>
                <a:gd name="connsiteY256" fmla="*/ 36892 h 118588"/>
                <a:gd name="connsiteX257" fmla="*/ 1585181 w 1692590"/>
                <a:gd name="connsiteY257" fmla="*/ 38380 h 118588"/>
                <a:gd name="connsiteX258" fmla="*/ 1562369 w 1692590"/>
                <a:gd name="connsiteY258" fmla="*/ 70312 h 118588"/>
                <a:gd name="connsiteX259" fmla="*/ 1588900 w 1692590"/>
                <a:gd name="connsiteY259" fmla="*/ 114007 h 118588"/>
                <a:gd name="connsiteX260" fmla="*/ 1589256 w 1692590"/>
                <a:gd name="connsiteY260" fmla="*/ 115322 h 118588"/>
                <a:gd name="connsiteX261" fmla="*/ 1000558 w 1692590"/>
                <a:gd name="connsiteY261" fmla="*/ 36903 h 118588"/>
                <a:gd name="connsiteX262" fmla="*/ 973811 w 1692590"/>
                <a:gd name="connsiteY262" fmla="*/ 19438 h 118588"/>
                <a:gd name="connsiteX263" fmla="*/ 951839 w 1692590"/>
                <a:gd name="connsiteY263" fmla="*/ 20085 h 118588"/>
                <a:gd name="connsiteX264" fmla="*/ 951839 w 1692590"/>
                <a:gd name="connsiteY264" fmla="*/ 55478 h 118588"/>
                <a:gd name="connsiteX265" fmla="*/ 973811 w 1692590"/>
                <a:gd name="connsiteY265" fmla="*/ 55985 h 118588"/>
                <a:gd name="connsiteX266" fmla="*/ 1000547 w 1692590"/>
                <a:gd name="connsiteY266" fmla="*/ 38390 h 118588"/>
                <a:gd name="connsiteX267" fmla="*/ 1027952 w 1692590"/>
                <a:gd name="connsiteY267" fmla="*/ 115333 h 118588"/>
                <a:gd name="connsiteX268" fmla="*/ 1025936 w 1692590"/>
                <a:gd name="connsiteY268" fmla="*/ 117274 h 118588"/>
                <a:gd name="connsiteX269" fmla="*/ 1005280 w 1692590"/>
                <a:gd name="connsiteY269" fmla="*/ 117274 h 118588"/>
                <a:gd name="connsiteX270" fmla="*/ 1001906 w 1692590"/>
                <a:gd name="connsiteY270" fmla="*/ 114018 h 118588"/>
                <a:gd name="connsiteX271" fmla="*/ 977552 w 1692590"/>
                <a:gd name="connsiteY271" fmla="*/ 74431 h 118588"/>
                <a:gd name="connsiteX272" fmla="*/ 973811 w 1692590"/>
                <a:gd name="connsiteY272" fmla="*/ 74431 h 118588"/>
                <a:gd name="connsiteX273" fmla="*/ 951839 w 1692590"/>
                <a:gd name="connsiteY273" fmla="*/ 73762 h 118588"/>
                <a:gd name="connsiteX274" fmla="*/ 951839 w 1692590"/>
                <a:gd name="connsiteY274" fmla="*/ 114018 h 118588"/>
                <a:gd name="connsiteX275" fmla="*/ 948702 w 1692590"/>
                <a:gd name="connsiteY275" fmla="*/ 117284 h 118588"/>
                <a:gd name="connsiteX276" fmla="*/ 948605 w 1692590"/>
                <a:gd name="connsiteY276" fmla="*/ 117284 h 118588"/>
                <a:gd name="connsiteX277" fmla="*/ 931701 w 1692590"/>
                <a:gd name="connsiteY277" fmla="*/ 117284 h 118588"/>
                <a:gd name="connsiteX278" fmla="*/ 928337 w 1692590"/>
                <a:gd name="connsiteY278" fmla="*/ 114018 h 118588"/>
                <a:gd name="connsiteX279" fmla="*/ 928337 w 1692590"/>
                <a:gd name="connsiteY279" fmla="*/ 7008 h 118588"/>
                <a:gd name="connsiteX280" fmla="*/ 933738 w 1692590"/>
                <a:gd name="connsiteY280" fmla="*/ 2113 h 118588"/>
                <a:gd name="connsiteX281" fmla="*/ 973811 w 1692590"/>
                <a:gd name="connsiteY281" fmla="*/ 0 h 118588"/>
                <a:gd name="connsiteX282" fmla="*/ 1023888 w 1692590"/>
                <a:gd name="connsiteY282" fmla="*/ 36892 h 118588"/>
                <a:gd name="connsiteX283" fmla="*/ 1023888 w 1692590"/>
                <a:gd name="connsiteY283" fmla="*/ 38380 h 118588"/>
                <a:gd name="connsiteX284" fmla="*/ 1001075 w 1692590"/>
                <a:gd name="connsiteY284" fmla="*/ 70312 h 118588"/>
                <a:gd name="connsiteX285" fmla="*/ 1027596 w 1692590"/>
                <a:gd name="connsiteY285" fmla="*/ 114007 h 118588"/>
                <a:gd name="connsiteX286" fmla="*/ 1027952 w 1692590"/>
                <a:gd name="connsiteY286" fmla="*/ 115322 h 11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692590" h="118588">
                  <a:moveTo>
                    <a:pt x="1692590" y="84468"/>
                  </a:moveTo>
                  <a:cubicBezTo>
                    <a:pt x="1692590" y="68803"/>
                    <a:pt x="1683362" y="60707"/>
                    <a:pt x="1669088" y="55144"/>
                  </a:cubicBezTo>
                  <a:cubicBezTo>
                    <a:pt x="1657844" y="50778"/>
                    <a:pt x="1647979" y="47069"/>
                    <a:pt x="1640465" y="44212"/>
                  </a:cubicBezTo>
                  <a:cubicBezTo>
                    <a:pt x="1632983" y="41355"/>
                    <a:pt x="1626612" y="36396"/>
                    <a:pt x="1626612" y="31027"/>
                  </a:cubicBezTo>
                  <a:cubicBezTo>
                    <a:pt x="1626612" y="23696"/>
                    <a:pt x="1636034" y="19438"/>
                    <a:pt x="1648507" y="19438"/>
                  </a:cubicBezTo>
                  <a:cubicBezTo>
                    <a:pt x="1663234" y="19438"/>
                    <a:pt x="1674813" y="21421"/>
                    <a:pt x="1685992" y="22403"/>
                  </a:cubicBezTo>
                  <a:lnTo>
                    <a:pt x="1686327" y="22403"/>
                  </a:lnTo>
                  <a:cubicBezTo>
                    <a:pt x="1687890" y="22415"/>
                    <a:pt x="1689173" y="21156"/>
                    <a:pt x="1689184" y="19591"/>
                  </a:cubicBezTo>
                  <a:cubicBezTo>
                    <a:pt x="1689184" y="19550"/>
                    <a:pt x="1689184" y="19510"/>
                    <a:pt x="1689184" y="19470"/>
                  </a:cubicBezTo>
                  <a:lnTo>
                    <a:pt x="1689184" y="7374"/>
                  </a:lnTo>
                  <a:cubicBezTo>
                    <a:pt x="1689184" y="5757"/>
                    <a:pt x="1687857" y="4603"/>
                    <a:pt x="1686154" y="4291"/>
                  </a:cubicBezTo>
                  <a:cubicBezTo>
                    <a:pt x="1680419" y="2965"/>
                    <a:pt x="1665671" y="0"/>
                    <a:pt x="1649542" y="0"/>
                  </a:cubicBezTo>
                  <a:cubicBezTo>
                    <a:pt x="1618095" y="0"/>
                    <a:pt x="1603109" y="13056"/>
                    <a:pt x="1603109" y="31027"/>
                  </a:cubicBezTo>
                  <a:cubicBezTo>
                    <a:pt x="1603109" y="42433"/>
                    <a:pt x="1608327" y="53688"/>
                    <a:pt x="1623054" y="59564"/>
                  </a:cubicBezTo>
                  <a:cubicBezTo>
                    <a:pt x="1637824" y="65450"/>
                    <a:pt x="1668064" y="72231"/>
                    <a:pt x="1668064" y="84468"/>
                  </a:cubicBezTo>
                  <a:cubicBezTo>
                    <a:pt x="1668064" y="93933"/>
                    <a:pt x="1663493" y="99130"/>
                    <a:pt x="1648432" y="99130"/>
                  </a:cubicBezTo>
                  <a:cubicBezTo>
                    <a:pt x="1632800" y="99130"/>
                    <a:pt x="1616973" y="96995"/>
                    <a:pt x="1610203" y="96176"/>
                  </a:cubicBezTo>
                  <a:lnTo>
                    <a:pt x="1609880" y="96176"/>
                  </a:lnTo>
                  <a:cubicBezTo>
                    <a:pt x="1608133" y="96152"/>
                    <a:pt x="1606699" y="97545"/>
                    <a:pt x="1606667" y="99291"/>
                  </a:cubicBezTo>
                  <a:lnTo>
                    <a:pt x="1606667" y="111042"/>
                  </a:lnTo>
                  <a:cubicBezTo>
                    <a:pt x="1606667" y="112843"/>
                    <a:pt x="1608176" y="113975"/>
                    <a:pt x="1609869" y="114298"/>
                  </a:cubicBezTo>
                  <a:cubicBezTo>
                    <a:pt x="1617998" y="116099"/>
                    <a:pt x="1633166" y="118589"/>
                    <a:pt x="1648098" y="118589"/>
                  </a:cubicBezTo>
                  <a:cubicBezTo>
                    <a:pt x="1681950" y="118589"/>
                    <a:pt x="1692590" y="100941"/>
                    <a:pt x="1692590" y="84468"/>
                  </a:cubicBezTo>
                  <a:close/>
                  <a:moveTo>
                    <a:pt x="603144" y="84468"/>
                  </a:moveTo>
                  <a:cubicBezTo>
                    <a:pt x="603144" y="68803"/>
                    <a:pt x="593927" y="60707"/>
                    <a:pt x="579642" y="55144"/>
                  </a:cubicBezTo>
                  <a:cubicBezTo>
                    <a:pt x="568398" y="50778"/>
                    <a:pt x="558533" y="47069"/>
                    <a:pt x="551019" y="44212"/>
                  </a:cubicBezTo>
                  <a:cubicBezTo>
                    <a:pt x="543537" y="41355"/>
                    <a:pt x="537176" y="36396"/>
                    <a:pt x="537176" y="31027"/>
                  </a:cubicBezTo>
                  <a:cubicBezTo>
                    <a:pt x="537176" y="23696"/>
                    <a:pt x="546588" y="19438"/>
                    <a:pt x="559062" y="19438"/>
                  </a:cubicBezTo>
                  <a:cubicBezTo>
                    <a:pt x="573799" y="19438"/>
                    <a:pt x="585367" y="21421"/>
                    <a:pt x="596546" y="22403"/>
                  </a:cubicBezTo>
                  <a:lnTo>
                    <a:pt x="596881" y="22403"/>
                  </a:lnTo>
                  <a:cubicBezTo>
                    <a:pt x="598446" y="22415"/>
                    <a:pt x="599727" y="21156"/>
                    <a:pt x="599739" y="19591"/>
                  </a:cubicBezTo>
                  <a:cubicBezTo>
                    <a:pt x="599740" y="19550"/>
                    <a:pt x="599739" y="19510"/>
                    <a:pt x="599738" y="19470"/>
                  </a:cubicBezTo>
                  <a:lnTo>
                    <a:pt x="599738" y="7374"/>
                  </a:lnTo>
                  <a:cubicBezTo>
                    <a:pt x="599738" y="5757"/>
                    <a:pt x="598412" y="4603"/>
                    <a:pt x="596719" y="4291"/>
                  </a:cubicBezTo>
                  <a:cubicBezTo>
                    <a:pt x="590962" y="2965"/>
                    <a:pt x="576214" y="0"/>
                    <a:pt x="560086" y="0"/>
                  </a:cubicBezTo>
                  <a:cubicBezTo>
                    <a:pt x="528649" y="0"/>
                    <a:pt x="513653" y="13056"/>
                    <a:pt x="513653" y="31027"/>
                  </a:cubicBezTo>
                  <a:cubicBezTo>
                    <a:pt x="513653" y="42433"/>
                    <a:pt x="518871" y="53688"/>
                    <a:pt x="533597" y="59564"/>
                  </a:cubicBezTo>
                  <a:cubicBezTo>
                    <a:pt x="548367" y="65450"/>
                    <a:pt x="578607" y="72231"/>
                    <a:pt x="578607" y="84468"/>
                  </a:cubicBezTo>
                  <a:cubicBezTo>
                    <a:pt x="578607" y="93933"/>
                    <a:pt x="574047" y="99130"/>
                    <a:pt x="558986" y="99130"/>
                  </a:cubicBezTo>
                  <a:cubicBezTo>
                    <a:pt x="543354" y="99130"/>
                    <a:pt x="527517" y="96995"/>
                    <a:pt x="520746" y="96176"/>
                  </a:cubicBezTo>
                  <a:lnTo>
                    <a:pt x="520423" y="96176"/>
                  </a:lnTo>
                  <a:cubicBezTo>
                    <a:pt x="518676" y="96152"/>
                    <a:pt x="517239" y="97545"/>
                    <a:pt x="517210" y="99291"/>
                  </a:cubicBezTo>
                  <a:lnTo>
                    <a:pt x="517210" y="111042"/>
                  </a:lnTo>
                  <a:cubicBezTo>
                    <a:pt x="517210" y="112843"/>
                    <a:pt x="518720" y="113975"/>
                    <a:pt x="520412" y="114298"/>
                  </a:cubicBezTo>
                  <a:cubicBezTo>
                    <a:pt x="528541" y="116099"/>
                    <a:pt x="543710" y="118589"/>
                    <a:pt x="558641" y="118589"/>
                  </a:cubicBezTo>
                  <a:cubicBezTo>
                    <a:pt x="592493" y="118589"/>
                    <a:pt x="603134" y="100941"/>
                    <a:pt x="603134" y="84468"/>
                  </a:cubicBezTo>
                  <a:close/>
                  <a:moveTo>
                    <a:pt x="854122" y="110741"/>
                  </a:moveTo>
                  <a:lnTo>
                    <a:pt x="854122" y="4420"/>
                  </a:lnTo>
                  <a:cubicBezTo>
                    <a:pt x="854122" y="2609"/>
                    <a:pt x="852764" y="1315"/>
                    <a:pt x="850909" y="1315"/>
                  </a:cubicBezTo>
                  <a:lnTo>
                    <a:pt x="836355" y="1315"/>
                  </a:lnTo>
                  <a:cubicBezTo>
                    <a:pt x="834479" y="1315"/>
                    <a:pt x="833132" y="2609"/>
                    <a:pt x="833132" y="4420"/>
                  </a:cubicBezTo>
                  <a:lnTo>
                    <a:pt x="833132" y="84953"/>
                  </a:lnTo>
                  <a:cubicBezTo>
                    <a:pt x="833132" y="85912"/>
                    <a:pt x="832657" y="86430"/>
                    <a:pt x="832312" y="86430"/>
                  </a:cubicBezTo>
                  <a:cubicBezTo>
                    <a:pt x="831773" y="86430"/>
                    <a:pt x="831288" y="85912"/>
                    <a:pt x="830965" y="85115"/>
                  </a:cubicBezTo>
                  <a:lnTo>
                    <a:pt x="783260" y="6555"/>
                  </a:lnTo>
                  <a:cubicBezTo>
                    <a:pt x="781211" y="2286"/>
                    <a:pt x="779357" y="1315"/>
                    <a:pt x="775821" y="1315"/>
                  </a:cubicBezTo>
                  <a:lnTo>
                    <a:pt x="757537" y="1315"/>
                  </a:lnTo>
                  <a:cubicBezTo>
                    <a:pt x="753882" y="1261"/>
                    <a:pt x="750863" y="4180"/>
                    <a:pt x="750809" y="7838"/>
                  </a:cubicBezTo>
                  <a:lnTo>
                    <a:pt x="750809" y="114018"/>
                  </a:lnTo>
                  <a:cubicBezTo>
                    <a:pt x="750809" y="115797"/>
                    <a:pt x="752286" y="117284"/>
                    <a:pt x="754184" y="117284"/>
                  </a:cubicBezTo>
                  <a:lnTo>
                    <a:pt x="768522" y="117284"/>
                  </a:lnTo>
                  <a:cubicBezTo>
                    <a:pt x="770387" y="117284"/>
                    <a:pt x="771756" y="115797"/>
                    <a:pt x="771756" y="114018"/>
                  </a:cubicBezTo>
                  <a:lnTo>
                    <a:pt x="771756" y="37226"/>
                  </a:lnTo>
                  <a:cubicBezTo>
                    <a:pt x="771756" y="36256"/>
                    <a:pt x="772112" y="35911"/>
                    <a:pt x="772597" y="35911"/>
                  </a:cubicBezTo>
                  <a:cubicBezTo>
                    <a:pt x="773104" y="35911"/>
                    <a:pt x="773632" y="36267"/>
                    <a:pt x="774107" y="37226"/>
                  </a:cubicBezTo>
                  <a:lnTo>
                    <a:pt x="819990" y="111409"/>
                  </a:lnTo>
                  <a:cubicBezTo>
                    <a:pt x="822642" y="117284"/>
                    <a:pt x="826210" y="117284"/>
                    <a:pt x="830264" y="117284"/>
                  </a:cubicBezTo>
                  <a:lnTo>
                    <a:pt x="847373" y="117284"/>
                  </a:lnTo>
                  <a:cubicBezTo>
                    <a:pt x="851049" y="117338"/>
                    <a:pt x="854068" y="114411"/>
                    <a:pt x="854133" y="110741"/>
                  </a:cubicBezTo>
                  <a:close/>
                  <a:moveTo>
                    <a:pt x="491584" y="114837"/>
                  </a:moveTo>
                  <a:lnTo>
                    <a:pt x="491584" y="7827"/>
                  </a:lnTo>
                  <a:cubicBezTo>
                    <a:pt x="491508" y="4160"/>
                    <a:pt x="488482" y="1244"/>
                    <a:pt x="484814" y="1304"/>
                  </a:cubicBezTo>
                  <a:lnTo>
                    <a:pt x="470939" y="1304"/>
                  </a:lnTo>
                  <a:cubicBezTo>
                    <a:pt x="468288" y="1342"/>
                    <a:pt x="465878" y="2851"/>
                    <a:pt x="464686" y="5218"/>
                  </a:cubicBezTo>
                  <a:lnTo>
                    <a:pt x="432257" y="68997"/>
                  </a:lnTo>
                  <a:cubicBezTo>
                    <a:pt x="431395" y="70474"/>
                    <a:pt x="431050" y="71283"/>
                    <a:pt x="430392" y="71283"/>
                  </a:cubicBezTo>
                  <a:cubicBezTo>
                    <a:pt x="429681" y="71283"/>
                    <a:pt x="429336" y="70474"/>
                    <a:pt x="428506" y="68997"/>
                  </a:cubicBezTo>
                  <a:lnTo>
                    <a:pt x="396055" y="5229"/>
                  </a:lnTo>
                  <a:cubicBezTo>
                    <a:pt x="394864" y="2865"/>
                    <a:pt x="392460" y="1357"/>
                    <a:pt x="389813" y="1315"/>
                  </a:cubicBezTo>
                  <a:lnTo>
                    <a:pt x="375938" y="1315"/>
                  </a:lnTo>
                  <a:cubicBezTo>
                    <a:pt x="372271" y="1255"/>
                    <a:pt x="369244" y="4171"/>
                    <a:pt x="369168" y="7838"/>
                  </a:cubicBezTo>
                  <a:lnTo>
                    <a:pt x="369168" y="114826"/>
                  </a:lnTo>
                  <a:cubicBezTo>
                    <a:pt x="369168" y="116444"/>
                    <a:pt x="370526" y="117284"/>
                    <a:pt x="372068" y="117284"/>
                  </a:cubicBezTo>
                  <a:lnTo>
                    <a:pt x="389123" y="117284"/>
                  </a:lnTo>
                  <a:cubicBezTo>
                    <a:pt x="390654" y="117284"/>
                    <a:pt x="391840" y="115624"/>
                    <a:pt x="391840" y="114018"/>
                  </a:cubicBezTo>
                  <a:lnTo>
                    <a:pt x="391840" y="43425"/>
                  </a:lnTo>
                  <a:cubicBezTo>
                    <a:pt x="391840" y="42282"/>
                    <a:pt x="392013" y="41808"/>
                    <a:pt x="392347" y="41808"/>
                  </a:cubicBezTo>
                  <a:cubicBezTo>
                    <a:pt x="392498" y="41808"/>
                    <a:pt x="392843" y="42282"/>
                    <a:pt x="393209" y="42778"/>
                  </a:cubicBezTo>
                  <a:lnTo>
                    <a:pt x="420690" y="101135"/>
                  </a:lnTo>
                  <a:cubicBezTo>
                    <a:pt x="421660" y="102924"/>
                    <a:pt x="423870" y="103916"/>
                    <a:pt x="426080" y="103916"/>
                  </a:cubicBezTo>
                  <a:lnTo>
                    <a:pt x="434866" y="103916"/>
                  </a:lnTo>
                  <a:cubicBezTo>
                    <a:pt x="437066" y="103916"/>
                    <a:pt x="439254" y="102924"/>
                    <a:pt x="440246" y="101135"/>
                  </a:cubicBezTo>
                  <a:lnTo>
                    <a:pt x="467543" y="42778"/>
                  </a:lnTo>
                  <a:cubicBezTo>
                    <a:pt x="467910" y="42282"/>
                    <a:pt x="468244" y="41808"/>
                    <a:pt x="468373" y="41808"/>
                  </a:cubicBezTo>
                  <a:cubicBezTo>
                    <a:pt x="468740" y="41808"/>
                    <a:pt x="468912" y="42282"/>
                    <a:pt x="468912" y="43425"/>
                  </a:cubicBezTo>
                  <a:lnTo>
                    <a:pt x="468912" y="114018"/>
                  </a:lnTo>
                  <a:cubicBezTo>
                    <a:pt x="468912" y="115624"/>
                    <a:pt x="470098" y="117284"/>
                    <a:pt x="471607" y="117284"/>
                  </a:cubicBezTo>
                  <a:lnTo>
                    <a:pt x="488684" y="117284"/>
                  </a:lnTo>
                  <a:cubicBezTo>
                    <a:pt x="490215" y="117284"/>
                    <a:pt x="491584" y="116454"/>
                    <a:pt x="491584" y="114826"/>
                  </a:cubicBezTo>
                  <a:close/>
                  <a:moveTo>
                    <a:pt x="704549" y="50939"/>
                  </a:moveTo>
                  <a:cubicBezTo>
                    <a:pt x="704549" y="29399"/>
                    <a:pt x="691073" y="19761"/>
                    <a:pt x="674492" y="19761"/>
                  </a:cubicBezTo>
                  <a:cubicBezTo>
                    <a:pt x="657922" y="19761"/>
                    <a:pt x="644424" y="29399"/>
                    <a:pt x="644424" y="50939"/>
                  </a:cubicBezTo>
                  <a:lnTo>
                    <a:pt x="644424" y="67650"/>
                  </a:lnTo>
                  <a:cubicBezTo>
                    <a:pt x="644424" y="89200"/>
                    <a:pt x="657922" y="98806"/>
                    <a:pt x="674492" y="98806"/>
                  </a:cubicBezTo>
                  <a:cubicBezTo>
                    <a:pt x="691062" y="98806"/>
                    <a:pt x="704549" y="89200"/>
                    <a:pt x="704549" y="67650"/>
                  </a:cubicBezTo>
                  <a:close/>
                  <a:moveTo>
                    <a:pt x="728245" y="50939"/>
                  </a:moveTo>
                  <a:lnTo>
                    <a:pt x="728245" y="67650"/>
                  </a:lnTo>
                  <a:cubicBezTo>
                    <a:pt x="728245" y="103561"/>
                    <a:pt x="702403" y="118578"/>
                    <a:pt x="674492" y="118578"/>
                  </a:cubicBezTo>
                  <a:cubicBezTo>
                    <a:pt x="646602" y="118578"/>
                    <a:pt x="620771" y="103561"/>
                    <a:pt x="620771" y="67639"/>
                  </a:cubicBezTo>
                  <a:lnTo>
                    <a:pt x="620771" y="50939"/>
                  </a:lnTo>
                  <a:cubicBezTo>
                    <a:pt x="620771" y="15039"/>
                    <a:pt x="646602" y="22"/>
                    <a:pt x="674492" y="22"/>
                  </a:cubicBezTo>
                  <a:cubicBezTo>
                    <a:pt x="702403" y="22"/>
                    <a:pt x="728245" y="15028"/>
                    <a:pt x="728245" y="50939"/>
                  </a:cubicBezTo>
                  <a:close/>
                  <a:moveTo>
                    <a:pt x="324762" y="50939"/>
                  </a:moveTo>
                  <a:cubicBezTo>
                    <a:pt x="324762" y="29399"/>
                    <a:pt x="311286" y="19761"/>
                    <a:pt x="294705" y="19761"/>
                  </a:cubicBezTo>
                  <a:cubicBezTo>
                    <a:pt x="278135" y="19761"/>
                    <a:pt x="264637" y="29399"/>
                    <a:pt x="264637" y="50939"/>
                  </a:cubicBezTo>
                  <a:lnTo>
                    <a:pt x="264637" y="67650"/>
                  </a:lnTo>
                  <a:cubicBezTo>
                    <a:pt x="264637" y="89200"/>
                    <a:pt x="278135" y="98806"/>
                    <a:pt x="294716" y="98806"/>
                  </a:cubicBezTo>
                  <a:cubicBezTo>
                    <a:pt x="311286" y="98806"/>
                    <a:pt x="324762" y="89200"/>
                    <a:pt x="324762" y="67650"/>
                  </a:cubicBezTo>
                  <a:close/>
                  <a:moveTo>
                    <a:pt x="348469" y="50939"/>
                  </a:moveTo>
                  <a:lnTo>
                    <a:pt x="348469" y="67650"/>
                  </a:lnTo>
                  <a:cubicBezTo>
                    <a:pt x="348469" y="103561"/>
                    <a:pt x="322616" y="118578"/>
                    <a:pt x="294705" y="118578"/>
                  </a:cubicBezTo>
                  <a:cubicBezTo>
                    <a:pt x="266815" y="118578"/>
                    <a:pt x="240995" y="103561"/>
                    <a:pt x="240995" y="67639"/>
                  </a:cubicBezTo>
                  <a:lnTo>
                    <a:pt x="240995" y="50939"/>
                  </a:lnTo>
                  <a:cubicBezTo>
                    <a:pt x="240995" y="15039"/>
                    <a:pt x="266815" y="22"/>
                    <a:pt x="294705" y="22"/>
                  </a:cubicBezTo>
                  <a:cubicBezTo>
                    <a:pt x="322616" y="22"/>
                    <a:pt x="348469" y="15028"/>
                    <a:pt x="348469" y="50939"/>
                  </a:cubicBezTo>
                  <a:close/>
                  <a:moveTo>
                    <a:pt x="217934" y="114007"/>
                  </a:moveTo>
                  <a:lnTo>
                    <a:pt x="217934" y="4420"/>
                  </a:lnTo>
                  <a:cubicBezTo>
                    <a:pt x="217934" y="2609"/>
                    <a:pt x="216393" y="1315"/>
                    <a:pt x="214549" y="1315"/>
                  </a:cubicBezTo>
                  <a:lnTo>
                    <a:pt x="197839" y="1315"/>
                  </a:lnTo>
                  <a:cubicBezTo>
                    <a:pt x="195942" y="1315"/>
                    <a:pt x="194421" y="2609"/>
                    <a:pt x="194421" y="4420"/>
                  </a:cubicBezTo>
                  <a:lnTo>
                    <a:pt x="194421" y="46810"/>
                  </a:lnTo>
                  <a:lnTo>
                    <a:pt x="140862" y="46810"/>
                  </a:lnTo>
                  <a:lnTo>
                    <a:pt x="140862" y="4420"/>
                  </a:lnTo>
                  <a:cubicBezTo>
                    <a:pt x="140862" y="2609"/>
                    <a:pt x="139331" y="1315"/>
                    <a:pt x="137499" y="1315"/>
                  </a:cubicBezTo>
                  <a:lnTo>
                    <a:pt x="120767" y="1315"/>
                  </a:lnTo>
                  <a:cubicBezTo>
                    <a:pt x="118880" y="1315"/>
                    <a:pt x="117371" y="2609"/>
                    <a:pt x="117371" y="4420"/>
                  </a:cubicBezTo>
                  <a:lnTo>
                    <a:pt x="117371" y="114018"/>
                  </a:lnTo>
                  <a:cubicBezTo>
                    <a:pt x="117371" y="115797"/>
                    <a:pt x="118880" y="117284"/>
                    <a:pt x="120767" y="117284"/>
                  </a:cubicBezTo>
                  <a:lnTo>
                    <a:pt x="137499" y="117284"/>
                  </a:lnTo>
                  <a:cubicBezTo>
                    <a:pt x="139324" y="117296"/>
                    <a:pt x="140821" y="115842"/>
                    <a:pt x="140862" y="114018"/>
                  </a:cubicBezTo>
                  <a:lnTo>
                    <a:pt x="140862" y="66722"/>
                  </a:lnTo>
                  <a:lnTo>
                    <a:pt x="194421" y="66722"/>
                  </a:lnTo>
                  <a:lnTo>
                    <a:pt x="194421" y="114018"/>
                  </a:lnTo>
                  <a:cubicBezTo>
                    <a:pt x="194421" y="115797"/>
                    <a:pt x="195931" y="117284"/>
                    <a:pt x="197839" y="117284"/>
                  </a:cubicBezTo>
                  <a:lnTo>
                    <a:pt x="214549" y="117284"/>
                  </a:lnTo>
                  <a:cubicBezTo>
                    <a:pt x="216382" y="117284"/>
                    <a:pt x="217934" y="115797"/>
                    <a:pt x="217934" y="114018"/>
                  </a:cubicBezTo>
                  <a:close/>
                  <a:moveTo>
                    <a:pt x="1361231" y="20236"/>
                  </a:moveTo>
                  <a:lnTo>
                    <a:pt x="1327508" y="20236"/>
                  </a:lnTo>
                  <a:lnTo>
                    <a:pt x="1327508" y="114018"/>
                  </a:lnTo>
                  <a:cubicBezTo>
                    <a:pt x="1327465" y="115861"/>
                    <a:pt x="1325934" y="117321"/>
                    <a:pt x="1324091" y="117284"/>
                  </a:cubicBezTo>
                  <a:lnTo>
                    <a:pt x="1307380" y="117284"/>
                  </a:lnTo>
                  <a:cubicBezTo>
                    <a:pt x="1305548" y="117308"/>
                    <a:pt x="1304038" y="115850"/>
                    <a:pt x="1304006" y="114018"/>
                  </a:cubicBezTo>
                  <a:lnTo>
                    <a:pt x="1304006" y="20236"/>
                  </a:lnTo>
                  <a:lnTo>
                    <a:pt x="1270241" y="20236"/>
                  </a:lnTo>
                  <a:cubicBezTo>
                    <a:pt x="1268386" y="20236"/>
                    <a:pt x="1266845" y="19114"/>
                    <a:pt x="1266845" y="17325"/>
                  </a:cubicBezTo>
                  <a:lnTo>
                    <a:pt x="1266845" y="4420"/>
                  </a:lnTo>
                  <a:cubicBezTo>
                    <a:pt x="1266845" y="2609"/>
                    <a:pt x="1268386" y="1315"/>
                    <a:pt x="1270241" y="1315"/>
                  </a:cubicBezTo>
                  <a:lnTo>
                    <a:pt x="1361231" y="1315"/>
                  </a:lnTo>
                  <a:cubicBezTo>
                    <a:pt x="1363085" y="1315"/>
                    <a:pt x="1364616" y="2609"/>
                    <a:pt x="1364616" y="4420"/>
                  </a:cubicBezTo>
                  <a:lnTo>
                    <a:pt x="1364616" y="17314"/>
                  </a:lnTo>
                  <a:cubicBezTo>
                    <a:pt x="1364616" y="19114"/>
                    <a:pt x="1363085" y="20236"/>
                    <a:pt x="1361231" y="20236"/>
                  </a:cubicBezTo>
                  <a:close/>
                  <a:moveTo>
                    <a:pt x="94375" y="20236"/>
                  </a:moveTo>
                  <a:lnTo>
                    <a:pt x="60653" y="20236"/>
                  </a:lnTo>
                  <a:lnTo>
                    <a:pt x="60653" y="114018"/>
                  </a:lnTo>
                  <a:cubicBezTo>
                    <a:pt x="60606" y="115857"/>
                    <a:pt x="59085" y="117315"/>
                    <a:pt x="57246" y="117284"/>
                  </a:cubicBezTo>
                  <a:lnTo>
                    <a:pt x="40536" y="117284"/>
                  </a:lnTo>
                  <a:cubicBezTo>
                    <a:pt x="38704" y="117308"/>
                    <a:pt x="37197" y="115850"/>
                    <a:pt x="37162" y="114018"/>
                  </a:cubicBezTo>
                  <a:lnTo>
                    <a:pt x="37162" y="20236"/>
                  </a:lnTo>
                  <a:lnTo>
                    <a:pt x="3385" y="20236"/>
                  </a:lnTo>
                  <a:cubicBezTo>
                    <a:pt x="1542" y="20236"/>
                    <a:pt x="0" y="19114"/>
                    <a:pt x="0" y="17325"/>
                  </a:cubicBezTo>
                  <a:lnTo>
                    <a:pt x="0" y="4420"/>
                  </a:lnTo>
                  <a:cubicBezTo>
                    <a:pt x="0" y="2609"/>
                    <a:pt x="1542" y="1315"/>
                    <a:pt x="3385" y="1315"/>
                  </a:cubicBezTo>
                  <a:lnTo>
                    <a:pt x="94375" y="1315"/>
                  </a:lnTo>
                  <a:cubicBezTo>
                    <a:pt x="96240" y="1315"/>
                    <a:pt x="97771" y="2609"/>
                    <a:pt x="97771" y="4420"/>
                  </a:cubicBezTo>
                  <a:lnTo>
                    <a:pt x="97771" y="17314"/>
                  </a:lnTo>
                  <a:cubicBezTo>
                    <a:pt x="97771" y="19114"/>
                    <a:pt x="96240" y="20236"/>
                    <a:pt x="94386" y="20236"/>
                  </a:cubicBezTo>
                  <a:close/>
                  <a:moveTo>
                    <a:pt x="1251891" y="72361"/>
                  </a:moveTo>
                  <a:lnTo>
                    <a:pt x="1251891" y="4420"/>
                  </a:lnTo>
                  <a:cubicBezTo>
                    <a:pt x="1251891" y="2609"/>
                    <a:pt x="1250361" y="1315"/>
                    <a:pt x="1248485" y="1315"/>
                  </a:cubicBezTo>
                  <a:lnTo>
                    <a:pt x="1231742" y="1315"/>
                  </a:lnTo>
                  <a:cubicBezTo>
                    <a:pt x="1229888" y="1315"/>
                    <a:pt x="1228378" y="2609"/>
                    <a:pt x="1228378" y="4420"/>
                  </a:cubicBezTo>
                  <a:lnTo>
                    <a:pt x="1228378" y="72361"/>
                  </a:lnTo>
                  <a:cubicBezTo>
                    <a:pt x="1228378" y="90979"/>
                    <a:pt x="1219474" y="99798"/>
                    <a:pt x="1201211" y="99798"/>
                  </a:cubicBezTo>
                  <a:cubicBezTo>
                    <a:pt x="1182970" y="99798"/>
                    <a:pt x="1174054" y="90979"/>
                    <a:pt x="1174054" y="72361"/>
                  </a:cubicBezTo>
                  <a:lnTo>
                    <a:pt x="1174054" y="4420"/>
                  </a:lnTo>
                  <a:cubicBezTo>
                    <a:pt x="1174054" y="2609"/>
                    <a:pt x="1172545" y="1315"/>
                    <a:pt x="1170669" y="1315"/>
                  </a:cubicBezTo>
                  <a:lnTo>
                    <a:pt x="1153958" y="1315"/>
                  </a:lnTo>
                  <a:cubicBezTo>
                    <a:pt x="1152104" y="1315"/>
                    <a:pt x="1150563" y="2609"/>
                    <a:pt x="1150563" y="4420"/>
                  </a:cubicBezTo>
                  <a:lnTo>
                    <a:pt x="1150563" y="72361"/>
                  </a:lnTo>
                  <a:cubicBezTo>
                    <a:pt x="1150563" y="107151"/>
                    <a:pt x="1174000" y="118578"/>
                    <a:pt x="1201211" y="118578"/>
                  </a:cubicBezTo>
                  <a:cubicBezTo>
                    <a:pt x="1228443" y="118578"/>
                    <a:pt x="1251881" y="107151"/>
                    <a:pt x="1251881" y="72361"/>
                  </a:cubicBezTo>
                  <a:close/>
                  <a:moveTo>
                    <a:pt x="1403513" y="66722"/>
                  </a:moveTo>
                  <a:lnTo>
                    <a:pt x="1457633" y="66722"/>
                  </a:lnTo>
                  <a:cubicBezTo>
                    <a:pt x="1459455" y="66747"/>
                    <a:pt x="1460964" y="65302"/>
                    <a:pt x="1461018" y="63477"/>
                  </a:cubicBezTo>
                  <a:lnTo>
                    <a:pt x="1461018" y="51683"/>
                  </a:lnTo>
                  <a:cubicBezTo>
                    <a:pt x="1460964" y="49859"/>
                    <a:pt x="1459455" y="48413"/>
                    <a:pt x="1457633" y="48438"/>
                  </a:cubicBezTo>
                  <a:lnTo>
                    <a:pt x="1403513" y="48438"/>
                  </a:lnTo>
                  <a:lnTo>
                    <a:pt x="1403513" y="33453"/>
                  </a:lnTo>
                  <a:cubicBezTo>
                    <a:pt x="1403513" y="19804"/>
                    <a:pt x="1404052" y="19438"/>
                    <a:pt x="1416838" y="19438"/>
                  </a:cubicBezTo>
                  <a:lnTo>
                    <a:pt x="1459660" y="19438"/>
                  </a:lnTo>
                  <a:cubicBezTo>
                    <a:pt x="1461492" y="19450"/>
                    <a:pt x="1463002" y="17993"/>
                    <a:pt x="1463045" y="16160"/>
                  </a:cubicBezTo>
                  <a:lnTo>
                    <a:pt x="1463045" y="5714"/>
                  </a:lnTo>
                  <a:cubicBezTo>
                    <a:pt x="1463045" y="3418"/>
                    <a:pt x="1462193" y="2587"/>
                    <a:pt x="1459660" y="2275"/>
                  </a:cubicBezTo>
                  <a:cubicBezTo>
                    <a:pt x="1454237" y="1477"/>
                    <a:pt x="1443230" y="11"/>
                    <a:pt x="1423113" y="11"/>
                  </a:cubicBezTo>
                  <a:cubicBezTo>
                    <a:pt x="1395050" y="11"/>
                    <a:pt x="1380151" y="-183"/>
                    <a:pt x="1380151" y="33453"/>
                  </a:cubicBezTo>
                  <a:lnTo>
                    <a:pt x="1380151" y="85104"/>
                  </a:lnTo>
                  <a:cubicBezTo>
                    <a:pt x="1380151" y="118740"/>
                    <a:pt x="1395050" y="118567"/>
                    <a:pt x="1423113" y="118567"/>
                  </a:cubicBezTo>
                  <a:cubicBezTo>
                    <a:pt x="1443230" y="118567"/>
                    <a:pt x="1454237" y="117101"/>
                    <a:pt x="1459660" y="116282"/>
                  </a:cubicBezTo>
                  <a:cubicBezTo>
                    <a:pt x="1462193" y="115958"/>
                    <a:pt x="1463045" y="115139"/>
                    <a:pt x="1463045" y="112832"/>
                  </a:cubicBezTo>
                  <a:lnTo>
                    <a:pt x="1463045" y="102418"/>
                  </a:lnTo>
                  <a:cubicBezTo>
                    <a:pt x="1463002" y="100589"/>
                    <a:pt x="1461492" y="99138"/>
                    <a:pt x="1459660" y="99162"/>
                  </a:cubicBezTo>
                  <a:lnTo>
                    <a:pt x="1416838" y="99162"/>
                  </a:lnTo>
                  <a:cubicBezTo>
                    <a:pt x="1404052" y="99162"/>
                    <a:pt x="1403513" y="98785"/>
                    <a:pt x="1403513" y="85104"/>
                  </a:cubicBezTo>
                  <a:close/>
                  <a:moveTo>
                    <a:pt x="1069394" y="66722"/>
                  </a:moveTo>
                  <a:lnTo>
                    <a:pt x="1123513" y="66722"/>
                  </a:lnTo>
                  <a:cubicBezTo>
                    <a:pt x="1125346" y="66753"/>
                    <a:pt x="1126855" y="65306"/>
                    <a:pt x="1126909" y="63477"/>
                  </a:cubicBezTo>
                  <a:lnTo>
                    <a:pt x="1126909" y="51683"/>
                  </a:lnTo>
                  <a:cubicBezTo>
                    <a:pt x="1126855" y="49855"/>
                    <a:pt x="1125346" y="48408"/>
                    <a:pt x="1123513" y="48438"/>
                  </a:cubicBezTo>
                  <a:lnTo>
                    <a:pt x="1069394" y="48438"/>
                  </a:lnTo>
                  <a:lnTo>
                    <a:pt x="1069394" y="33453"/>
                  </a:lnTo>
                  <a:cubicBezTo>
                    <a:pt x="1069394" y="19804"/>
                    <a:pt x="1069933" y="19438"/>
                    <a:pt x="1082729" y="19438"/>
                  </a:cubicBezTo>
                  <a:lnTo>
                    <a:pt x="1125540" y="19438"/>
                  </a:lnTo>
                  <a:cubicBezTo>
                    <a:pt x="1127373" y="19456"/>
                    <a:pt x="1128893" y="17997"/>
                    <a:pt x="1128936" y="16160"/>
                  </a:cubicBezTo>
                  <a:lnTo>
                    <a:pt x="1128936" y="5714"/>
                  </a:lnTo>
                  <a:cubicBezTo>
                    <a:pt x="1128936" y="3418"/>
                    <a:pt x="1128074" y="2587"/>
                    <a:pt x="1125540" y="2275"/>
                  </a:cubicBezTo>
                  <a:cubicBezTo>
                    <a:pt x="1120128" y="1477"/>
                    <a:pt x="1109110" y="11"/>
                    <a:pt x="1088993" y="11"/>
                  </a:cubicBezTo>
                  <a:cubicBezTo>
                    <a:pt x="1060931" y="11"/>
                    <a:pt x="1046042" y="-183"/>
                    <a:pt x="1046042" y="33453"/>
                  </a:cubicBezTo>
                  <a:lnTo>
                    <a:pt x="1046042" y="85104"/>
                  </a:lnTo>
                  <a:cubicBezTo>
                    <a:pt x="1046042" y="118740"/>
                    <a:pt x="1060931" y="118567"/>
                    <a:pt x="1089004" y="118567"/>
                  </a:cubicBezTo>
                  <a:cubicBezTo>
                    <a:pt x="1109110" y="118567"/>
                    <a:pt x="1120128" y="117101"/>
                    <a:pt x="1125540" y="116282"/>
                  </a:cubicBezTo>
                  <a:cubicBezTo>
                    <a:pt x="1128074" y="115958"/>
                    <a:pt x="1128936" y="115139"/>
                    <a:pt x="1128936" y="112832"/>
                  </a:cubicBezTo>
                  <a:lnTo>
                    <a:pt x="1128936" y="102418"/>
                  </a:lnTo>
                  <a:cubicBezTo>
                    <a:pt x="1128893" y="100585"/>
                    <a:pt x="1127373" y="99132"/>
                    <a:pt x="1125540" y="99162"/>
                  </a:cubicBezTo>
                  <a:lnTo>
                    <a:pt x="1082729" y="99162"/>
                  </a:lnTo>
                  <a:cubicBezTo>
                    <a:pt x="1069933" y="99162"/>
                    <a:pt x="1069394" y="98785"/>
                    <a:pt x="1069394" y="85104"/>
                  </a:cubicBezTo>
                  <a:close/>
                  <a:moveTo>
                    <a:pt x="1561862" y="36903"/>
                  </a:moveTo>
                  <a:cubicBezTo>
                    <a:pt x="1561862" y="24656"/>
                    <a:pt x="1552019" y="19438"/>
                    <a:pt x="1535104" y="19438"/>
                  </a:cubicBezTo>
                  <a:cubicBezTo>
                    <a:pt x="1531546" y="19438"/>
                    <a:pt x="1516151" y="19761"/>
                    <a:pt x="1513133" y="20085"/>
                  </a:cubicBezTo>
                  <a:lnTo>
                    <a:pt x="1513133" y="55478"/>
                  </a:lnTo>
                  <a:cubicBezTo>
                    <a:pt x="1515817" y="55651"/>
                    <a:pt x="1532204" y="55985"/>
                    <a:pt x="1535104" y="55985"/>
                  </a:cubicBezTo>
                  <a:cubicBezTo>
                    <a:pt x="1552504" y="55985"/>
                    <a:pt x="1561851" y="52751"/>
                    <a:pt x="1561851" y="38390"/>
                  </a:cubicBezTo>
                  <a:close/>
                  <a:moveTo>
                    <a:pt x="1589245" y="115333"/>
                  </a:moveTo>
                  <a:cubicBezTo>
                    <a:pt x="1589245" y="116454"/>
                    <a:pt x="1588577" y="117274"/>
                    <a:pt x="1587229" y="117274"/>
                  </a:cubicBezTo>
                  <a:lnTo>
                    <a:pt x="1566573" y="117274"/>
                  </a:lnTo>
                  <a:cubicBezTo>
                    <a:pt x="1564719" y="117274"/>
                    <a:pt x="1564040" y="115624"/>
                    <a:pt x="1563199" y="114018"/>
                  </a:cubicBezTo>
                  <a:lnTo>
                    <a:pt x="1538845" y="74431"/>
                  </a:lnTo>
                  <a:lnTo>
                    <a:pt x="1535104" y="74431"/>
                  </a:lnTo>
                  <a:cubicBezTo>
                    <a:pt x="1530684" y="74431"/>
                    <a:pt x="1517024" y="73956"/>
                    <a:pt x="1513133" y="73762"/>
                  </a:cubicBezTo>
                  <a:lnTo>
                    <a:pt x="1513133" y="114018"/>
                  </a:lnTo>
                  <a:cubicBezTo>
                    <a:pt x="1513165" y="115792"/>
                    <a:pt x="1511753" y="117254"/>
                    <a:pt x="1509974" y="117284"/>
                  </a:cubicBezTo>
                  <a:cubicBezTo>
                    <a:pt x="1509952" y="117284"/>
                    <a:pt x="1509920" y="117284"/>
                    <a:pt x="1509898" y="117284"/>
                  </a:cubicBezTo>
                  <a:lnTo>
                    <a:pt x="1492994" y="117284"/>
                  </a:lnTo>
                  <a:cubicBezTo>
                    <a:pt x="1491161" y="117303"/>
                    <a:pt x="1489663" y="115846"/>
                    <a:pt x="1489620" y="114018"/>
                  </a:cubicBezTo>
                  <a:lnTo>
                    <a:pt x="1489620" y="7008"/>
                  </a:lnTo>
                  <a:cubicBezTo>
                    <a:pt x="1489620" y="3741"/>
                    <a:pt x="1491625" y="2587"/>
                    <a:pt x="1495032" y="2113"/>
                  </a:cubicBezTo>
                  <a:cubicBezTo>
                    <a:pt x="1503840" y="819"/>
                    <a:pt x="1522738" y="0"/>
                    <a:pt x="1535104" y="0"/>
                  </a:cubicBezTo>
                  <a:cubicBezTo>
                    <a:pt x="1561140" y="0"/>
                    <a:pt x="1585181" y="8991"/>
                    <a:pt x="1585181" y="36892"/>
                  </a:cubicBezTo>
                  <a:lnTo>
                    <a:pt x="1585181" y="38380"/>
                  </a:lnTo>
                  <a:cubicBezTo>
                    <a:pt x="1585181" y="55651"/>
                    <a:pt x="1576233" y="65116"/>
                    <a:pt x="1562369" y="70312"/>
                  </a:cubicBezTo>
                  <a:lnTo>
                    <a:pt x="1588900" y="114007"/>
                  </a:lnTo>
                  <a:cubicBezTo>
                    <a:pt x="1589256" y="114492"/>
                    <a:pt x="1589256" y="114956"/>
                    <a:pt x="1589256" y="115322"/>
                  </a:cubicBezTo>
                  <a:close/>
                  <a:moveTo>
                    <a:pt x="1000558" y="36903"/>
                  </a:moveTo>
                  <a:cubicBezTo>
                    <a:pt x="1000558" y="24656"/>
                    <a:pt x="990715" y="19438"/>
                    <a:pt x="973811" y="19438"/>
                  </a:cubicBezTo>
                  <a:cubicBezTo>
                    <a:pt x="970242" y="19438"/>
                    <a:pt x="954858" y="19761"/>
                    <a:pt x="951839" y="20085"/>
                  </a:cubicBezTo>
                  <a:lnTo>
                    <a:pt x="951839" y="55478"/>
                  </a:lnTo>
                  <a:cubicBezTo>
                    <a:pt x="954524" y="55651"/>
                    <a:pt x="970911" y="55985"/>
                    <a:pt x="973811" y="55985"/>
                  </a:cubicBezTo>
                  <a:cubicBezTo>
                    <a:pt x="991211" y="55985"/>
                    <a:pt x="1000547" y="52751"/>
                    <a:pt x="1000547" y="38390"/>
                  </a:cubicBezTo>
                  <a:close/>
                  <a:moveTo>
                    <a:pt x="1027952" y="115333"/>
                  </a:moveTo>
                  <a:cubicBezTo>
                    <a:pt x="1027952" y="116454"/>
                    <a:pt x="1027273" y="117274"/>
                    <a:pt x="1025936" y="117274"/>
                  </a:cubicBezTo>
                  <a:lnTo>
                    <a:pt x="1005280" y="117274"/>
                  </a:lnTo>
                  <a:cubicBezTo>
                    <a:pt x="1003437" y="117274"/>
                    <a:pt x="1002746" y="115624"/>
                    <a:pt x="1001906" y="114018"/>
                  </a:cubicBezTo>
                  <a:lnTo>
                    <a:pt x="977552" y="74431"/>
                  </a:lnTo>
                  <a:lnTo>
                    <a:pt x="973811" y="74431"/>
                  </a:lnTo>
                  <a:cubicBezTo>
                    <a:pt x="969391" y="74431"/>
                    <a:pt x="955731" y="73956"/>
                    <a:pt x="951839" y="73762"/>
                  </a:cubicBezTo>
                  <a:lnTo>
                    <a:pt x="951839" y="114018"/>
                  </a:lnTo>
                  <a:cubicBezTo>
                    <a:pt x="951872" y="115786"/>
                    <a:pt x="950470" y="117248"/>
                    <a:pt x="948702" y="117284"/>
                  </a:cubicBezTo>
                  <a:cubicBezTo>
                    <a:pt x="948670" y="117284"/>
                    <a:pt x="948637" y="117284"/>
                    <a:pt x="948605" y="117284"/>
                  </a:cubicBezTo>
                  <a:lnTo>
                    <a:pt x="931701" y="117284"/>
                  </a:lnTo>
                  <a:cubicBezTo>
                    <a:pt x="929879" y="117296"/>
                    <a:pt x="928380" y="115842"/>
                    <a:pt x="928337" y="114018"/>
                  </a:cubicBezTo>
                  <a:lnTo>
                    <a:pt x="928337" y="7008"/>
                  </a:lnTo>
                  <a:cubicBezTo>
                    <a:pt x="928337" y="3741"/>
                    <a:pt x="930332" y="2587"/>
                    <a:pt x="933738" y="2113"/>
                  </a:cubicBezTo>
                  <a:cubicBezTo>
                    <a:pt x="942546" y="819"/>
                    <a:pt x="961445" y="0"/>
                    <a:pt x="973811" y="0"/>
                  </a:cubicBezTo>
                  <a:cubicBezTo>
                    <a:pt x="999846" y="0"/>
                    <a:pt x="1023888" y="8991"/>
                    <a:pt x="1023888" y="36892"/>
                  </a:cubicBezTo>
                  <a:lnTo>
                    <a:pt x="1023888" y="38380"/>
                  </a:lnTo>
                  <a:cubicBezTo>
                    <a:pt x="1023888" y="55651"/>
                    <a:pt x="1014940" y="65116"/>
                    <a:pt x="1001075" y="70312"/>
                  </a:cubicBezTo>
                  <a:lnTo>
                    <a:pt x="1027596" y="114007"/>
                  </a:lnTo>
                  <a:cubicBezTo>
                    <a:pt x="1027952" y="114492"/>
                    <a:pt x="1027952" y="114956"/>
                    <a:pt x="1027952" y="115322"/>
                  </a:cubicBezTo>
                  <a:close/>
                </a:path>
              </a:pathLst>
            </a:custGeom>
            <a:solidFill>
              <a:schemeClr val="tx1"/>
            </a:solidFill>
            <a:ln w="107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sp>
          <p:nvSpPr>
            <p:cNvPr id="7" name="Freeform: Shape 4">
              <a:extLst>
                <a:ext uri="{FF2B5EF4-FFF2-40B4-BE49-F238E27FC236}">
                  <a16:creationId xmlns:a16="http://schemas.microsoft.com/office/drawing/2014/main" id="{5C1B72AE-F67B-3940-64E8-40680488EDE5}"/>
                </a:ext>
              </a:extLst>
            </p:cNvPr>
            <p:cNvSpPr/>
            <p:nvPr/>
          </p:nvSpPr>
          <p:spPr>
            <a:xfrm>
              <a:off x="9807356" y="1733090"/>
              <a:ext cx="323424" cy="291082"/>
            </a:xfrm>
            <a:custGeom>
              <a:avLst/>
              <a:gdLst>
                <a:gd name="connsiteX0" fmla="*/ 299535 w 323424"/>
                <a:gd name="connsiteY0" fmla="*/ 176018 h 291082"/>
                <a:gd name="connsiteX1" fmla="*/ 284711 w 323424"/>
                <a:gd name="connsiteY1" fmla="*/ 190605 h 291082"/>
                <a:gd name="connsiteX2" fmla="*/ 299535 w 323424"/>
                <a:gd name="connsiteY2" fmla="*/ 205180 h 291082"/>
                <a:gd name="connsiteX3" fmla="*/ 314358 w 323424"/>
                <a:gd name="connsiteY3" fmla="*/ 190605 h 291082"/>
                <a:gd name="connsiteX4" fmla="*/ 299535 w 323424"/>
                <a:gd name="connsiteY4" fmla="*/ 176018 h 291082"/>
                <a:gd name="connsiteX5" fmla="*/ 280733 w 323424"/>
                <a:gd name="connsiteY5" fmla="*/ 213870 h 291082"/>
                <a:gd name="connsiteX6" fmla="*/ 268162 w 323424"/>
                <a:gd name="connsiteY6" fmla="*/ 226235 h 291082"/>
                <a:gd name="connsiteX7" fmla="*/ 280733 w 323424"/>
                <a:gd name="connsiteY7" fmla="*/ 238612 h 291082"/>
                <a:gd name="connsiteX8" fmla="*/ 293292 w 323424"/>
                <a:gd name="connsiteY8" fmla="*/ 226235 h 291082"/>
                <a:gd name="connsiteX9" fmla="*/ 280733 w 323424"/>
                <a:gd name="connsiteY9" fmla="*/ 213870 h 291082"/>
                <a:gd name="connsiteX10" fmla="*/ 252810 w 323424"/>
                <a:gd name="connsiteY10" fmla="*/ 243528 h 291082"/>
                <a:gd name="connsiteX11" fmla="*/ 241933 w 323424"/>
                <a:gd name="connsiteY11" fmla="*/ 254211 h 291082"/>
                <a:gd name="connsiteX12" fmla="*/ 241933 w 323424"/>
                <a:gd name="connsiteY12" fmla="*/ 254222 h 291082"/>
                <a:gd name="connsiteX13" fmla="*/ 252788 w 323424"/>
                <a:gd name="connsiteY13" fmla="*/ 264928 h 291082"/>
                <a:gd name="connsiteX14" fmla="*/ 252800 w 323424"/>
                <a:gd name="connsiteY14" fmla="*/ 264928 h 291082"/>
                <a:gd name="connsiteX15" fmla="*/ 263678 w 323424"/>
                <a:gd name="connsiteY15" fmla="*/ 254245 h 291082"/>
                <a:gd name="connsiteX16" fmla="*/ 263678 w 323424"/>
                <a:gd name="connsiteY16" fmla="*/ 254222 h 291082"/>
                <a:gd name="connsiteX17" fmla="*/ 252812 w 323424"/>
                <a:gd name="connsiteY17" fmla="*/ 243528 h 291082"/>
                <a:gd name="connsiteX18" fmla="*/ 252800 w 323424"/>
                <a:gd name="connsiteY18" fmla="*/ 243528 h 291082"/>
                <a:gd name="connsiteX19" fmla="*/ 221460 w 323424"/>
                <a:gd name="connsiteY19" fmla="*/ 263483 h 291082"/>
                <a:gd name="connsiteX20" fmla="*/ 212620 w 323424"/>
                <a:gd name="connsiteY20" fmla="*/ 272150 h 291082"/>
                <a:gd name="connsiteX21" fmla="*/ 212620 w 323424"/>
                <a:gd name="connsiteY21" fmla="*/ 272172 h 291082"/>
                <a:gd name="connsiteX22" fmla="*/ 221460 w 323424"/>
                <a:gd name="connsiteY22" fmla="*/ 280862 h 291082"/>
                <a:gd name="connsiteX23" fmla="*/ 230279 w 323424"/>
                <a:gd name="connsiteY23" fmla="*/ 272172 h 291082"/>
                <a:gd name="connsiteX24" fmla="*/ 221460 w 323424"/>
                <a:gd name="connsiteY24" fmla="*/ 263483 h 291082"/>
                <a:gd name="connsiteX25" fmla="*/ 221460 w 323424"/>
                <a:gd name="connsiteY25" fmla="*/ 263483 h 291082"/>
                <a:gd name="connsiteX26" fmla="*/ 190627 w 323424"/>
                <a:gd name="connsiteY26" fmla="*/ 274048 h 291082"/>
                <a:gd name="connsiteX27" fmla="*/ 183058 w 323424"/>
                <a:gd name="connsiteY27" fmla="*/ 281487 h 291082"/>
                <a:gd name="connsiteX28" fmla="*/ 190627 w 323424"/>
                <a:gd name="connsiteY28" fmla="*/ 288958 h 291082"/>
                <a:gd name="connsiteX29" fmla="*/ 198206 w 323424"/>
                <a:gd name="connsiteY29" fmla="*/ 281498 h 291082"/>
                <a:gd name="connsiteX30" fmla="*/ 190637 w 323424"/>
                <a:gd name="connsiteY30" fmla="*/ 274038 h 291082"/>
                <a:gd name="connsiteX31" fmla="*/ 190627 w 323424"/>
                <a:gd name="connsiteY31" fmla="*/ 274038 h 291082"/>
                <a:gd name="connsiteX32" fmla="*/ 161756 w 323424"/>
                <a:gd name="connsiteY32" fmla="*/ 278242 h 291082"/>
                <a:gd name="connsiteX33" fmla="*/ 155233 w 323424"/>
                <a:gd name="connsiteY33" fmla="*/ 284657 h 291082"/>
                <a:gd name="connsiteX34" fmla="*/ 155233 w 323424"/>
                <a:gd name="connsiteY34" fmla="*/ 284657 h 291082"/>
                <a:gd name="connsiteX35" fmla="*/ 161745 w 323424"/>
                <a:gd name="connsiteY35" fmla="*/ 291082 h 291082"/>
                <a:gd name="connsiteX36" fmla="*/ 161756 w 323424"/>
                <a:gd name="connsiteY36" fmla="*/ 291082 h 291082"/>
                <a:gd name="connsiteX37" fmla="*/ 168267 w 323424"/>
                <a:gd name="connsiteY37" fmla="*/ 284657 h 291082"/>
                <a:gd name="connsiteX38" fmla="*/ 168267 w 323424"/>
                <a:gd name="connsiteY38" fmla="*/ 284657 h 291082"/>
                <a:gd name="connsiteX39" fmla="*/ 161756 w 323424"/>
                <a:gd name="connsiteY39" fmla="*/ 278242 h 291082"/>
                <a:gd name="connsiteX40" fmla="*/ 132831 w 323424"/>
                <a:gd name="connsiteY40" fmla="*/ 274048 h 291082"/>
                <a:gd name="connsiteX41" fmla="*/ 125252 w 323424"/>
                <a:gd name="connsiteY41" fmla="*/ 281498 h 291082"/>
                <a:gd name="connsiteX42" fmla="*/ 125252 w 323424"/>
                <a:gd name="connsiteY42" fmla="*/ 281509 h 291082"/>
                <a:gd name="connsiteX43" fmla="*/ 132831 w 323424"/>
                <a:gd name="connsiteY43" fmla="*/ 288969 h 291082"/>
                <a:gd name="connsiteX44" fmla="*/ 140410 w 323424"/>
                <a:gd name="connsiteY44" fmla="*/ 281509 h 291082"/>
                <a:gd name="connsiteX45" fmla="*/ 132841 w 323424"/>
                <a:gd name="connsiteY45" fmla="*/ 274048 h 291082"/>
                <a:gd name="connsiteX46" fmla="*/ 132831 w 323424"/>
                <a:gd name="connsiteY46" fmla="*/ 274048 h 291082"/>
                <a:gd name="connsiteX47" fmla="*/ 101997 w 323424"/>
                <a:gd name="connsiteY47" fmla="*/ 263483 h 291082"/>
                <a:gd name="connsiteX48" fmla="*/ 93200 w 323424"/>
                <a:gd name="connsiteY48" fmla="*/ 272129 h 291082"/>
                <a:gd name="connsiteX49" fmla="*/ 101997 w 323424"/>
                <a:gd name="connsiteY49" fmla="*/ 280797 h 291082"/>
                <a:gd name="connsiteX50" fmla="*/ 110795 w 323424"/>
                <a:gd name="connsiteY50" fmla="*/ 272129 h 291082"/>
                <a:gd name="connsiteX51" fmla="*/ 101997 w 323424"/>
                <a:gd name="connsiteY51" fmla="*/ 263472 h 291082"/>
                <a:gd name="connsiteX52" fmla="*/ 70625 w 323424"/>
                <a:gd name="connsiteY52" fmla="*/ 243560 h 291082"/>
                <a:gd name="connsiteX53" fmla="*/ 59769 w 323424"/>
                <a:gd name="connsiteY53" fmla="*/ 254244 h 291082"/>
                <a:gd name="connsiteX54" fmla="*/ 70625 w 323424"/>
                <a:gd name="connsiteY54" fmla="*/ 264939 h 291082"/>
                <a:gd name="connsiteX55" fmla="*/ 81492 w 323424"/>
                <a:gd name="connsiteY55" fmla="*/ 254245 h 291082"/>
                <a:gd name="connsiteX56" fmla="*/ 81492 w 323424"/>
                <a:gd name="connsiteY56" fmla="*/ 254244 h 291082"/>
                <a:gd name="connsiteX57" fmla="*/ 70625 w 323424"/>
                <a:gd name="connsiteY57" fmla="*/ 243560 h 291082"/>
                <a:gd name="connsiteX58" fmla="*/ 42735 w 323424"/>
                <a:gd name="connsiteY58" fmla="*/ 213881 h 291082"/>
                <a:gd name="connsiteX59" fmla="*/ 30154 w 323424"/>
                <a:gd name="connsiteY59" fmla="*/ 226268 h 291082"/>
                <a:gd name="connsiteX60" fmla="*/ 42735 w 323424"/>
                <a:gd name="connsiteY60" fmla="*/ 238644 h 291082"/>
                <a:gd name="connsiteX61" fmla="*/ 55316 w 323424"/>
                <a:gd name="connsiteY61" fmla="*/ 226268 h 291082"/>
                <a:gd name="connsiteX62" fmla="*/ 42735 w 323424"/>
                <a:gd name="connsiteY62" fmla="*/ 213881 h 291082"/>
                <a:gd name="connsiteX63" fmla="*/ 23923 w 323424"/>
                <a:gd name="connsiteY63" fmla="*/ 175986 h 291082"/>
                <a:gd name="connsiteX64" fmla="*/ 9121 w 323424"/>
                <a:gd name="connsiteY64" fmla="*/ 190562 h 291082"/>
                <a:gd name="connsiteX65" fmla="*/ 23923 w 323424"/>
                <a:gd name="connsiteY65" fmla="*/ 205137 h 291082"/>
                <a:gd name="connsiteX66" fmla="*/ 38736 w 323424"/>
                <a:gd name="connsiteY66" fmla="*/ 190562 h 291082"/>
                <a:gd name="connsiteX67" fmla="*/ 23923 w 323424"/>
                <a:gd name="connsiteY67" fmla="*/ 175986 h 291082"/>
                <a:gd name="connsiteX68" fmla="*/ 17131 w 323424"/>
                <a:gd name="connsiteY68" fmla="*/ 128701 h 291082"/>
                <a:gd name="connsiteX69" fmla="*/ 0 w 323424"/>
                <a:gd name="connsiteY69" fmla="*/ 145563 h 291082"/>
                <a:gd name="connsiteX70" fmla="*/ 17142 w 323424"/>
                <a:gd name="connsiteY70" fmla="*/ 162424 h 291082"/>
                <a:gd name="connsiteX71" fmla="*/ 34261 w 323424"/>
                <a:gd name="connsiteY71" fmla="*/ 145563 h 291082"/>
                <a:gd name="connsiteX72" fmla="*/ 17131 w 323424"/>
                <a:gd name="connsiteY72" fmla="*/ 128701 h 291082"/>
                <a:gd name="connsiteX73" fmla="*/ 23923 w 323424"/>
                <a:gd name="connsiteY73" fmla="*/ 85988 h 291082"/>
                <a:gd name="connsiteX74" fmla="*/ 9121 w 323424"/>
                <a:gd name="connsiteY74" fmla="*/ 100553 h 291082"/>
                <a:gd name="connsiteX75" fmla="*/ 23923 w 323424"/>
                <a:gd name="connsiteY75" fmla="*/ 115118 h 291082"/>
                <a:gd name="connsiteX76" fmla="*/ 38714 w 323424"/>
                <a:gd name="connsiteY76" fmla="*/ 100563 h 291082"/>
                <a:gd name="connsiteX77" fmla="*/ 23923 w 323424"/>
                <a:gd name="connsiteY77" fmla="*/ 85988 h 291082"/>
                <a:gd name="connsiteX78" fmla="*/ 42714 w 323424"/>
                <a:gd name="connsiteY78" fmla="*/ 52459 h 291082"/>
                <a:gd name="connsiteX79" fmla="*/ 30132 w 323424"/>
                <a:gd name="connsiteY79" fmla="*/ 64857 h 291082"/>
                <a:gd name="connsiteX80" fmla="*/ 42714 w 323424"/>
                <a:gd name="connsiteY80" fmla="*/ 77234 h 291082"/>
                <a:gd name="connsiteX81" fmla="*/ 55295 w 323424"/>
                <a:gd name="connsiteY81" fmla="*/ 64847 h 291082"/>
                <a:gd name="connsiteX82" fmla="*/ 42714 w 323424"/>
                <a:gd name="connsiteY82" fmla="*/ 52459 h 291082"/>
                <a:gd name="connsiteX83" fmla="*/ 70647 w 323424"/>
                <a:gd name="connsiteY83" fmla="*/ 26165 h 291082"/>
                <a:gd name="connsiteX84" fmla="*/ 59790 w 323424"/>
                <a:gd name="connsiteY84" fmla="*/ 36849 h 291082"/>
                <a:gd name="connsiteX85" fmla="*/ 70647 w 323424"/>
                <a:gd name="connsiteY85" fmla="*/ 47543 h 291082"/>
                <a:gd name="connsiteX86" fmla="*/ 81514 w 323424"/>
                <a:gd name="connsiteY86" fmla="*/ 36849 h 291082"/>
                <a:gd name="connsiteX87" fmla="*/ 81514 w 323424"/>
                <a:gd name="connsiteY87" fmla="*/ 36849 h 291082"/>
                <a:gd name="connsiteX88" fmla="*/ 70647 w 323424"/>
                <a:gd name="connsiteY88" fmla="*/ 26165 h 291082"/>
                <a:gd name="connsiteX89" fmla="*/ 102008 w 323424"/>
                <a:gd name="connsiteY89" fmla="*/ 10296 h 291082"/>
                <a:gd name="connsiteX90" fmla="*/ 93211 w 323424"/>
                <a:gd name="connsiteY90" fmla="*/ 18953 h 291082"/>
                <a:gd name="connsiteX91" fmla="*/ 102008 w 323424"/>
                <a:gd name="connsiteY91" fmla="*/ 27610 h 291082"/>
                <a:gd name="connsiteX92" fmla="*/ 110795 w 323424"/>
                <a:gd name="connsiteY92" fmla="*/ 18953 h 291082"/>
                <a:gd name="connsiteX93" fmla="*/ 102009 w 323424"/>
                <a:gd name="connsiteY93" fmla="*/ 10296 h 291082"/>
                <a:gd name="connsiteX94" fmla="*/ 102008 w 323424"/>
                <a:gd name="connsiteY94" fmla="*/ 10296 h 291082"/>
                <a:gd name="connsiteX95" fmla="*/ 132809 w 323424"/>
                <a:gd name="connsiteY95" fmla="*/ 2135 h 291082"/>
                <a:gd name="connsiteX96" fmla="*/ 125230 w 323424"/>
                <a:gd name="connsiteY96" fmla="*/ 9595 h 291082"/>
                <a:gd name="connsiteX97" fmla="*/ 132809 w 323424"/>
                <a:gd name="connsiteY97" fmla="*/ 17055 h 291082"/>
                <a:gd name="connsiteX98" fmla="*/ 140399 w 323424"/>
                <a:gd name="connsiteY98" fmla="*/ 9595 h 291082"/>
                <a:gd name="connsiteX99" fmla="*/ 132809 w 323424"/>
                <a:gd name="connsiteY99" fmla="*/ 2135 h 291082"/>
                <a:gd name="connsiteX100" fmla="*/ 161691 w 323424"/>
                <a:gd name="connsiteY100" fmla="*/ 0 h 291082"/>
                <a:gd name="connsiteX101" fmla="*/ 155179 w 323424"/>
                <a:gd name="connsiteY101" fmla="*/ 6404 h 291082"/>
                <a:gd name="connsiteX102" fmla="*/ 161691 w 323424"/>
                <a:gd name="connsiteY102" fmla="*/ 12818 h 291082"/>
                <a:gd name="connsiteX103" fmla="*/ 168203 w 323424"/>
                <a:gd name="connsiteY103" fmla="*/ 6404 h 291082"/>
                <a:gd name="connsiteX104" fmla="*/ 161691 w 323424"/>
                <a:gd name="connsiteY104" fmla="*/ 0 h 291082"/>
                <a:gd name="connsiteX105" fmla="*/ 190659 w 323424"/>
                <a:gd name="connsiteY105" fmla="*/ 2156 h 291082"/>
                <a:gd name="connsiteX106" fmla="*/ 183080 w 323424"/>
                <a:gd name="connsiteY106" fmla="*/ 9605 h 291082"/>
                <a:gd name="connsiteX107" fmla="*/ 183080 w 323424"/>
                <a:gd name="connsiteY107" fmla="*/ 9606 h 291082"/>
                <a:gd name="connsiteX108" fmla="*/ 190659 w 323424"/>
                <a:gd name="connsiteY108" fmla="*/ 17055 h 291082"/>
                <a:gd name="connsiteX109" fmla="*/ 198216 w 323424"/>
                <a:gd name="connsiteY109" fmla="*/ 9616 h 291082"/>
                <a:gd name="connsiteX110" fmla="*/ 190659 w 323424"/>
                <a:gd name="connsiteY110" fmla="*/ 2156 h 291082"/>
                <a:gd name="connsiteX111" fmla="*/ 221460 w 323424"/>
                <a:gd name="connsiteY111" fmla="*/ 10306 h 291082"/>
                <a:gd name="connsiteX112" fmla="*/ 212663 w 323424"/>
                <a:gd name="connsiteY112" fmla="*/ 18953 h 291082"/>
                <a:gd name="connsiteX113" fmla="*/ 221460 w 323424"/>
                <a:gd name="connsiteY113" fmla="*/ 27599 h 291082"/>
                <a:gd name="connsiteX114" fmla="*/ 230246 w 323424"/>
                <a:gd name="connsiteY114" fmla="*/ 18953 h 291082"/>
                <a:gd name="connsiteX115" fmla="*/ 221460 w 323424"/>
                <a:gd name="connsiteY115" fmla="*/ 10306 h 291082"/>
                <a:gd name="connsiteX116" fmla="*/ 252778 w 323424"/>
                <a:gd name="connsiteY116" fmla="*/ 26197 h 291082"/>
                <a:gd name="connsiteX117" fmla="*/ 241922 w 323424"/>
                <a:gd name="connsiteY117" fmla="*/ 36881 h 291082"/>
                <a:gd name="connsiteX118" fmla="*/ 241922 w 323424"/>
                <a:gd name="connsiteY118" fmla="*/ 36881 h 291082"/>
                <a:gd name="connsiteX119" fmla="*/ 252778 w 323424"/>
                <a:gd name="connsiteY119" fmla="*/ 47554 h 291082"/>
                <a:gd name="connsiteX120" fmla="*/ 263624 w 323424"/>
                <a:gd name="connsiteY120" fmla="*/ 36881 h 291082"/>
                <a:gd name="connsiteX121" fmla="*/ 252778 w 323424"/>
                <a:gd name="connsiteY121" fmla="*/ 26208 h 291082"/>
                <a:gd name="connsiteX122" fmla="*/ 280700 w 323424"/>
                <a:gd name="connsiteY122" fmla="*/ 52470 h 291082"/>
                <a:gd name="connsiteX123" fmla="*/ 268108 w 323424"/>
                <a:gd name="connsiteY123" fmla="*/ 64868 h 291082"/>
                <a:gd name="connsiteX124" fmla="*/ 280711 w 323424"/>
                <a:gd name="connsiteY124" fmla="*/ 77266 h 291082"/>
                <a:gd name="connsiteX125" fmla="*/ 293303 w 323424"/>
                <a:gd name="connsiteY125" fmla="*/ 64868 h 291082"/>
                <a:gd name="connsiteX126" fmla="*/ 280711 w 323424"/>
                <a:gd name="connsiteY126" fmla="*/ 52470 h 291082"/>
                <a:gd name="connsiteX127" fmla="*/ 299524 w 323424"/>
                <a:gd name="connsiteY127" fmla="*/ 85945 h 291082"/>
                <a:gd name="connsiteX128" fmla="*/ 284732 w 323424"/>
                <a:gd name="connsiteY128" fmla="*/ 100499 h 291082"/>
                <a:gd name="connsiteX129" fmla="*/ 299524 w 323424"/>
                <a:gd name="connsiteY129" fmla="*/ 115074 h 291082"/>
                <a:gd name="connsiteX130" fmla="*/ 314326 w 323424"/>
                <a:gd name="connsiteY130" fmla="*/ 100510 h 291082"/>
                <a:gd name="connsiteX131" fmla="*/ 299524 w 323424"/>
                <a:gd name="connsiteY131" fmla="*/ 85945 h 291082"/>
                <a:gd name="connsiteX132" fmla="*/ 231626 w 323424"/>
                <a:gd name="connsiteY132" fmla="*/ 167825 h 291082"/>
                <a:gd name="connsiteX133" fmla="*/ 224985 w 323424"/>
                <a:gd name="connsiteY133" fmla="*/ 174369 h 291082"/>
                <a:gd name="connsiteX134" fmla="*/ 231626 w 323424"/>
                <a:gd name="connsiteY134" fmla="*/ 180913 h 291082"/>
                <a:gd name="connsiteX135" fmla="*/ 238278 w 323424"/>
                <a:gd name="connsiteY135" fmla="*/ 174369 h 291082"/>
                <a:gd name="connsiteX136" fmla="*/ 231626 w 323424"/>
                <a:gd name="connsiteY136" fmla="*/ 167825 h 291082"/>
                <a:gd name="connsiteX137" fmla="*/ 231626 w 323424"/>
                <a:gd name="connsiteY137" fmla="*/ 167825 h 291082"/>
                <a:gd name="connsiteX138" fmla="*/ 215024 w 323424"/>
                <a:gd name="connsiteY138" fmla="*/ 192082 h 291082"/>
                <a:gd name="connsiteX139" fmla="*/ 208372 w 323424"/>
                <a:gd name="connsiteY139" fmla="*/ 198626 h 291082"/>
                <a:gd name="connsiteX140" fmla="*/ 208372 w 323424"/>
                <a:gd name="connsiteY140" fmla="*/ 198626 h 291082"/>
                <a:gd name="connsiteX141" fmla="*/ 215024 w 323424"/>
                <a:gd name="connsiteY141" fmla="*/ 205170 h 291082"/>
                <a:gd name="connsiteX142" fmla="*/ 221675 w 323424"/>
                <a:gd name="connsiteY142" fmla="*/ 198626 h 291082"/>
                <a:gd name="connsiteX143" fmla="*/ 215024 w 323424"/>
                <a:gd name="connsiteY143" fmla="*/ 192082 h 291082"/>
                <a:gd name="connsiteX144" fmla="*/ 215024 w 323424"/>
                <a:gd name="connsiteY144" fmla="*/ 192082 h 291082"/>
                <a:gd name="connsiteX145" fmla="*/ 190411 w 323424"/>
                <a:gd name="connsiteY145" fmla="*/ 207660 h 291082"/>
                <a:gd name="connsiteX146" fmla="*/ 183188 w 323424"/>
                <a:gd name="connsiteY146" fmla="*/ 214765 h 291082"/>
                <a:gd name="connsiteX147" fmla="*/ 190411 w 323424"/>
                <a:gd name="connsiteY147" fmla="*/ 221869 h 291082"/>
                <a:gd name="connsiteX148" fmla="*/ 197634 w 323424"/>
                <a:gd name="connsiteY148" fmla="*/ 214754 h 291082"/>
                <a:gd name="connsiteX149" fmla="*/ 190411 w 323424"/>
                <a:gd name="connsiteY149" fmla="*/ 207660 h 291082"/>
                <a:gd name="connsiteX150" fmla="*/ 161303 w 323424"/>
                <a:gd name="connsiteY150" fmla="*/ 211897 h 291082"/>
                <a:gd name="connsiteX151" fmla="*/ 151568 w 323424"/>
                <a:gd name="connsiteY151" fmla="*/ 221458 h 291082"/>
                <a:gd name="connsiteX152" fmla="*/ 151568 w 323424"/>
                <a:gd name="connsiteY152" fmla="*/ 221470 h 291082"/>
                <a:gd name="connsiteX153" fmla="*/ 161292 w 323424"/>
                <a:gd name="connsiteY153" fmla="*/ 231033 h 291082"/>
                <a:gd name="connsiteX154" fmla="*/ 171016 w 323424"/>
                <a:gd name="connsiteY154" fmla="*/ 221470 h 291082"/>
                <a:gd name="connsiteX155" fmla="*/ 161315 w 323424"/>
                <a:gd name="connsiteY155" fmla="*/ 211897 h 291082"/>
                <a:gd name="connsiteX156" fmla="*/ 161292 w 323424"/>
                <a:gd name="connsiteY156" fmla="*/ 211897 h 291082"/>
                <a:gd name="connsiteX157" fmla="*/ 132270 w 323424"/>
                <a:gd name="connsiteY157" fmla="*/ 206183 h 291082"/>
                <a:gd name="connsiteX158" fmla="*/ 121230 w 323424"/>
                <a:gd name="connsiteY158" fmla="*/ 217039 h 291082"/>
                <a:gd name="connsiteX159" fmla="*/ 132270 w 323424"/>
                <a:gd name="connsiteY159" fmla="*/ 227896 h 291082"/>
                <a:gd name="connsiteX160" fmla="*/ 143299 w 323424"/>
                <a:gd name="connsiteY160" fmla="*/ 217039 h 291082"/>
                <a:gd name="connsiteX161" fmla="*/ 132270 w 323424"/>
                <a:gd name="connsiteY161" fmla="*/ 206183 h 291082"/>
                <a:gd name="connsiteX162" fmla="*/ 105911 w 323424"/>
                <a:gd name="connsiteY162" fmla="*/ 187888 h 291082"/>
                <a:gd name="connsiteX163" fmla="*/ 93675 w 323424"/>
                <a:gd name="connsiteY163" fmla="*/ 199941 h 291082"/>
                <a:gd name="connsiteX164" fmla="*/ 105911 w 323424"/>
                <a:gd name="connsiteY164" fmla="*/ 211983 h 291082"/>
                <a:gd name="connsiteX165" fmla="*/ 118147 w 323424"/>
                <a:gd name="connsiteY165" fmla="*/ 199941 h 291082"/>
                <a:gd name="connsiteX166" fmla="*/ 105911 w 323424"/>
                <a:gd name="connsiteY166" fmla="*/ 187888 h 291082"/>
                <a:gd name="connsiteX167" fmla="*/ 88554 w 323424"/>
                <a:gd name="connsiteY167" fmla="*/ 163416 h 291082"/>
                <a:gd name="connsiteX168" fmla="*/ 78269 w 323424"/>
                <a:gd name="connsiteY168" fmla="*/ 173505 h 291082"/>
                <a:gd name="connsiteX169" fmla="*/ 78269 w 323424"/>
                <a:gd name="connsiteY169" fmla="*/ 173528 h 291082"/>
                <a:gd name="connsiteX170" fmla="*/ 88543 w 323424"/>
                <a:gd name="connsiteY170" fmla="*/ 183630 h 291082"/>
                <a:gd name="connsiteX171" fmla="*/ 98817 w 323424"/>
                <a:gd name="connsiteY171" fmla="*/ 173528 h 291082"/>
                <a:gd name="connsiteX172" fmla="*/ 88543 w 323424"/>
                <a:gd name="connsiteY172" fmla="*/ 163416 h 291082"/>
                <a:gd name="connsiteX173" fmla="*/ 84479 w 323424"/>
                <a:gd name="connsiteY173" fmla="*/ 136507 h 291082"/>
                <a:gd name="connsiteX174" fmla="*/ 76522 w 323424"/>
                <a:gd name="connsiteY174" fmla="*/ 144334 h 291082"/>
                <a:gd name="connsiteX175" fmla="*/ 76522 w 323424"/>
                <a:gd name="connsiteY175" fmla="*/ 144344 h 291082"/>
                <a:gd name="connsiteX176" fmla="*/ 84479 w 323424"/>
                <a:gd name="connsiteY176" fmla="*/ 152171 h 291082"/>
                <a:gd name="connsiteX177" fmla="*/ 92424 w 323424"/>
                <a:gd name="connsiteY177" fmla="*/ 144344 h 291082"/>
                <a:gd name="connsiteX178" fmla="*/ 84479 w 323424"/>
                <a:gd name="connsiteY178" fmla="*/ 136507 h 291082"/>
                <a:gd name="connsiteX179" fmla="*/ 84479 w 323424"/>
                <a:gd name="connsiteY179" fmla="*/ 136507 h 291082"/>
                <a:gd name="connsiteX180" fmla="*/ 91475 w 323424"/>
                <a:gd name="connsiteY180" fmla="*/ 110212 h 291082"/>
                <a:gd name="connsiteX181" fmla="*/ 84791 w 323424"/>
                <a:gd name="connsiteY181" fmla="*/ 116789 h 291082"/>
                <a:gd name="connsiteX182" fmla="*/ 84791 w 323424"/>
                <a:gd name="connsiteY182" fmla="*/ 116789 h 291082"/>
                <a:gd name="connsiteX183" fmla="*/ 91475 w 323424"/>
                <a:gd name="connsiteY183" fmla="*/ 123354 h 291082"/>
                <a:gd name="connsiteX184" fmla="*/ 98149 w 323424"/>
                <a:gd name="connsiteY184" fmla="*/ 116789 h 291082"/>
                <a:gd name="connsiteX185" fmla="*/ 98149 w 323424"/>
                <a:gd name="connsiteY185" fmla="*/ 116778 h 291082"/>
                <a:gd name="connsiteX186" fmla="*/ 91476 w 323424"/>
                <a:gd name="connsiteY186" fmla="*/ 110212 h 291082"/>
                <a:gd name="connsiteX187" fmla="*/ 91465 w 323424"/>
                <a:gd name="connsiteY187" fmla="*/ 110212 h 291082"/>
                <a:gd name="connsiteX188" fmla="*/ 108078 w 323424"/>
                <a:gd name="connsiteY188" fmla="*/ 86203 h 291082"/>
                <a:gd name="connsiteX189" fmla="*/ 101437 w 323424"/>
                <a:gd name="connsiteY189" fmla="*/ 92747 h 291082"/>
                <a:gd name="connsiteX190" fmla="*/ 108089 w 323424"/>
                <a:gd name="connsiteY190" fmla="*/ 99281 h 291082"/>
                <a:gd name="connsiteX191" fmla="*/ 114730 w 323424"/>
                <a:gd name="connsiteY191" fmla="*/ 92747 h 291082"/>
                <a:gd name="connsiteX192" fmla="*/ 108089 w 323424"/>
                <a:gd name="connsiteY192" fmla="*/ 86203 h 291082"/>
                <a:gd name="connsiteX193" fmla="*/ 132658 w 323424"/>
                <a:gd name="connsiteY193" fmla="*/ 69385 h 291082"/>
                <a:gd name="connsiteX194" fmla="*/ 125446 w 323424"/>
                <a:gd name="connsiteY194" fmla="*/ 76501 h 291082"/>
                <a:gd name="connsiteX195" fmla="*/ 132669 w 323424"/>
                <a:gd name="connsiteY195" fmla="*/ 83605 h 291082"/>
                <a:gd name="connsiteX196" fmla="*/ 139892 w 323424"/>
                <a:gd name="connsiteY196" fmla="*/ 76490 h 291082"/>
                <a:gd name="connsiteX197" fmla="*/ 132669 w 323424"/>
                <a:gd name="connsiteY197" fmla="*/ 69385 h 291082"/>
                <a:gd name="connsiteX198" fmla="*/ 161766 w 323424"/>
                <a:gd name="connsiteY198" fmla="*/ 60211 h 291082"/>
                <a:gd name="connsiteX199" fmla="*/ 152118 w 323424"/>
                <a:gd name="connsiteY199" fmla="*/ 69708 h 291082"/>
                <a:gd name="connsiteX200" fmla="*/ 152118 w 323424"/>
                <a:gd name="connsiteY200" fmla="*/ 69709 h 291082"/>
                <a:gd name="connsiteX201" fmla="*/ 161766 w 323424"/>
                <a:gd name="connsiteY201" fmla="*/ 79217 h 291082"/>
                <a:gd name="connsiteX202" fmla="*/ 171426 w 323424"/>
                <a:gd name="connsiteY202" fmla="*/ 69731 h 291082"/>
                <a:gd name="connsiteX203" fmla="*/ 171426 w 323424"/>
                <a:gd name="connsiteY203" fmla="*/ 69709 h 291082"/>
                <a:gd name="connsiteX204" fmla="*/ 161766 w 323424"/>
                <a:gd name="connsiteY204" fmla="*/ 60211 h 291082"/>
                <a:gd name="connsiteX205" fmla="*/ 190875 w 323424"/>
                <a:gd name="connsiteY205" fmla="*/ 63359 h 291082"/>
                <a:gd name="connsiteX206" fmla="*/ 179878 w 323424"/>
                <a:gd name="connsiteY206" fmla="*/ 74183 h 291082"/>
                <a:gd name="connsiteX207" fmla="*/ 190875 w 323424"/>
                <a:gd name="connsiteY207" fmla="*/ 85007 h 291082"/>
                <a:gd name="connsiteX208" fmla="*/ 201871 w 323424"/>
                <a:gd name="connsiteY208" fmla="*/ 74183 h 291082"/>
                <a:gd name="connsiteX209" fmla="*/ 190875 w 323424"/>
                <a:gd name="connsiteY209" fmla="*/ 63359 h 291082"/>
                <a:gd name="connsiteX210" fmla="*/ 217104 w 323424"/>
                <a:gd name="connsiteY210" fmla="*/ 79228 h 291082"/>
                <a:gd name="connsiteX211" fmla="*/ 204847 w 323424"/>
                <a:gd name="connsiteY211" fmla="*/ 91303 h 291082"/>
                <a:gd name="connsiteX212" fmla="*/ 217104 w 323424"/>
                <a:gd name="connsiteY212" fmla="*/ 103377 h 291082"/>
                <a:gd name="connsiteX213" fmla="*/ 229373 w 323424"/>
                <a:gd name="connsiteY213" fmla="*/ 91303 h 291082"/>
                <a:gd name="connsiteX214" fmla="*/ 217104 w 323424"/>
                <a:gd name="connsiteY214" fmla="*/ 79228 h 291082"/>
                <a:gd name="connsiteX215" fmla="*/ 234494 w 323424"/>
                <a:gd name="connsiteY215" fmla="*/ 107582 h 291082"/>
                <a:gd name="connsiteX216" fmla="*/ 224230 w 323424"/>
                <a:gd name="connsiteY216" fmla="*/ 117672 h 291082"/>
                <a:gd name="connsiteX217" fmla="*/ 224230 w 323424"/>
                <a:gd name="connsiteY217" fmla="*/ 117683 h 291082"/>
                <a:gd name="connsiteX218" fmla="*/ 234494 w 323424"/>
                <a:gd name="connsiteY218" fmla="*/ 127774 h 291082"/>
                <a:gd name="connsiteX219" fmla="*/ 244746 w 323424"/>
                <a:gd name="connsiteY219" fmla="*/ 117683 h 291082"/>
                <a:gd name="connsiteX220" fmla="*/ 234495 w 323424"/>
                <a:gd name="connsiteY220" fmla="*/ 107582 h 291082"/>
                <a:gd name="connsiteX221" fmla="*/ 234494 w 323424"/>
                <a:gd name="connsiteY221" fmla="*/ 107582 h 291082"/>
                <a:gd name="connsiteX222" fmla="*/ 207779 w 323424"/>
                <a:gd name="connsiteY222" fmla="*/ 151934 h 291082"/>
                <a:gd name="connsiteX223" fmla="*/ 201634 w 323424"/>
                <a:gd name="connsiteY223" fmla="*/ 157971 h 291082"/>
                <a:gd name="connsiteX224" fmla="*/ 207779 w 323424"/>
                <a:gd name="connsiteY224" fmla="*/ 164009 h 291082"/>
                <a:gd name="connsiteX225" fmla="*/ 213913 w 323424"/>
                <a:gd name="connsiteY225" fmla="*/ 157971 h 291082"/>
                <a:gd name="connsiteX226" fmla="*/ 207768 w 323424"/>
                <a:gd name="connsiteY226" fmla="*/ 151934 h 291082"/>
                <a:gd name="connsiteX227" fmla="*/ 195866 w 323424"/>
                <a:gd name="connsiteY227" fmla="*/ 170606 h 291082"/>
                <a:gd name="connsiteX228" fmla="*/ 186735 w 323424"/>
                <a:gd name="connsiteY228" fmla="*/ 179586 h 291082"/>
                <a:gd name="connsiteX229" fmla="*/ 186735 w 323424"/>
                <a:gd name="connsiteY229" fmla="*/ 179587 h 291082"/>
                <a:gd name="connsiteX230" fmla="*/ 195866 w 323424"/>
                <a:gd name="connsiteY230" fmla="*/ 188567 h 291082"/>
                <a:gd name="connsiteX231" fmla="*/ 204987 w 323424"/>
                <a:gd name="connsiteY231" fmla="*/ 179587 h 291082"/>
                <a:gd name="connsiteX232" fmla="*/ 195866 w 323424"/>
                <a:gd name="connsiteY232" fmla="*/ 170606 h 291082"/>
                <a:gd name="connsiteX233" fmla="*/ 172396 w 323424"/>
                <a:gd name="connsiteY233" fmla="*/ 182821 h 291082"/>
                <a:gd name="connsiteX234" fmla="*/ 162844 w 323424"/>
                <a:gd name="connsiteY234" fmla="*/ 192222 h 291082"/>
                <a:gd name="connsiteX235" fmla="*/ 172396 w 323424"/>
                <a:gd name="connsiteY235" fmla="*/ 201634 h 291082"/>
                <a:gd name="connsiteX236" fmla="*/ 181959 w 323424"/>
                <a:gd name="connsiteY236" fmla="*/ 192222 h 291082"/>
                <a:gd name="connsiteX237" fmla="*/ 172396 w 323424"/>
                <a:gd name="connsiteY237" fmla="*/ 182821 h 291082"/>
                <a:gd name="connsiteX238" fmla="*/ 144937 w 323424"/>
                <a:gd name="connsiteY238" fmla="*/ 182131 h 291082"/>
                <a:gd name="connsiteX239" fmla="*/ 136464 w 323424"/>
                <a:gd name="connsiteY239" fmla="*/ 190475 h 291082"/>
                <a:gd name="connsiteX240" fmla="*/ 136464 w 323424"/>
                <a:gd name="connsiteY240" fmla="*/ 190475 h 291082"/>
                <a:gd name="connsiteX241" fmla="*/ 144937 w 323424"/>
                <a:gd name="connsiteY241" fmla="*/ 198809 h 291082"/>
                <a:gd name="connsiteX242" fmla="*/ 153411 w 323424"/>
                <a:gd name="connsiteY242" fmla="*/ 190475 h 291082"/>
                <a:gd name="connsiteX243" fmla="*/ 144937 w 323424"/>
                <a:gd name="connsiteY243" fmla="*/ 182131 h 291082"/>
                <a:gd name="connsiteX244" fmla="*/ 144937 w 323424"/>
                <a:gd name="connsiteY244" fmla="*/ 182131 h 291082"/>
                <a:gd name="connsiteX245" fmla="*/ 124529 w 323424"/>
                <a:gd name="connsiteY245" fmla="*/ 168515 h 291082"/>
                <a:gd name="connsiteX246" fmla="*/ 118309 w 323424"/>
                <a:gd name="connsiteY246" fmla="*/ 174628 h 291082"/>
                <a:gd name="connsiteX247" fmla="*/ 118309 w 323424"/>
                <a:gd name="connsiteY247" fmla="*/ 174628 h 291082"/>
                <a:gd name="connsiteX248" fmla="*/ 124529 w 323424"/>
                <a:gd name="connsiteY248" fmla="*/ 180751 h 291082"/>
                <a:gd name="connsiteX249" fmla="*/ 130750 w 323424"/>
                <a:gd name="connsiteY249" fmla="*/ 174638 h 291082"/>
                <a:gd name="connsiteX250" fmla="*/ 130750 w 323424"/>
                <a:gd name="connsiteY250" fmla="*/ 174628 h 291082"/>
                <a:gd name="connsiteX251" fmla="*/ 124529 w 323424"/>
                <a:gd name="connsiteY251" fmla="*/ 168515 h 291082"/>
                <a:gd name="connsiteX252" fmla="*/ 124529 w 323424"/>
                <a:gd name="connsiteY252" fmla="*/ 168515 h 291082"/>
                <a:gd name="connsiteX253" fmla="*/ 116422 w 323424"/>
                <a:gd name="connsiteY253" fmla="*/ 150867 h 291082"/>
                <a:gd name="connsiteX254" fmla="*/ 111916 w 323424"/>
                <a:gd name="connsiteY254" fmla="*/ 155308 h 291082"/>
                <a:gd name="connsiteX255" fmla="*/ 111916 w 323424"/>
                <a:gd name="connsiteY255" fmla="*/ 155308 h 291082"/>
                <a:gd name="connsiteX256" fmla="*/ 116422 w 323424"/>
                <a:gd name="connsiteY256" fmla="*/ 159750 h 291082"/>
                <a:gd name="connsiteX257" fmla="*/ 120950 w 323424"/>
                <a:gd name="connsiteY257" fmla="*/ 155330 h 291082"/>
                <a:gd name="connsiteX258" fmla="*/ 120950 w 323424"/>
                <a:gd name="connsiteY258" fmla="*/ 155308 h 291082"/>
                <a:gd name="connsiteX259" fmla="*/ 116444 w 323424"/>
                <a:gd name="connsiteY259" fmla="*/ 150867 h 291082"/>
                <a:gd name="connsiteX260" fmla="*/ 116422 w 323424"/>
                <a:gd name="connsiteY260" fmla="*/ 150867 h 291082"/>
                <a:gd name="connsiteX261" fmla="*/ 115959 w 323424"/>
                <a:gd name="connsiteY261" fmla="*/ 127871 h 291082"/>
                <a:gd name="connsiteX262" fmla="*/ 109814 w 323424"/>
                <a:gd name="connsiteY262" fmla="*/ 133887 h 291082"/>
                <a:gd name="connsiteX263" fmla="*/ 109814 w 323424"/>
                <a:gd name="connsiteY263" fmla="*/ 133909 h 291082"/>
                <a:gd name="connsiteX264" fmla="*/ 115959 w 323424"/>
                <a:gd name="connsiteY264" fmla="*/ 139946 h 291082"/>
                <a:gd name="connsiteX265" fmla="*/ 122082 w 323424"/>
                <a:gd name="connsiteY265" fmla="*/ 133909 h 291082"/>
                <a:gd name="connsiteX266" fmla="*/ 115959 w 323424"/>
                <a:gd name="connsiteY266" fmla="*/ 127871 h 291082"/>
                <a:gd name="connsiteX267" fmla="*/ 127904 w 323424"/>
                <a:gd name="connsiteY267" fmla="*/ 103259 h 291082"/>
                <a:gd name="connsiteX268" fmla="*/ 118805 w 323424"/>
                <a:gd name="connsiteY268" fmla="*/ 112207 h 291082"/>
                <a:gd name="connsiteX269" fmla="*/ 127904 w 323424"/>
                <a:gd name="connsiteY269" fmla="*/ 121176 h 291082"/>
                <a:gd name="connsiteX270" fmla="*/ 137003 w 323424"/>
                <a:gd name="connsiteY270" fmla="*/ 112218 h 291082"/>
                <a:gd name="connsiteX271" fmla="*/ 127904 w 323424"/>
                <a:gd name="connsiteY271" fmla="*/ 103259 h 291082"/>
                <a:gd name="connsiteX272" fmla="*/ 151233 w 323424"/>
                <a:gd name="connsiteY272" fmla="*/ 90171 h 291082"/>
                <a:gd name="connsiteX273" fmla="*/ 141660 w 323424"/>
                <a:gd name="connsiteY273" fmla="*/ 99593 h 291082"/>
                <a:gd name="connsiteX274" fmla="*/ 151233 w 323424"/>
                <a:gd name="connsiteY274" fmla="*/ 109005 h 291082"/>
                <a:gd name="connsiteX275" fmla="*/ 160796 w 323424"/>
                <a:gd name="connsiteY275" fmla="*/ 99593 h 291082"/>
                <a:gd name="connsiteX276" fmla="*/ 151233 w 323424"/>
                <a:gd name="connsiteY276" fmla="*/ 90171 h 291082"/>
                <a:gd name="connsiteX277" fmla="*/ 178768 w 323424"/>
                <a:gd name="connsiteY277" fmla="*/ 93179 h 291082"/>
                <a:gd name="connsiteX278" fmla="*/ 170272 w 323424"/>
                <a:gd name="connsiteY278" fmla="*/ 101501 h 291082"/>
                <a:gd name="connsiteX279" fmla="*/ 170272 w 323424"/>
                <a:gd name="connsiteY279" fmla="*/ 101523 h 291082"/>
                <a:gd name="connsiteX280" fmla="*/ 178768 w 323424"/>
                <a:gd name="connsiteY280" fmla="*/ 109878 h 291082"/>
                <a:gd name="connsiteX281" fmla="*/ 187252 w 323424"/>
                <a:gd name="connsiteY281" fmla="*/ 101523 h 291082"/>
                <a:gd name="connsiteX282" fmla="*/ 187252 w 323424"/>
                <a:gd name="connsiteY282" fmla="*/ 101523 h 291082"/>
                <a:gd name="connsiteX283" fmla="*/ 178780 w 323424"/>
                <a:gd name="connsiteY283" fmla="*/ 93178 h 291082"/>
                <a:gd name="connsiteX284" fmla="*/ 178768 w 323424"/>
                <a:gd name="connsiteY284" fmla="*/ 93179 h 291082"/>
                <a:gd name="connsiteX285" fmla="*/ 199057 w 323424"/>
                <a:gd name="connsiteY285" fmla="*/ 110945 h 291082"/>
                <a:gd name="connsiteX286" fmla="*/ 192847 w 323424"/>
                <a:gd name="connsiteY286" fmla="*/ 117058 h 291082"/>
                <a:gd name="connsiteX287" fmla="*/ 199057 w 323424"/>
                <a:gd name="connsiteY287" fmla="*/ 123182 h 291082"/>
                <a:gd name="connsiteX288" fmla="*/ 205278 w 323424"/>
                <a:gd name="connsiteY288" fmla="*/ 117058 h 291082"/>
                <a:gd name="connsiteX289" fmla="*/ 199057 w 323424"/>
                <a:gd name="connsiteY289" fmla="*/ 110945 h 291082"/>
                <a:gd name="connsiteX290" fmla="*/ 199057 w 323424"/>
                <a:gd name="connsiteY290" fmla="*/ 110945 h 291082"/>
                <a:gd name="connsiteX291" fmla="*/ 207606 w 323424"/>
                <a:gd name="connsiteY291" fmla="*/ 132097 h 291082"/>
                <a:gd name="connsiteX292" fmla="*/ 203078 w 323424"/>
                <a:gd name="connsiteY292" fmla="*/ 136539 h 291082"/>
                <a:gd name="connsiteX293" fmla="*/ 203078 w 323424"/>
                <a:gd name="connsiteY293" fmla="*/ 136550 h 291082"/>
                <a:gd name="connsiteX294" fmla="*/ 207606 w 323424"/>
                <a:gd name="connsiteY294" fmla="*/ 140992 h 291082"/>
                <a:gd name="connsiteX295" fmla="*/ 212124 w 323424"/>
                <a:gd name="connsiteY295" fmla="*/ 136550 h 291082"/>
                <a:gd name="connsiteX296" fmla="*/ 207606 w 323424"/>
                <a:gd name="connsiteY296" fmla="*/ 132097 h 291082"/>
                <a:gd name="connsiteX297" fmla="*/ 207596 w 323424"/>
                <a:gd name="connsiteY297" fmla="*/ 132097 h 291082"/>
                <a:gd name="connsiteX298" fmla="*/ 238494 w 323424"/>
                <a:gd name="connsiteY298" fmla="*/ 139083 h 291082"/>
                <a:gd name="connsiteX299" fmla="*/ 230516 w 323424"/>
                <a:gd name="connsiteY299" fmla="*/ 146953 h 291082"/>
                <a:gd name="connsiteX300" fmla="*/ 238494 w 323424"/>
                <a:gd name="connsiteY300" fmla="*/ 154802 h 291082"/>
                <a:gd name="connsiteX301" fmla="*/ 246471 w 323424"/>
                <a:gd name="connsiteY301" fmla="*/ 146943 h 291082"/>
                <a:gd name="connsiteX302" fmla="*/ 238494 w 323424"/>
                <a:gd name="connsiteY302" fmla="*/ 139083 h 291082"/>
                <a:gd name="connsiteX303" fmla="*/ 271440 w 323424"/>
                <a:gd name="connsiteY303" fmla="*/ 148603 h 291082"/>
                <a:gd name="connsiteX304" fmla="*/ 263031 w 323424"/>
                <a:gd name="connsiteY304" fmla="*/ 156882 h 291082"/>
                <a:gd name="connsiteX305" fmla="*/ 263031 w 323424"/>
                <a:gd name="connsiteY305" fmla="*/ 156882 h 291082"/>
                <a:gd name="connsiteX306" fmla="*/ 271440 w 323424"/>
                <a:gd name="connsiteY306" fmla="*/ 165162 h 291082"/>
                <a:gd name="connsiteX307" fmla="*/ 279849 w 323424"/>
                <a:gd name="connsiteY307" fmla="*/ 156882 h 291082"/>
                <a:gd name="connsiteX308" fmla="*/ 271440 w 323424"/>
                <a:gd name="connsiteY308" fmla="*/ 148603 h 291082"/>
                <a:gd name="connsiteX309" fmla="*/ 271440 w 323424"/>
                <a:gd name="connsiteY309" fmla="*/ 148603 h 291082"/>
                <a:gd name="connsiteX310" fmla="*/ 263095 w 323424"/>
                <a:gd name="connsiteY310" fmla="*/ 177840 h 291082"/>
                <a:gd name="connsiteX311" fmla="*/ 255128 w 323424"/>
                <a:gd name="connsiteY311" fmla="*/ 185678 h 291082"/>
                <a:gd name="connsiteX312" fmla="*/ 255128 w 323424"/>
                <a:gd name="connsiteY312" fmla="*/ 185678 h 291082"/>
                <a:gd name="connsiteX313" fmla="*/ 263095 w 323424"/>
                <a:gd name="connsiteY313" fmla="*/ 193516 h 291082"/>
                <a:gd name="connsiteX314" fmla="*/ 271062 w 323424"/>
                <a:gd name="connsiteY314" fmla="*/ 185678 h 291082"/>
                <a:gd name="connsiteX315" fmla="*/ 263096 w 323424"/>
                <a:gd name="connsiteY315" fmla="*/ 177840 h 291082"/>
                <a:gd name="connsiteX316" fmla="*/ 263085 w 323424"/>
                <a:gd name="connsiteY316" fmla="*/ 177840 h 291082"/>
                <a:gd name="connsiteX317" fmla="*/ 248757 w 323424"/>
                <a:gd name="connsiteY317" fmla="*/ 202377 h 291082"/>
                <a:gd name="connsiteX318" fmla="*/ 242030 w 323424"/>
                <a:gd name="connsiteY318" fmla="*/ 208997 h 291082"/>
                <a:gd name="connsiteX319" fmla="*/ 242030 w 323424"/>
                <a:gd name="connsiteY319" fmla="*/ 208997 h 291082"/>
                <a:gd name="connsiteX320" fmla="*/ 248746 w 323424"/>
                <a:gd name="connsiteY320" fmla="*/ 215616 h 291082"/>
                <a:gd name="connsiteX321" fmla="*/ 255473 w 323424"/>
                <a:gd name="connsiteY321" fmla="*/ 208997 h 291082"/>
                <a:gd name="connsiteX322" fmla="*/ 255473 w 323424"/>
                <a:gd name="connsiteY322" fmla="*/ 208997 h 291082"/>
                <a:gd name="connsiteX323" fmla="*/ 248746 w 323424"/>
                <a:gd name="connsiteY323" fmla="*/ 202377 h 291082"/>
                <a:gd name="connsiteX324" fmla="*/ 248746 w 323424"/>
                <a:gd name="connsiteY324" fmla="*/ 202377 h 291082"/>
                <a:gd name="connsiteX325" fmla="*/ 231540 w 323424"/>
                <a:gd name="connsiteY325" fmla="*/ 220608 h 291082"/>
                <a:gd name="connsiteX326" fmla="*/ 225740 w 323424"/>
                <a:gd name="connsiteY326" fmla="*/ 226322 h 291082"/>
                <a:gd name="connsiteX327" fmla="*/ 231540 w 323424"/>
                <a:gd name="connsiteY327" fmla="*/ 232046 h 291082"/>
                <a:gd name="connsiteX328" fmla="*/ 237362 w 323424"/>
                <a:gd name="connsiteY328" fmla="*/ 226332 h 291082"/>
                <a:gd name="connsiteX329" fmla="*/ 237362 w 323424"/>
                <a:gd name="connsiteY329" fmla="*/ 226332 h 291082"/>
                <a:gd name="connsiteX330" fmla="*/ 231540 w 323424"/>
                <a:gd name="connsiteY330" fmla="*/ 220619 h 291082"/>
                <a:gd name="connsiteX331" fmla="*/ 231540 w 323424"/>
                <a:gd name="connsiteY331" fmla="*/ 220619 h 291082"/>
                <a:gd name="connsiteX332" fmla="*/ 213363 w 323424"/>
                <a:gd name="connsiteY332" fmla="*/ 233911 h 291082"/>
                <a:gd name="connsiteX333" fmla="*/ 208383 w 323424"/>
                <a:gd name="connsiteY333" fmla="*/ 238806 h 291082"/>
                <a:gd name="connsiteX334" fmla="*/ 208383 w 323424"/>
                <a:gd name="connsiteY334" fmla="*/ 238817 h 291082"/>
                <a:gd name="connsiteX335" fmla="*/ 213363 w 323424"/>
                <a:gd name="connsiteY335" fmla="*/ 243711 h 291082"/>
                <a:gd name="connsiteX336" fmla="*/ 218344 w 323424"/>
                <a:gd name="connsiteY336" fmla="*/ 238817 h 291082"/>
                <a:gd name="connsiteX337" fmla="*/ 218344 w 323424"/>
                <a:gd name="connsiteY337" fmla="*/ 238817 h 291082"/>
                <a:gd name="connsiteX338" fmla="*/ 213374 w 323424"/>
                <a:gd name="connsiteY338" fmla="*/ 233911 h 291082"/>
                <a:gd name="connsiteX339" fmla="*/ 213363 w 323424"/>
                <a:gd name="connsiteY339" fmla="*/ 233911 h 291082"/>
                <a:gd name="connsiteX340" fmla="*/ 192794 w 323424"/>
                <a:gd name="connsiteY340" fmla="*/ 241426 h 291082"/>
                <a:gd name="connsiteX341" fmla="*/ 186993 w 323424"/>
                <a:gd name="connsiteY341" fmla="*/ 247139 h 291082"/>
                <a:gd name="connsiteX342" fmla="*/ 186993 w 323424"/>
                <a:gd name="connsiteY342" fmla="*/ 247139 h 291082"/>
                <a:gd name="connsiteX343" fmla="*/ 192794 w 323424"/>
                <a:gd name="connsiteY343" fmla="*/ 252842 h 291082"/>
                <a:gd name="connsiteX344" fmla="*/ 198583 w 323424"/>
                <a:gd name="connsiteY344" fmla="*/ 247139 h 291082"/>
                <a:gd name="connsiteX345" fmla="*/ 198583 w 323424"/>
                <a:gd name="connsiteY345" fmla="*/ 247129 h 291082"/>
                <a:gd name="connsiteX346" fmla="*/ 192794 w 323424"/>
                <a:gd name="connsiteY346" fmla="*/ 241426 h 291082"/>
                <a:gd name="connsiteX347" fmla="*/ 168612 w 323424"/>
                <a:gd name="connsiteY347" fmla="*/ 245307 h 291082"/>
                <a:gd name="connsiteX348" fmla="*/ 161928 w 323424"/>
                <a:gd name="connsiteY348" fmla="*/ 251905 h 291082"/>
                <a:gd name="connsiteX349" fmla="*/ 161928 w 323424"/>
                <a:gd name="connsiteY349" fmla="*/ 251905 h 291082"/>
                <a:gd name="connsiteX350" fmla="*/ 168612 w 323424"/>
                <a:gd name="connsiteY350" fmla="*/ 258492 h 291082"/>
                <a:gd name="connsiteX351" fmla="*/ 175318 w 323424"/>
                <a:gd name="connsiteY351" fmla="*/ 251915 h 291082"/>
                <a:gd name="connsiteX352" fmla="*/ 175318 w 323424"/>
                <a:gd name="connsiteY352" fmla="*/ 251905 h 291082"/>
                <a:gd name="connsiteX353" fmla="*/ 168634 w 323424"/>
                <a:gd name="connsiteY353" fmla="*/ 245307 h 291082"/>
                <a:gd name="connsiteX354" fmla="*/ 168612 w 323424"/>
                <a:gd name="connsiteY354" fmla="*/ 245307 h 291082"/>
                <a:gd name="connsiteX355" fmla="*/ 140959 w 323424"/>
                <a:gd name="connsiteY355" fmla="*/ 242611 h 291082"/>
                <a:gd name="connsiteX356" fmla="*/ 132248 w 323424"/>
                <a:gd name="connsiteY356" fmla="*/ 251193 h 291082"/>
                <a:gd name="connsiteX357" fmla="*/ 132248 w 323424"/>
                <a:gd name="connsiteY357" fmla="*/ 251193 h 291082"/>
                <a:gd name="connsiteX358" fmla="*/ 140959 w 323424"/>
                <a:gd name="connsiteY358" fmla="*/ 259764 h 291082"/>
                <a:gd name="connsiteX359" fmla="*/ 149670 w 323424"/>
                <a:gd name="connsiteY359" fmla="*/ 251193 h 291082"/>
                <a:gd name="connsiteX360" fmla="*/ 140971 w 323424"/>
                <a:gd name="connsiteY360" fmla="*/ 242622 h 291082"/>
                <a:gd name="connsiteX361" fmla="*/ 140959 w 323424"/>
                <a:gd name="connsiteY361" fmla="*/ 242622 h 291082"/>
                <a:gd name="connsiteX362" fmla="*/ 111883 w 323424"/>
                <a:gd name="connsiteY362" fmla="*/ 232337 h 291082"/>
                <a:gd name="connsiteX363" fmla="*/ 101599 w 323424"/>
                <a:gd name="connsiteY363" fmla="*/ 242461 h 291082"/>
                <a:gd name="connsiteX364" fmla="*/ 111883 w 323424"/>
                <a:gd name="connsiteY364" fmla="*/ 252595 h 291082"/>
                <a:gd name="connsiteX365" fmla="*/ 122168 w 323424"/>
                <a:gd name="connsiteY365" fmla="*/ 242461 h 291082"/>
                <a:gd name="connsiteX366" fmla="*/ 111885 w 323424"/>
                <a:gd name="connsiteY366" fmla="*/ 232327 h 291082"/>
                <a:gd name="connsiteX367" fmla="*/ 111883 w 323424"/>
                <a:gd name="connsiteY367" fmla="*/ 232327 h 291082"/>
                <a:gd name="connsiteX368" fmla="*/ 86117 w 323424"/>
                <a:gd name="connsiteY368" fmla="*/ 213320 h 291082"/>
                <a:gd name="connsiteX369" fmla="*/ 74043 w 323424"/>
                <a:gd name="connsiteY369" fmla="*/ 225211 h 291082"/>
                <a:gd name="connsiteX370" fmla="*/ 86117 w 323424"/>
                <a:gd name="connsiteY370" fmla="*/ 237102 h 291082"/>
                <a:gd name="connsiteX371" fmla="*/ 98203 w 323424"/>
                <a:gd name="connsiteY371" fmla="*/ 225211 h 291082"/>
                <a:gd name="connsiteX372" fmla="*/ 86128 w 323424"/>
                <a:gd name="connsiteY372" fmla="*/ 213320 h 291082"/>
                <a:gd name="connsiteX373" fmla="*/ 64750 w 323424"/>
                <a:gd name="connsiteY373" fmla="*/ 184621 h 291082"/>
                <a:gd name="connsiteX374" fmla="*/ 51673 w 323424"/>
                <a:gd name="connsiteY374" fmla="*/ 197494 h 291082"/>
                <a:gd name="connsiteX375" fmla="*/ 64750 w 323424"/>
                <a:gd name="connsiteY375" fmla="*/ 210377 h 291082"/>
                <a:gd name="connsiteX376" fmla="*/ 77838 w 323424"/>
                <a:gd name="connsiteY376" fmla="*/ 197494 h 291082"/>
                <a:gd name="connsiteX377" fmla="*/ 64750 w 323424"/>
                <a:gd name="connsiteY377" fmla="*/ 184621 h 291082"/>
                <a:gd name="connsiteX378" fmla="*/ 52610 w 323424"/>
                <a:gd name="connsiteY378" fmla="*/ 154759 h 291082"/>
                <a:gd name="connsiteX379" fmla="*/ 42304 w 323424"/>
                <a:gd name="connsiteY379" fmla="*/ 164891 h 291082"/>
                <a:gd name="connsiteX380" fmla="*/ 42304 w 323424"/>
                <a:gd name="connsiteY380" fmla="*/ 164893 h 291082"/>
                <a:gd name="connsiteX381" fmla="*/ 52610 w 323424"/>
                <a:gd name="connsiteY381" fmla="*/ 175027 h 291082"/>
                <a:gd name="connsiteX382" fmla="*/ 62917 w 323424"/>
                <a:gd name="connsiteY382" fmla="*/ 164893 h 291082"/>
                <a:gd name="connsiteX383" fmla="*/ 52610 w 323424"/>
                <a:gd name="connsiteY383" fmla="*/ 154759 h 291082"/>
                <a:gd name="connsiteX384" fmla="*/ 52028 w 323424"/>
                <a:gd name="connsiteY384" fmla="*/ 125898 h 291082"/>
                <a:gd name="connsiteX385" fmla="*/ 43576 w 323424"/>
                <a:gd name="connsiteY385" fmla="*/ 134210 h 291082"/>
                <a:gd name="connsiteX386" fmla="*/ 52028 w 323424"/>
                <a:gd name="connsiteY386" fmla="*/ 142533 h 291082"/>
                <a:gd name="connsiteX387" fmla="*/ 60480 w 323424"/>
                <a:gd name="connsiteY387" fmla="*/ 134210 h 291082"/>
                <a:gd name="connsiteX388" fmla="*/ 60480 w 323424"/>
                <a:gd name="connsiteY388" fmla="*/ 134210 h 291082"/>
                <a:gd name="connsiteX389" fmla="*/ 52028 w 323424"/>
                <a:gd name="connsiteY389" fmla="*/ 125898 h 291082"/>
                <a:gd name="connsiteX390" fmla="*/ 60330 w 323424"/>
                <a:gd name="connsiteY390" fmla="*/ 97566 h 291082"/>
                <a:gd name="connsiteX391" fmla="*/ 52363 w 323424"/>
                <a:gd name="connsiteY391" fmla="*/ 105404 h 291082"/>
                <a:gd name="connsiteX392" fmla="*/ 52362 w 323424"/>
                <a:gd name="connsiteY392" fmla="*/ 105415 h 291082"/>
                <a:gd name="connsiteX393" fmla="*/ 60340 w 323424"/>
                <a:gd name="connsiteY393" fmla="*/ 113252 h 291082"/>
                <a:gd name="connsiteX394" fmla="*/ 68307 w 323424"/>
                <a:gd name="connsiteY394" fmla="*/ 105415 h 291082"/>
                <a:gd name="connsiteX395" fmla="*/ 60330 w 323424"/>
                <a:gd name="connsiteY395" fmla="*/ 97566 h 291082"/>
                <a:gd name="connsiteX396" fmla="*/ 60330 w 323424"/>
                <a:gd name="connsiteY396" fmla="*/ 97566 h 291082"/>
                <a:gd name="connsiteX397" fmla="*/ 74711 w 323424"/>
                <a:gd name="connsiteY397" fmla="*/ 75520 h 291082"/>
                <a:gd name="connsiteX398" fmla="*/ 68006 w 323424"/>
                <a:gd name="connsiteY398" fmla="*/ 82117 h 291082"/>
                <a:gd name="connsiteX399" fmla="*/ 68005 w 323424"/>
                <a:gd name="connsiteY399" fmla="*/ 82128 h 291082"/>
                <a:gd name="connsiteX400" fmla="*/ 74711 w 323424"/>
                <a:gd name="connsiteY400" fmla="*/ 88726 h 291082"/>
                <a:gd name="connsiteX401" fmla="*/ 81417 w 323424"/>
                <a:gd name="connsiteY401" fmla="*/ 82129 h 291082"/>
                <a:gd name="connsiteX402" fmla="*/ 81417 w 323424"/>
                <a:gd name="connsiteY402" fmla="*/ 82128 h 291082"/>
                <a:gd name="connsiteX403" fmla="*/ 74722 w 323424"/>
                <a:gd name="connsiteY403" fmla="*/ 75520 h 291082"/>
                <a:gd name="connsiteX404" fmla="*/ 74711 w 323424"/>
                <a:gd name="connsiteY404" fmla="*/ 75520 h 291082"/>
                <a:gd name="connsiteX405" fmla="*/ 91896 w 323424"/>
                <a:gd name="connsiteY405" fmla="*/ 59090 h 291082"/>
                <a:gd name="connsiteX406" fmla="*/ 86106 w 323424"/>
                <a:gd name="connsiteY406" fmla="*/ 64792 h 291082"/>
                <a:gd name="connsiteX407" fmla="*/ 86106 w 323424"/>
                <a:gd name="connsiteY407" fmla="*/ 64793 h 291082"/>
                <a:gd name="connsiteX408" fmla="*/ 91896 w 323424"/>
                <a:gd name="connsiteY408" fmla="*/ 70496 h 291082"/>
                <a:gd name="connsiteX409" fmla="*/ 97685 w 323424"/>
                <a:gd name="connsiteY409" fmla="*/ 64793 h 291082"/>
                <a:gd name="connsiteX410" fmla="*/ 97685 w 323424"/>
                <a:gd name="connsiteY410" fmla="*/ 64793 h 291082"/>
                <a:gd name="connsiteX411" fmla="*/ 91896 w 323424"/>
                <a:gd name="connsiteY411" fmla="*/ 59090 h 291082"/>
                <a:gd name="connsiteX412" fmla="*/ 91896 w 323424"/>
                <a:gd name="connsiteY412" fmla="*/ 59090 h 291082"/>
                <a:gd name="connsiteX413" fmla="*/ 110072 w 323424"/>
                <a:gd name="connsiteY413" fmla="*/ 47349 h 291082"/>
                <a:gd name="connsiteX414" fmla="*/ 105081 w 323424"/>
                <a:gd name="connsiteY414" fmla="*/ 52265 h 291082"/>
                <a:gd name="connsiteX415" fmla="*/ 110072 w 323424"/>
                <a:gd name="connsiteY415" fmla="*/ 57171 h 291082"/>
                <a:gd name="connsiteX416" fmla="*/ 115064 w 323424"/>
                <a:gd name="connsiteY416" fmla="*/ 52265 h 291082"/>
                <a:gd name="connsiteX417" fmla="*/ 110072 w 323424"/>
                <a:gd name="connsiteY417" fmla="*/ 47349 h 291082"/>
                <a:gd name="connsiteX418" fmla="*/ 130664 w 323424"/>
                <a:gd name="connsiteY418" fmla="*/ 38304 h 291082"/>
                <a:gd name="connsiteX419" fmla="*/ 124885 w 323424"/>
                <a:gd name="connsiteY419" fmla="*/ 43996 h 291082"/>
                <a:gd name="connsiteX420" fmla="*/ 124885 w 323424"/>
                <a:gd name="connsiteY420" fmla="*/ 43997 h 291082"/>
                <a:gd name="connsiteX421" fmla="*/ 130674 w 323424"/>
                <a:gd name="connsiteY421" fmla="*/ 49689 h 291082"/>
                <a:gd name="connsiteX422" fmla="*/ 136453 w 323424"/>
                <a:gd name="connsiteY422" fmla="*/ 43997 h 291082"/>
                <a:gd name="connsiteX423" fmla="*/ 130674 w 323424"/>
                <a:gd name="connsiteY423" fmla="*/ 38304 h 291082"/>
                <a:gd name="connsiteX424" fmla="*/ 130674 w 323424"/>
                <a:gd name="connsiteY424" fmla="*/ 38304 h 291082"/>
                <a:gd name="connsiteX425" fmla="*/ 154770 w 323424"/>
                <a:gd name="connsiteY425" fmla="*/ 32590 h 291082"/>
                <a:gd name="connsiteX426" fmla="*/ 148053 w 323424"/>
                <a:gd name="connsiteY426" fmla="*/ 39199 h 291082"/>
                <a:gd name="connsiteX427" fmla="*/ 154770 w 323424"/>
                <a:gd name="connsiteY427" fmla="*/ 45808 h 291082"/>
                <a:gd name="connsiteX428" fmla="*/ 161497 w 323424"/>
                <a:gd name="connsiteY428" fmla="*/ 39199 h 291082"/>
                <a:gd name="connsiteX429" fmla="*/ 154770 w 323424"/>
                <a:gd name="connsiteY429" fmla="*/ 32580 h 291082"/>
                <a:gd name="connsiteX430" fmla="*/ 154770 w 323424"/>
                <a:gd name="connsiteY430" fmla="*/ 32580 h 291082"/>
                <a:gd name="connsiteX431" fmla="*/ 182476 w 323424"/>
                <a:gd name="connsiteY431" fmla="*/ 31383 h 291082"/>
                <a:gd name="connsiteX432" fmla="*/ 173755 w 323424"/>
                <a:gd name="connsiteY432" fmla="*/ 39954 h 291082"/>
                <a:gd name="connsiteX433" fmla="*/ 182476 w 323424"/>
                <a:gd name="connsiteY433" fmla="*/ 48546 h 291082"/>
                <a:gd name="connsiteX434" fmla="*/ 191198 w 323424"/>
                <a:gd name="connsiteY434" fmla="*/ 39954 h 291082"/>
                <a:gd name="connsiteX435" fmla="*/ 182476 w 323424"/>
                <a:gd name="connsiteY435" fmla="*/ 31383 h 291082"/>
                <a:gd name="connsiteX436" fmla="*/ 210744 w 323424"/>
                <a:gd name="connsiteY436" fmla="*/ 37959 h 291082"/>
                <a:gd name="connsiteX437" fmla="*/ 200437 w 323424"/>
                <a:gd name="connsiteY437" fmla="*/ 48093 h 291082"/>
                <a:gd name="connsiteX438" fmla="*/ 210744 w 323424"/>
                <a:gd name="connsiteY438" fmla="*/ 58249 h 291082"/>
                <a:gd name="connsiteX439" fmla="*/ 221050 w 323424"/>
                <a:gd name="connsiteY439" fmla="*/ 48094 h 291082"/>
                <a:gd name="connsiteX440" fmla="*/ 221050 w 323424"/>
                <a:gd name="connsiteY440" fmla="*/ 48093 h 291082"/>
                <a:gd name="connsiteX441" fmla="*/ 210744 w 323424"/>
                <a:gd name="connsiteY441" fmla="*/ 37959 h 291082"/>
                <a:gd name="connsiteX442" fmla="*/ 237437 w 323424"/>
                <a:gd name="connsiteY442" fmla="*/ 53904 h 291082"/>
                <a:gd name="connsiteX443" fmla="*/ 225341 w 323424"/>
                <a:gd name="connsiteY443" fmla="*/ 65806 h 291082"/>
                <a:gd name="connsiteX444" fmla="*/ 237437 w 323424"/>
                <a:gd name="connsiteY444" fmla="*/ 77719 h 291082"/>
                <a:gd name="connsiteX445" fmla="*/ 249533 w 323424"/>
                <a:gd name="connsiteY445" fmla="*/ 65806 h 291082"/>
                <a:gd name="connsiteX446" fmla="*/ 237437 w 323424"/>
                <a:gd name="connsiteY446" fmla="*/ 53904 h 291082"/>
                <a:gd name="connsiteX447" fmla="*/ 258654 w 323424"/>
                <a:gd name="connsiteY447" fmla="*/ 80727 h 291082"/>
                <a:gd name="connsiteX448" fmla="*/ 245566 w 323424"/>
                <a:gd name="connsiteY448" fmla="*/ 93599 h 291082"/>
                <a:gd name="connsiteX449" fmla="*/ 258654 w 323424"/>
                <a:gd name="connsiteY449" fmla="*/ 106482 h 291082"/>
                <a:gd name="connsiteX450" fmla="*/ 271742 w 323424"/>
                <a:gd name="connsiteY450" fmla="*/ 93599 h 291082"/>
                <a:gd name="connsiteX451" fmla="*/ 258654 w 323424"/>
                <a:gd name="connsiteY451" fmla="*/ 80727 h 291082"/>
                <a:gd name="connsiteX452" fmla="*/ 270804 w 323424"/>
                <a:gd name="connsiteY452" fmla="*/ 116077 h 291082"/>
                <a:gd name="connsiteX453" fmla="*/ 260519 w 323424"/>
                <a:gd name="connsiteY453" fmla="*/ 126211 h 291082"/>
                <a:gd name="connsiteX454" fmla="*/ 270804 w 323424"/>
                <a:gd name="connsiteY454" fmla="*/ 136334 h 291082"/>
                <a:gd name="connsiteX455" fmla="*/ 281099 w 323424"/>
                <a:gd name="connsiteY455" fmla="*/ 126200 h 291082"/>
                <a:gd name="connsiteX456" fmla="*/ 270804 w 323424"/>
                <a:gd name="connsiteY456" fmla="*/ 116066 h 291082"/>
                <a:gd name="connsiteX457" fmla="*/ 323425 w 323424"/>
                <a:gd name="connsiteY457" fmla="*/ 145563 h 291082"/>
                <a:gd name="connsiteX458" fmla="*/ 306283 w 323424"/>
                <a:gd name="connsiteY458" fmla="*/ 162424 h 291082"/>
                <a:gd name="connsiteX459" fmla="*/ 289163 w 323424"/>
                <a:gd name="connsiteY459" fmla="*/ 145563 h 291082"/>
                <a:gd name="connsiteX460" fmla="*/ 306294 w 323424"/>
                <a:gd name="connsiteY460" fmla="*/ 128701 h 291082"/>
                <a:gd name="connsiteX461" fmla="*/ 323425 w 323424"/>
                <a:gd name="connsiteY461" fmla="*/ 145563 h 29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Lst>
              <a:rect l="l" t="t" r="r" b="b"/>
              <a:pathLst>
                <a:path w="323424" h="291082">
                  <a:moveTo>
                    <a:pt x="299535" y="176018"/>
                  </a:moveTo>
                  <a:cubicBezTo>
                    <a:pt x="291352" y="176018"/>
                    <a:pt x="284711" y="182541"/>
                    <a:pt x="284711" y="190605"/>
                  </a:cubicBezTo>
                  <a:cubicBezTo>
                    <a:pt x="284711" y="198647"/>
                    <a:pt x="291352" y="205180"/>
                    <a:pt x="299535" y="205180"/>
                  </a:cubicBezTo>
                  <a:cubicBezTo>
                    <a:pt x="307717" y="205180"/>
                    <a:pt x="314358" y="198647"/>
                    <a:pt x="314358" y="190605"/>
                  </a:cubicBezTo>
                  <a:cubicBezTo>
                    <a:pt x="314358" y="182541"/>
                    <a:pt x="307728" y="176018"/>
                    <a:pt x="299535" y="176018"/>
                  </a:cubicBezTo>
                  <a:close/>
                  <a:moveTo>
                    <a:pt x="280733" y="213870"/>
                  </a:moveTo>
                  <a:cubicBezTo>
                    <a:pt x="273790" y="213870"/>
                    <a:pt x="268162" y="219411"/>
                    <a:pt x="268162" y="226235"/>
                  </a:cubicBezTo>
                  <a:cubicBezTo>
                    <a:pt x="268162" y="233070"/>
                    <a:pt x="273790" y="238612"/>
                    <a:pt x="280733" y="238612"/>
                  </a:cubicBezTo>
                  <a:cubicBezTo>
                    <a:pt x="287665" y="238612"/>
                    <a:pt x="293292" y="233070"/>
                    <a:pt x="293292" y="226235"/>
                  </a:cubicBezTo>
                  <a:cubicBezTo>
                    <a:pt x="293292" y="219411"/>
                    <a:pt x="287665" y="213870"/>
                    <a:pt x="280733" y="213870"/>
                  </a:cubicBezTo>
                  <a:close/>
                  <a:moveTo>
                    <a:pt x="252810" y="243528"/>
                  </a:moveTo>
                  <a:cubicBezTo>
                    <a:pt x="246856" y="243474"/>
                    <a:pt x="241986" y="248257"/>
                    <a:pt x="241933" y="254211"/>
                  </a:cubicBezTo>
                  <a:cubicBezTo>
                    <a:pt x="241933" y="254215"/>
                    <a:pt x="241933" y="254218"/>
                    <a:pt x="241933" y="254222"/>
                  </a:cubicBezTo>
                  <a:cubicBezTo>
                    <a:pt x="241974" y="260177"/>
                    <a:pt x="246835" y="264970"/>
                    <a:pt x="252788" y="264928"/>
                  </a:cubicBezTo>
                  <a:cubicBezTo>
                    <a:pt x="252792" y="264928"/>
                    <a:pt x="252795" y="264928"/>
                    <a:pt x="252800" y="264928"/>
                  </a:cubicBezTo>
                  <a:cubicBezTo>
                    <a:pt x="258754" y="264982"/>
                    <a:pt x="263624" y="260198"/>
                    <a:pt x="263678" y="254245"/>
                  </a:cubicBezTo>
                  <a:cubicBezTo>
                    <a:pt x="263678" y="254237"/>
                    <a:pt x="263678" y="254230"/>
                    <a:pt x="263678" y="254222"/>
                  </a:cubicBezTo>
                  <a:cubicBezTo>
                    <a:pt x="263630" y="248268"/>
                    <a:pt x="258765" y="243480"/>
                    <a:pt x="252812" y="243528"/>
                  </a:cubicBezTo>
                  <a:cubicBezTo>
                    <a:pt x="252807" y="243528"/>
                    <a:pt x="252804" y="243528"/>
                    <a:pt x="252800" y="243528"/>
                  </a:cubicBezTo>
                  <a:close/>
                  <a:moveTo>
                    <a:pt x="221460" y="263483"/>
                  </a:moveTo>
                  <a:cubicBezTo>
                    <a:pt x="216626" y="263436"/>
                    <a:pt x="212667" y="267316"/>
                    <a:pt x="212620" y="272150"/>
                  </a:cubicBezTo>
                  <a:cubicBezTo>
                    <a:pt x="212620" y="272157"/>
                    <a:pt x="212620" y="272165"/>
                    <a:pt x="212620" y="272172"/>
                  </a:cubicBezTo>
                  <a:cubicBezTo>
                    <a:pt x="212620" y="276970"/>
                    <a:pt x="216576" y="280862"/>
                    <a:pt x="221460" y="280862"/>
                  </a:cubicBezTo>
                  <a:cubicBezTo>
                    <a:pt x="226344" y="280862"/>
                    <a:pt x="230279" y="276970"/>
                    <a:pt x="230279" y="272172"/>
                  </a:cubicBezTo>
                  <a:cubicBezTo>
                    <a:pt x="230243" y="267338"/>
                    <a:pt x="226295" y="263448"/>
                    <a:pt x="221460" y="263483"/>
                  </a:cubicBezTo>
                  <a:cubicBezTo>
                    <a:pt x="221460" y="263483"/>
                    <a:pt x="221460" y="263483"/>
                    <a:pt x="221460" y="263483"/>
                  </a:cubicBezTo>
                  <a:close/>
                  <a:moveTo>
                    <a:pt x="190627" y="274048"/>
                  </a:moveTo>
                  <a:cubicBezTo>
                    <a:pt x="186485" y="274018"/>
                    <a:pt x="183099" y="277345"/>
                    <a:pt x="183058" y="281487"/>
                  </a:cubicBezTo>
                  <a:cubicBezTo>
                    <a:pt x="183058" y="285616"/>
                    <a:pt x="186444" y="288958"/>
                    <a:pt x="190627" y="288958"/>
                  </a:cubicBezTo>
                  <a:cubicBezTo>
                    <a:pt x="194810" y="288958"/>
                    <a:pt x="198206" y="285616"/>
                    <a:pt x="198206" y="281498"/>
                  </a:cubicBezTo>
                  <a:cubicBezTo>
                    <a:pt x="198176" y="277348"/>
                    <a:pt x="194788" y="274007"/>
                    <a:pt x="190637" y="274038"/>
                  </a:cubicBezTo>
                  <a:cubicBezTo>
                    <a:pt x="190634" y="274038"/>
                    <a:pt x="190630" y="274038"/>
                    <a:pt x="190627" y="274038"/>
                  </a:cubicBezTo>
                  <a:close/>
                  <a:moveTo>
                    <a:pt x="161756" y="278242"/>
                  </a:moveTo>
                  <a:cubicBezTo>
                    <a:pt x="158183" y="278212"/>
                    <a:pt x="155263" y="281084"/>
                    <a:pt x="155233" y="284657"/>
                  </a:cubicBezTo>
                  <a:cubicBezTo>
                    <a:pt x="155233" y="284657"/>
                    <a:pt x="155233" y="284657"/>
                    <a:pt x="155233" y="284657"/>
                  </a:cubicBezTo>
                  <a:cubicBezTo>
                    <a:pt x="155257" y="288229"/>
                    <a:pt x="158172" y="291106"/>
                    <a:pt x="161745" y="291082"/>
                  </a:cubicBezTo>
                  <a:cubicBezTo>
                    <a:pt x="161748" y="291082"/>
                    <a:pt x="161752" y="291082"/>
                    <a:pt x="161756" y="291082"/>
                  </a:cubicBezTo>
                  <a:cubicBezTo>
                    <a:pt x="165328" y="291106"/>
                    <a:pt x="168243" y="288229"/>
                    <a:pt x="168267" y="284657"/>
                  </a:cubicBezTo>
                  <a:cubicBezTo>
                    <a:pt x="168267" y="284657"/>
                    <a:pt x="168267" y="284657"/>
                    <a:pt x="168267" y="284657"/>
                  </a:cubicBezTo>
                  <a:cubicBezTo>
                    <a:pt x="168237" y="281088"/>
                    <a:pt x="165324" y="278218"/>
                    <a:pt x="161756" y="278242"/>
                  </a:cubicBezTo>
                  <a:close/>
                  <a:moveTo>
                    <a:pt x="132831" y="274048"/>
                  </a:moveTo>
                  <a:cubicBezTo>
                    <a:pt x="128681" y="274013"/>
                    <a:pt x="125287" y="277347"/>
                    <a:pt x="125252" y="281498"/>
                  </a:cubicBezTo>
                  <a:cubicBezTo>
                    <a:pt x="125252" y="281501"/>
                    <a:pt x="125252" y="281505"/>
                    <a:pt x="125252" y="281509"/>
                  </a:cubicBezTo>
                  <a:cubicBezTo>
                    <a:pt x="125252" y="285627"/>
                    <a:pt x="128648" y="288969"/>
                    <a:pt x="132831" y="288969"/>
                  </a:cubicBezTo>
                  <a:cubicBezTo>
                    <a:pt x="137014" y="288969"/>
                    <a:pt x="140410" y="285627"/>
                    <a:pt x="140410" y="281509"/>
                  </a:cubicBezTo>
                  <a:cubicBezTo>
                    <a:pt x="140380" y="277359"/>
                    <a:pt x="136992" y="274018"/>
                    <a:pt x="132841" y="274048"/>
                  </a:cubicBezTo>
                  <a:cubicBezTo>
                    <a:pt x="132838" y="274048"/>
                    <a:pt x="132834" y="274048"/>
                    <a:pt x="132831" y="274048"/>
                  </a:cubicBezTo>
                  <a:close/>
                  <a:moveTo>
                    <a:pt x="101997" y="263483"/>
                  </a:moveTo>
                  <a:cubicBezTo>
                    <a:pt x="97146" y="263483"/>
                    <a:pt x="93200" y="267353"/>
                    <a:pt x="93200" y="272129"/>
                  </a:cubicBezTo>
                  <a:cubicBezTo>
                    <a:pt x="93200" y="276905"/>
                    <a:pt x="97146" y="280797"/>
                    <a:pt x="101997" y="280797"/>
                  </a:cubicBezTo>
                  <a:cubicBezTo>
                    <a:pt x="106860" y="280797"/>
                    <a:pt x="110795" y="276916"/>
                    <a:pt x="110795" y="272129"/>
                  </a:cubicBezTo>
                  <a:cubicBezTo>
                    <a:pt x="110795" y="267343"/>
                    <a:pt x="106860" y="263472"/>
                    <a:pt x="101997" y="263472"/>
                  </a:cubicBezTo>
                  <a:close/>
                  <a:moveTo>
                    <a:pt x="70625" y="243560"/>
                  </a:moveTo>
                  <a:cubicBezTo>
                    <a:pt x="64679" y="243518"/>
                    <a:pt x="59822" y="248298"/>
                    <a:pt x="59769" y="254244"/>
                  </a:cubicBezTo>
                  <a:cubicBezTo>
                    <a:pt x="59816" y="260194"/>
                    <a:pt x="64675" y="264981"/>
                    <a:pt x="70625" y="264939"/>
                  </a:cubicBezTo>
                  <a:cubicBezTo>
                    <a:pt x="76579" y="264986"/>
                    <a:pt x="81444" y="260198"/>
                    <a:pt x="81492" y="254245"/>
                  </a:cubicBezTo>
                  <a:cubicBezTo>
                    <a:pt x="81492" y="254244"/>
                    <a:pt x="81492" y="254244"/>
                    <a:pt x="81492" y="254244"/>
                  </a:cubicBezTo>
                  <a:cubicBezTo>
                    <a:pt x="81439" y="248294"/>
                    <a:pt x="76575" y="243513"/>
                    <a:pt x="70625" y="243560"/>
                  </a:cubicBezTo>
                  <a:close/>
                  <a:moveTo>
                    <a:pt x="42735" y="213881"/>
                  </a:moveTo>
                  <a:cubicBezTo>
                    <a:pt x="35792" y="213881"/>
                    <a:pt x="30154" y="219433"/>
                    <a:pt x="30154" y="226268"/>
                  </a:cubicBezTo>
                  <a:cubicBezTo>
                    <a:pt x="30154" y="233103"/>
                    <a:pt x="35792" y="238644"/>
                    <a:pt x="42735" y="238644"/>
                  </a:cubicBezTo>
                  <a:cubicBezTo>
                    <a:pt x="49678" y="238644"/>
                    <a:pt x="55316" y="233103"/>
                    <a:pt x="55316" y="226268"/>
                  </a:cubicBezTo>
                  <a:cubicBezTo>
                    <a:pt x="55316" y="219433"/>
                    <a:pt x="49678" y="213881"/>
                    <a:pt x="42735" y="213881"/>
                  </a:cubicBezTo>
                  <a:close/>
                  <a:moveTo>
                    <a:pt x="23923" y="175986"/>
                  </a:moveTo>
                  <a:cubicBezTo>
                    <a:pt x="15751" y="175986"/>
                    <a:pt x="9121" y="182508"/>
                    <a:pt x="9121" y="190562"/>
                  </a:cubicBezTo>
                  <a:cubicBezTo>
                    <a:pt x="9121" y="198615"/>
                    <a:pt x="15751" y="205137"/>
                    <a:pt x="23923" y="205137"/>
                  </a:cubicBezTo>
                  <a:cubicBezTo>
                    <a:pt x="32116" y="205137"/>
                    <a:pt x="38736" y="198615"/>
                    <a:pt x="38736" y="190562"/>
                  </a:cubicBezTo>
                  <a:cubicBezTo>
                    <a:pt x="38736" y="182508"/>
                    <a:pt x="32105" y="175986"/>
                    <a:pt x="23923" y="175986"/>
                  </a:cubicBezTo>
                  <a:close/>
                  <a:moveTo>
                    <a:pt x="17131" y="128701"/>
                  </a:moveTo>
                  <a:cubicBezTo>
                    <a:pt x="7665" y="128701"/>
                    <a:pt x="0" y="136248"/>
                    <a:pt x="0" y="145563"/>
                  </a:cubicBezTo>
                  <a:cubicBezTo>
                    <a:pt x="0" y="154877"/>
                    <a:pt x="7665" y="162424"/>
                    <a:pt x="17142" y="162424"/>
                  </a:cubicBezTo>
                  <a:cubicBezTo>
                    <a:pt x="26596" y="162424"/>
                    <a:pt x="34261" y="154877"/>
                    <a:pt x="34261" y="145563"/>
                  </a:cubicBezTo>
                  <a:cubicBezTo>
                    <a:pt x="34261" y="136248"/>
                    <a:pt x="26596" y="128701"/>
                    <a:pt x="17131" y="128701"/>
                  </a:cubicBezTo>
                  <a:close/>
                  <a:moveTo>
                    <a:pt x="23923" y="85988"/>
                  </a:moveTo>
                  <a:cubicBezTo>
                    <a:pt x="15751" y="85988"/>
                    <a:pt x="9121" y="92510"/>
                    <a:pt x="9121" y="100553"/>
                  </a:cubicBezTo>
                  <a:cubicBezTo>
                    <a:pt x="9121" y="108595"/>
                    <a:pt x="15751" y="115118"/>
                    <a:pt x="23923" y="115118"/>
                  </a:cubicBezTo>
                  <a:cubicBezTo>
                    <a:pt x="32095" y="115118"/>
                    <a:pt x="38714" y="108595"/>
                    <a:pt x="38714" y="100563"/>
                  </a:cubicBezTo>
                  <a:cubicBezTo>
                    <a:pt x="38714" y="92510"/>
                    <a:pt x="32095" y="85988"/>
                    <a:pt x="23923" y="85988"/>
                  </a:cubicBezTo>
                  <a:close/>
                  <a:moveTo>
                    <a:pt x="42714" y="52459"/>
                  </a:moveTo>
                  <a:cubicBezTo>
                    <a:pt x="35771" y="52459"/>
                    <a:pt x="30132" y="58012"/>
                    <a:pt x="30132" y="64857"/>
                  </a:cubicBezTo>
                  <a:cubicBezTo>
                    <a:pt x="30132" y="71703"/>
                    <a:pt x="35771" y="77234"/>
                    <a:pt x="42714" y="77234"/>
                  </a:cubicBezTo>
                  <a:cubicBezTo>
                    <a:pt x="49667" y="77234"/>
                    <a:pt x="55295" y="71692"/>
                    <a:pt x="55295" y="64847"/>
                  </a:cubicBezTo>
                  <a:cubicBezTo>
                    <a:pt x="55295" y="58001"/>
                    <a:pt x="49667" y="52459"/>
                    <a:pt x="42714" y="52459"/>
                  </a:cubicBezTo>
                  <a:close/>
                  <a:moveTo>
                    <a:pt x="70647" y="26165"/>
                  </a:moveTo>
                  <a:cubicBezTo>
                    <a:pt x="64701" y="26123"/>
                    <a:pt x="59844" y="30903"/>
                    <a:pt x="59790" y="36849"/>
                  </a:cubicBezTo>
                  <a:cubicBezTo>
                    <a:pt x="59838" y="42799"/>
                    <a:pt x="64697" y="47585"/>
                    <a:pt x="70647" y="47543"/>
                  </a:cubicBezTo>
                  <a:cubicBezTo>
                    <a:pt x="76601" y="47591"/>
                    <a:pt x="81466" y="42803"/>
                    <a:pt x="81514" y="36849"/>
                  </a:cubicBezTo>
                  <a:cubicBezTo>
                    <a:pt x="81514" y="36849"/>
                    <a:pt x="81514" y="36849"/>
                    <a:pt x="81514" y="36849"/>
                  </a:cubicBezTo>
                  <a:cubicBezTo>
                    <a:pt x="81460" y="30899"/>
                    <a:pt x="76597" y="26117"/>
                    <a:pt x="70647" y="26165"/>
                  </a:cubicBezTo>
                  <a:close/>
                  <a:moveTo>
                    <a:pt x="102008" y="10296"/>
                  </a:moveTo>
                  <a:cubicBezTo>
                    <a:pt x="97189" y="10260"/>
                    <a:pt x="93253" y="14134"/>
                    <a:pt x="93211" y="18953"/>
                  </a:cubicBezTo>
                  <a:cubicBezTo>
                    <a:pt x="93253" y="23771"/>
                    <a:pt x="97189" y="27646"/>
                    <a:pt x="102008" y="27610"/>
                  </a:cubicBezTo>
                  <a:cubicBezTo>
                    <a:pt x="106823" y="27640"/>
                    <a:pt x="110753" y="23767"/>
                    <a:pt x="110795" y="18953"/>
                  </a:cubicBezTo>
                  <a:cubicBezTo>
                    <a:pt x="110759" y="14136"/>
                    <a:pt x="106825" y="10260"/>
                    <a:pt x="102009" y="10296"/>
                  </a:cubicBezTo>
                  <a:cubicBezTo>
                    <a:pt x="102009" y="10296"/>
                    <a:pt x="102008" y="10296"/>
                    <a:pt x="102008" y="10296"/>
                  </a:cubicBezTo>
                  <a:close/>
                  <a:moveTo>
                    <a:pt x="132809" y="2135"/>
                  </a:moveTo>
                  <a:cubicBezTo>
                    <a:pt x="128626" y="2135"/>
                    <a:pt x="125230" y="5477"/>
                    <a:pt x="125230" y="9595"/>
                  </a:cubicBezTo>
                  <a:cubicBezTo>
                    <a:pt x="125230" y="13713"/>
                    <a:pt x="128626" y="17055"/>
                    <a:pt x="132809" y="17055"/>
                  </a:cubicBezTo>
                  <a:cubicBezTo>
                    <a:pt x="137014" y="17055"/>
                    <a:pt x="140399" y="13713"/>
                    <a:pt x="140399" y="9595"/>
                  </a:cubicBezTo>
                  <a:cubicBezTo>
                    <a:pt x="140399" y="5477"/>
                    <a:pt x="137003" y="2135"/>
                    <a:pt x="132809" y="2135"/>
                  </a:cubicBezTo>
                  <a:close/>
                  <a:moveTo>
                    <a:pt x="161691" y="0"/>
                  </a:moveTo>
                  <a:cubicBezTo>
                    <a:pt x="158090" y="0"/>
                    <a:pt x="155179" y="2868"/>
                    <a:pt x="155179" y="6404"/>
                  </a:cubicBezTo>
                  <a:cubicBezTo>
                    <a:pt x="155179" y="9940"/>
                    <a:pt x="158090" y="12818"/>
                    <a:pt x="161691" y="12818"/>
                  </a:cubicBezTo>
                  <a:cubicBezTo>
                    <a:pt x="165281" y="12818"/>
                    <a:pt x="168203" y="9940"/>
                    <a:pt x="168203" y="6404"/>
                  </a:cubicBezTo>
                  <a:cubicBezTo>
                    <a:pt x="168203" y="2868"/>
                    <a:pt x="165292" y="0"/>
                    <a:pt x="161691" y="0"/>
                  </a:cubicBezTo>
                  <a:close/>
                  <a:moveTo>
                    <a:pt x="190659" y="2156"/>
                  </a:moveTo>
                  <a:cubicBezTo>
                    <a:pt x="186509" y="2120"/>
                    <a:pt x="183116" y="5455"/>
                    <a:pt x="183080" y="9605"/>
                  </a:cubicBezTo>
                  <a:cubicBezTo>
                    <a:pt x="183080" y="9605"/>
                    <a:pt x="183080" y="9606"/>
                    <a:pt x="183080" y="9606"/>
                  </a:cubicBezTo>
                  <a:cubicBezTo>
                    <a:pt x="183080" y="13724"/>
                    <a:pt x="186476" y="17055"/>
                    <a:pt x="190659" y="17055"/>
                  </a:cubicBezTo>
                  <a:cubicBezTo>
                    <a:pt x="194831" y="17055"/>
                    <a:pt x="198216" y="13713"/>
                    <a:pt x="198216" y="9616"/>
                  </a:cubicBezTo>
                  <a:cubicBezTo>
                    <a:pt x="198186" y="5471"/>
                    <a:pt x="194805" y="2132"/>
                    <a:pt x="190659" y="2156"/>
                  </a:cubicBezTo>
                  <a:close/>
                  <a:moveTo>
                    <a:pt x="221460" y="10306"/>
                  </a:moveTo>
                  <a:cubicBezTo>
                    <a:pt x="216608" y="10306"/>
                    <a:pt x="212663" y="14188"/>
                    <a:pt x="212663" y="18953"/>
                  </a:cubicBezTo>
                  <a:cubicBezTo>
                    <a:pt x="212663" y="23729"/>
                    <a:pt x="216598" y="27599"/>
                    <a:pt x="221460" y="27599"/>
                  </a:cubicBezTo>
                  <a:cubicBezTo>
                    <a:pt x="226311" y="27599"/>
                    <a:pt x="230246" y="23729"/>
                    <a:pt x="230246" y="18953"/>
                  </a:cubicBezTo>
                  <a:cubicBezTo>
                    <a:pt x="230204" y="14140"/>
                    <a:pt x="226272" y="10271"/>
                    <a:pt x="221460" y="10306"/>
                  </a:cubicBezTo>
                  <a:close/>
                  <a:moveTo>
                    <a:pt x="252778" y="26197"/>
                  </a:moveTo>
                  <a:cubicBezTo>
                    <a:pt x="246830" y="26150"/>
                    <a:pt x="241969" y="30933"/>
                    <a:pt x="241922" y="36881"/>
                  </a:cubicBezTo>
                  <a:cubicBezTo>
                    <a:pt x="241922" y="36881"/>
                    <a:pt x="241922" y="36881"/>
                    <a:pt x="241922" y="36881"/>
                  </a:cubicBezTo>
                  <a:cubicBezTo>
                    <a:pt x="241922" y="42778"/>
                    <a:pt x="246773" y="47554"/>
                    <a:pt x="252778" y="47554"/>
                  </a:cubicBezTo>
                  <a:cubicBezTo>
                    <a:pt x="258718" y="47596"/>
                    <a:pt x="263570" y="42821"/>
                    <a:pt x="263624" y="36881"/>
                  </a:cubicBezTo>
                  <a:cubicBezTo>
                    <a:pt x="263624" y="30984"/>
                    <a:pt x="258772" y="26208"/>
                    <a:pt x="252778" y="26208"/>
                  </a:cubicBezTo>
                  <a:close/>
                  <a:moveTo>
                    <a:pt x="280700" y="52470"/>
                  </a:moveTo>
                  <a:cubicBezTo>
                    <a:pt x="273802" y="52422"/>
                    <a:pt x="268168" y="57970"/>
                    <a:pt x="268108" y="64868"/>
                  </a:cubicBezTo>
                  <a:cubicBezTo>
                    <a:pt x="268108" y="71714"/>
                    <a:pt x="273758" y="77266"/>
                    <a:pt x="280711" y="77266"/>
                  </a:cubicBezTo>
                  <a:cubicBezTo>
                    <a:pt x="287610" y="77314"/>
                    <a:pt x="293244" y="71766"/>
                    <a:pt x="293303" y="64868"/>
                  </a:cubicBezTo>
                  <a:cubicBezTo>
                    <a:pt x="293244" y="57970"/>
                    <a:pt x="287610" y="52422"/>
                    <a:pt x="280711" y="52470"/>
                  </a:cubicBezTo>
                  <a:close/>
                  <a:moveTo>
                    <a:pt x="299524" y="85945"/>
                  </a:moveTo>
                  <a:cubicBezTo>
                    <a:pt x="291363" y="85945"/>
                    <a:pt x="284732" y="92467"/>
                    <a:pt x="284732" y="100499"/>
                  </a:cubicBezTo>
                  <a:cubicBezTo>
                    <a:pt x="284732" y="108552"/>
                    <a:pt x="291363" y="115074"/>
                    <a:pt x="299524" y="115074"/>
                  </a:cubicBezTo>
                  <a:cubicBezTo>
                    <a:pt x="307706" y="115074"/>
                    <a:pt x="314326" y="108552"/>
                    <a:pt x="314326" y="100510"/>
                  </a:cubicBezTo>
                  <a:cubicBezTo>
                    <a:pt x="314326" y="92467"/>
                    <a:pt x="307706" y="85945"/>
                    <a:pt x="299524" y="85945"/>
                  </a:cubicBezTo>
                  <a:close/>
                  <a:moveTo>
                    <a:pt x="231626" y="167825"/>
                  </a:moveTo>
                  <a:cubicBezTo>
                    <a:pt x="227987" y="167801"/>
                    <a:pt x="225015" y="170729"/>
                    <a:pt x="224985" y="174369"/>
                  </a:cubicBezTo>
                  <a:cubicBezTo>
                    <a:pt x="224985" y="177991"/>
                    <a:pt x="227961" y="180913"/>
                    <a:pt x="231626" y="180913"/>
                  </a:cubicBezTo>
                  <a:cubicBezTo>
                    <a:pt x="235302" y="180913"/>
                    <a:pt x="238278" y="177991"/>
                    <a:pt x="238278" y="174369"/>
                  </a:cubicBezTo>
                  <a:cubicBezTo>
                    <a:pt x="238248" y="170725"/>
                    <a:pt x="235270" y="167795"/>
                    <a:pt x="231626" y="167825"/>
                  </a:cubicBezTo>
                  <a:cubicBezTo>
                    <a:pt x="231626" y="167825"/>
                    <a:pt x="231626" y="167825"/>
                    <a:pt x="231626" y="167825"/>
                  </a:cubicBezTo>
                  <a:close/>
                  <a:moveTo>
                    <a:pt x="215024" y="192082"/>
                  </a:moveTo>
                  <a:cubicBezTo>
                    <a:pt x="211380" y="192052"/>
                    <a:pt x="208402" y="194982"/>
                    <a:pt x="208372" y="198626"/>
                  </a:cubicBezTo>
                  <a:cubicBezTo>
                    <a:pt x="208372" y="198626"/>
                    <a:pt x="208372" y="198626"/>
                    <a:pt x="208372" y="198626"/>
                  </a:cubicBezTo>
                  <a:cubicBezTo>
                    <a:pt x="208372" y="202237"/>
                    <a:pt x="211347" y="205170"/>
                    <a:pt x="215024" y="205170"/>
                  </a:cubicBezTo>
                  <a:cubicBezTo>
                    <a:pt x="218700" y="205170"/>
                    <a:pt x="221675" y="202237"/>
                    <a:pt x="221675" y="198626"/>
                  </a:cubicBezTo>
                  <a:cubicBezTo>
                    <a:pt x="221645" y="194982"/>
                    <a:pt x="218668" y="192052"/>
                    <a:pt x="215024" y="192082"/>
                  </a:cubicBezTo>
                  <a:cubicBezTo>
                    <a:pt x="215024" y="192082"/>
                    <a:pt x="215024" y="192082"/>
                    <a:pt x="215024" y="192082"/>
                  </a:cubicBezTo>
                  <a:close/>
                  <a:moveTo>
                    <a:pt x="190411" y="207660"/>
                  </a:moveTo>
                  <a:cubicBezTo>
                    <a:pt x="186422" y="207660"/>
                    <a:pt x="183188" y="210840"/>
                    <a:pt x="183188" y="214765"/>
                  </a:cubicBezTo>
                  <a:cubicBezTo>
                    <a:pt x="183188" y="218689"/>
                    <a:pt x="186422" y="221869"/>
                    <a:pt x="190411" y="221869"/>
                  </a:cubicBezTo>
                  <a:cubicBezTo>
                    <a:pt x="194400" y="221869"/>
                    <a:pt x="197634" y="218689"/>
                    <a:pt x="197634" y="214754"/>
                  </a:cubicBezTo>
                  <a:cubicBezTo>
                    <a:pt x="197634" y="210840"/>
                    <a:pt x="194400" y="207660"/>
                    <a:pt x="190411" y="207660"/>
                  </a:cubicBezTo>
                  <a:close/>
                  <a:moveTo>
                    <a:pt x="161303" y="211897"/>
                  </a:moveTo>
                  <a:cubicBezTo>
                    <a:pt x="155974" y="211849"/>
                    <a:pt x="151615" y="216131"/>
                    <a:pt x="151568" y="221458"/>
                  </a:cubicBezTo>
                  <a:cubicBezTo>
                    <a:pt x="151568" y="221463"/>
                    <a:pt x="151568" y="221466"/>
                    <a:pt x="151568" y="221470"/>
                  </a:cubicBezTo>
                  <a:cubicBezTo>
                    <a:pt x="151568" y="226753"/>
                    <a:pt x="155923" y="231033"/>
                    <a:pt x="161292" y="231033"/>
                  </a:cubicBezTo>
                  <a:cubicBezTo>
                    <a:pt x="166661" y="231033"/>
                    <a:pt x="171016" y="226742"/>
                    <a:pt x="171016" y="221470"/>
                  </a:cubicBezTo>
                  <a:cubicBezTo>
                    <a:pt x="170981" y="216148"/>
                    <a:pt x="166637" y="211861"/>
                    <a:pt x="161315" y="211897"/>
                  </a:cubicBezTo>
                  <a:cubicBezTo>
                    <a:pt x="161307" y="211897"/>
                    <a:pt x="161300" y="211897"/>
                    <a:pt x="161292" y="211897"/>
                  </a:cubicBezTo>
                  <a:close/>
                  <a:moveTo>
                    <a:pt x="132270" y="206183"/>
                  </a:moveTo>
                  <a:cubicBezTo>
                    <a:pt x="126168" y="206183"/>
                    <a:pt x="121230" y="211034"/>
                    <a:pt x="121230" y="217039"/>
                  </a:cubicBezTo>
                  <a:cubicBezTo>
                    <a:pt x="121230" y="223034"/>
                    <a:pt x="126168" y="227896"/>
                    <a:pt x="132270" y="227896"/>
                  </a:cubicBezTo>
                  <a:cubicBezTo>
                    <a:pt x="138361" y="227896"/>
                    <a:pt x="143299" y="223044"/>
                    <a:pt x="143299" y="217039"/>
                  </a:cubicBezTo>
                  <a:cubicBezTo>
                    <a:pt x="143299" y="211034"/>
                    <a:pt x="138361" y="206183"/>
                    <a:pt x="132270" y="206183"/>
                  </a:cubicBezTo>
                  <a:close/>
                  <a:moveTo>
                    <a:pt x="105911" y="187888"/>
                  </a:moveTo>
                  <a:cubicBezTo>
                    <a:pt x="99151" y="187888"/>
                    <a:pt x="93675" y="193278"/>
                    <a:pt x="93675" y="199941"/>
                  </a:cubicBezTo>
                  <a:cubicBezTo>
                    <a:pt x="93675" y="206593"/>
                    <a:pt x="99151" y="211983"/>
                    <a:pt x="105911" y="211983"/>
                  </a:cubicBezTo>
                  <a:cubicBezTo>
                    <a:pt x="112670" y="211983"/>
                    <a:pt x="118147" y="206593"/>
                    <a:pt x="118147" y="199941"/>
                  </a:cubicBezTo>
                  <a:cubicBezTo>
                    <a:pt x="118147" y="193289"/>
                    <a:pt x="112670" y="187888"/>
                    <a:pt x="105911" y="187888"/>
                  </a:cubicBezTo>
                  <a:close/>
                  <a:moveTo>
                    <a:pt x="88554" y="163416"/>
                  </a:moveTo>
                  <a:cubicBezTo>
                    <a:pt x="82927" y="163362"/>
                    <a:pt x="78323" y="167879"/>
                    <a:pt x="78269" y="173505"/>
                  </a:cubicBezTo>
                  <a:cubicBezTo>
                    <a:pt x="78269" y="173513"/>
                    <a:pt x="78269" y="173520"/>
                    <a:pt x="78269" y="173528"/>
                  </a:cubicBezTo>
                  <a:cubicBezTo>
                    <a:pt x="78269" y="179112"/>
                    <a:pt x="82872" y="183630"/>
                    <a:pt x="88543" y="183630"/>
                  </a:cubicBezTo>
                  <a:cubicBezTo>
                    <a:pt x="94214" y="183630"/>
                    <a:pt x="98817" y="179102"/>
                    <a:pt x="98817" y="173528"/>
                  </a:cubicBezTo>
                  <a:cubicBezTo>
                    <a:pt x="98770" y="167899"/>
                    <a:pt x="94171" y="163374"/>
                    <a:pt x="88543" y="163416"/>
                  </a:cubicBezTo>
                  <a:close/>
                  <a:moveTo>
                    <a:pt x="84479" y="136507"/>
                  </a:moveTo>
                  <a:cubicBezTo>
                    <a:pt x="80120" y="136471"/>
                    <a:pt x="76558" y="139975"/>
                    <a:pt x="76522" y="144334"/>
                  </a:cubicBezTo>
                  <a:cubicBezTo>
                    <a:pt x="76522" y="144337"/>
                    <a:pt x="76522" y="144341"/>
                    <a:pt x="76522" y="144344"/>
                  </a:cubicBezTo>
                  <a:cubicBezTo>
                    <a:pt x="76522" y="148657"/>
                    <a:pt x="80080" y="152171"/>
                    <a:pt x="84479" y="152171"/>
                  </a:cubicBezTo>
                  <a:cubicBezTo>
                    <a:pt x="88833" y="152201"/>
                    <a:pt x="92388" y="148699"/>
                    <a:pt x="92424" y="144344"/>
                  </a:cubicBezTo>
                  <a:cubicBezTo>
                    <a:pt x="92394" y="139986"/>
                    <a:pt x="88837" y="136476"/>
                    <a:pt x="84479" y="136507"/>
                  </a:cubicBezTo>
                  <a:cubicBezTo>
                    <a:pt x="84479" y="136507"/>
                    <a:pt x="84479" y="136507"/>
                    <a:pt x="84479" y="136507"/>
                  </a:cubicBezTo>
                  <a:close/>
                  <a:moveTo>
                    <a:pt x="91475" y="110212"/>
                  </a:moveTo>
                  <a:cubicBezTo>
                    <a:pt x="87814" y="110182"/>
                    <a:pt x="84821" y="113126"/>
                    <a:pt x="84791" y="116789"/>
                  </a:cubicBezTo>
                  <a:cubicBezTo>
                    <a:pt x="84791" y="116789"/>
                    <a:pt x="84791" y="116789"/>
                    <a:pt x="84791" y="116789"/>
                  </a:cubicBezTo>
                  <a:cubicBezTo>
                    <a:pt x="84791" y="120411"/>
                    <a:pt x="87788" y="123354"/>
                    <a:pt x="91475" y="123354"/>
                  </a:cubicBezTo>
                  <a:cubicBezTo>
                    <a:pt x="95131" y="123384"/>
                    <a:pt x="98119" y="120444"/>
                    <a:pt x="98149" y="116789"/>
                  </a:cubicBezTo>
                  <a:cubicBezTo>
                    <a:pt x="98149" y="116785"/>
                    <a:pt x="98149" y="116781"/>
                    <a:pt x="98149" y="116778"/>
                  </a:cubicBezTo>
                  <a:cubicBezTo>
                    <a:pt x="98119" y="113122"/>
                    <a:pt x="95132" y="110182"/>
                    <a:pt x="91476" y="110212"/>
                  </a:cubicBezTo>
                  <a:cubicBezTo>
                    <a:pt x="91472" y="110212"/>
                    <a:pt x="91468" y="110212"/>
                    <a:pt x="91465" y="110212"/>
                  </a:cubicBezTo>
                  <a:close/>
                  <a:moveTo>
                    <a:pt x="108078" y="86203"/>
                  </a:moveTo>
                  <a:cubicBezTo>
                    <a:pt x="104438" y="86179"/>
                    <a:pt x="101466" y="89108"/>
                    <a:pt x="101437" y="92747"/>
                  </a:cubicBezTo>
                  <a:cubicBezTo>
                    <a:pt x="101437" y="96359"/>
                    <a:pt x="104412" y="99281"/>
                    <a:pt x="108089" y="99281"/>
                  </a:cubicBezTo>
                  <a:cubicBezTo>
                    <a:pt x="111754" y="99281"/>
                    <a:pt x="114730" y="96359"/>
                    <a:pt x="114730" y="92747"/>
                  </a:cubicBezTo>
                  <a:cubicBezTo>
                    <a:pt x="114699" y="89108"/>
                    <a:pt x="111728" y="86179"/>
                    <a:pt x="108089" y="86203"/>
                  </a:cubicBezTo>
                  <a:close/>
                  <a:moveTo>
                    <a:pt x="132658" y="69385"/>
                  </a:moveTo>
                  <a:cubicBezTo>
                    <a:pt x="128680" y="69385"/>
                    <a:pt x="125446" y="72576"/>
                    <a:pt x="125446" y="76501"/>
                  </a:cubicBezTo>
                  <a:cubicBezTo>
                    <a:pt x="125446" y="80425"/>
                    <a:pt x="128680" y="83605"/>
                    <a:pt x="132669" y="83605"/>
                  </a:cubicBezTo>
                  <a:cubicBezTo>
                    <a:pt x="136658" y="83605"/>
                    <a:pt x="139892" y="80425"/>
                    <a:pt x="139892" y="76490"/>
                  </a:cubicBezTo>
                  <a:cubicBezTo>
                    <a:pt x="139892" y="72555"/>
                    <a:pt x="136658" y="69385"/>
                    <a:pt x="132669" y="69385"/>
                  </a:cubicBezTo>
                  <a:close/>
                  <a:moveTo>
                    <a:pt x="161766" y="60211"/>
                  </a:moveTo>
                  <a:cubicBezTo>
                    <a:pt x="156479" y="60169"/>
                    <a:pt x="152160" y="64421"/>
                    <a:pt x="152118" y="69708"/>
                  </a:cubicBezTo>
                  <a:cubicBezTo>
                    <a:pt x="152118" y="69708"/>
                    <a:pt x="152118" y="69709"/>
                    <a:pt x="152118" y="69709"/>
                  </a:cubicBezTo>
                  <a:cubicBezTo>
                    <a:pt x="152118" y="74959"/>
                    <a:pt x="156430" y="79217"/>
                    <a:pt x="161766" y="79217"/>
                  </a:cubicBezTo>
                  <a:cubicBezTo>
                    <a:pt x="167053" y="79265"/>
                    <a:pt x="171379" y="75018"/>
                    <a:pt x="171426" y="69731"/>
                  </a:cubicBezTo>
                  <a:cubicBezTo>
                    <a:pt x="171426" y="69724"/>
                    <a:pt x="171426" y="69716"/>
                    <a:pt x="171426" y="69709"/>
                  </a:cubicBezTo>
                  <a:cubicBezTo>
                    <a:pt x="171426" y="64458"/>
                    <a:pt x="167103" y="60211"/>
                    <a:pt x="161766" y="60211"/>
                  </a:cubicBezTo>
                  <a:close/>
                  <a:moveTo>
                    <a:pt x="190875" y="63359"/>
                  </a:moveTo>
                  <a:cubicBezTo>
                    <a:pt x="184805" y="63359"/>
                    <a:pt x="179878" y="68210"/>
                    <a:pt x="179878" y="74183"/>
                  </a:cubicBezTo>
                  <a:cubicBezTo>
                    <a:pt x="179878" y="80155"/>
                    <a:pt x="184805" y="85007"/>
                    <a:pt x="190875" y="85007"/>
                  </a:cubicBezTo>
                  <a:cubicBezTo>
                    <a:pt x="196955" y="85007"/>
                    <a:pt x="201871" y="80155"/>
                    <a:pt x="201871" y="74183"/>
                  </a:cubicBezTo>
                  <a:cubicBezTo>
                    <a:pt x="201871" y="68210"/>
                    <a:pt x="196955" y="63359"/>
                    <a:pt x="190875" y="63359"/>
                  </a:cubicBezTo>
                  <a:close/>
                  <a:moveTo>
                    <a:pt x="217104" y="79228"/>
                  </a:moveTo>
                  <a:cubicBezTo>
                    <a:pt x="210334" y="79228"/>
                    <a:pt x="204847" y="84640"/>
                    <a:pt x="204847" y="91303"/>
                  </a:cubicBezTo>
                  <a:cubicBezTo>
                    <a:pt x="204847" y="97965"/>
                    <a:pt x="210334" y="103377"/>
                    <a:pt x="217104" y="103377"/>
                  </a:cubicBezTo>
                  <a:cubicBezTo>
                    <a:pt x="223875" y="103377"/>
                    <a:pt x="229373" y="97965"/>
                    <a:pt x="229373" y="91303"/>
                  </a:cubicBezTo>
                  <a:cubicBezTo>
                    <a:pt x="229373" y="84640"/>
                    <a:pt x="223875" y="79228"/>
                    <a:pt x="217104" y="79228"/>
                  </a:cubicBezTo>
                  <a:close/>
                  <a:moveTo>
                    <a:pt x="234494" y="107582"/>
                  </a:moveTo>
                  <a:cubicBezTo>
                    <a:pt x="228874" y="107534"/>
                    <a:pt x="224278" y="112051"/>
                    <a:pt x="224230" y="117672"/>
                  </a:cubicBezTo>
                  <a:cubicBezTo>
                    <a:pt x="224230" y="117676"/>
                    <a:pt x="224230" y="117679"/>
                    <a:pt x="224230" y="117683"/>
                  </a:cubicBezTo>
                  <a:cubicBezTo>
                    <a:pt x="224230" y="123257"/>
                    <a:pt x="228823" y="127774"/>
                    <a:pt x="234494" y="127774"/>
                  </a:cubicBezTo>
                  <a:cubicBezTo>
                    <a:pt x="240154" y="127774"/>
                    <a:pt x="244746" y="123246"/>
                    <a:pt x="244746" y="117683"/>
                  </a:cubicBezTo>
                  <a:cubicBezTo>
                    <a:pt x="244704" y="112063"/>
                    <a:pt x="240115" y="107540"/>
                    <a:pt x="234495" y="107582"/>
                  </a:cubicBezTo>
                  <a:cubicBezTo>
                    <a:pt x="234494" y="107582"/>
                    <a:pt x="234494" y="107582"/>
                    <a:pt x="234494" y="107582"/>
                  </a:cubicBezTo>
                  <a:close/>
                  <a:moveTo>
                    <a:pt x="207779" y="151934"/>
                  </a:moveTo>
                  <a:cubicBezTo>
                    <a:pt x="204383" y="151934"/>
                    <a:pt x="201634" y="154640"/>
                    <a:pt x="201634" y="157971"/>
                  </a:cubicBezTo>
                  <a:cubicBezTo>
                    <a:pt x="201634" y="161303"/>
                    <a:pt x="204383" y="164009"/>
                    <a:pt x="207779" y="164009"/>
                  </a:cubicBezTo>
                  <a:cubicBezTo>
                    <a:pt x="211164" y="164009"/>
                    <a:pt x="213913" y="161313"/>
                    <a:pt x="213913" y="157971"/>
                  </a:cubicBezTo>
                  <a:cubicBezTo>
                    <a:pt x="213913" y="154629"/>
                    <a:pt x="211164" y="151934"/>
                    <a:pt x="207768" y="151934"/>
                  </a:cubicBezTo>
                  <a:close/>
                  <a:moveTo>
                    <a:pt x="195866" y="170606"/>
                  </a:moveTo>
                  <a:cubicBezTo>
                    <a:pt x="190865" y="170564"/>
                    <a:pt x="186777" y="174585"/>
                    <a:pt x="186735" y="179586"/>
                  </a:cubicBezTo>
                  <a:cubicBezTo>
                    <a:pt x="186735" y="179587"/>
                    <a:pt x="186735" y="179587"/>
                    <a:pt x="186735" y="179587"/>
                  </a:cubicBezTo>
                  <a:cubicBezTo>
                    <a:pt x="186735" y="184546"/>
                    <a:pt x="190831" y="188567"/>
                    <a:pt x="195866" y="188567"/>
                  </a:cubicBezTo>
                  <a:cubicBezTo>
                    <a:pt x="200901" y="188567"/>
                    <a:pt x="204987" y="184546"/>
                    <a:pt x="204987" y="179587"/>
                  </a:cubicBezTo>
                  <a:cubicBezTo>
                    <a:pt x="204945" y="174590"/>
                    <a:pt x="200863" y="170571"/>
                    <a:pt x="195866" y="170606"/>
                  </a:cubicBezTo>
                  <a:close/>
                  <a:moveTo>
                    <a:pt x="172396" y="182821"/>
                  </a:moveTo>
                  <a:cubicBezTo>
                    <a:pt x="167165" y="182785"/>
                    <a:pt x="162892" y="186991"/>
                    <a:pt x="162844" y="192222"/>
                  </a:cubicBezTo>
                  <a:cubicBezTo>
                    <a:pt x="162844" y="197418"/>
                    <a:pt x="167124" y="201634"/>
                    <a:pt x="172396" y="201634"/>
                  </a:cubicBezTo>
                  <a:cubicBezTo>
                    <a:pt x="177668" y="201634"/>
                    <a:pt x="181959" y="197429"/>
                    <a:pt x="181959" y="192222"/>
                  </a:cubicBezTo>
                  <a:cubicBezTo>
                    <a:pt x="181911" y="186987"/>
                    <a:pt x="177631" y="182779"/>
                    <a:pt x="172396" y="182821"/>
                  </a:cubicBezTo>
                  <a:close/>
                  <a:moveTo>
                    <a:pt x="144937" y="182131"/>
                  </a:moveTo>
                  <a:cubicBezTo>
                    <a:pt x="140293" y="182096"/>
                    <a:pt x="136499" y="185831"/>
                    <a:pt x="136464" y="190475"/>
                  </a:cubicBezTo>
                  <a:cubicBezTo>
                    <a:pt x="136464" y="190475"/>
                    <a:pt x="136464" y="190475"/>
                    <a:pt x="136464" y="190475"/>
                  </a:cubicBezTo>
                  <a:cubicBezTo>
                    <a:pt x="136506" y="195116"/>
                    <a:pt x="140297" y="198845"/>
                    <a:pt x="144937" y="198809"/>
                  </a:cubicBezTo>
                  <a:cubicBezTo>
                    <a:pt x="149578" y="198845"/>
                    <a:pt x="153370" y="195116"/>
                    <a:pt x="153411" y="190475"/>
                  </a:cubicBezTo>
                  <a:cubicBezTo>
                    <a:pt x="153376" y="185831"/>
                    <a:pt x="149582" y="182096"/>
                    <a:pt x="144937" y="182131"/>
                  </a:cubicBezTo>
                  <a:cubicBezTo>
                    <a:pt x="144937" y="182131"/>
                    <a:pt x="144937" y="182131"/>
                    <a:pt x="144937" y="182131"/>
                  </a:cubicBezTo>
                  <a:close/>
                  <a:moveTo>
                    <a:pt x="124529" y="168515"/>
                  </a:moveTo>
                  <a:cubicBezTo>
                    <a:pt x="121124" y="168485"/>
                    <a:pt x="118339" y="171222"/>
                    <a:pt x="118309" y="174628"/>
                  </a:cubicBezTo>
                  <a:cubicBezTo>
                    <a:pt x="118309" y="174628"/>
                    <a:pt x="118309" y="174628"/>
                    <a:pt x="118309" y="174628"/>
                  </a:cubicBezTo>
                  <a:cubicBezTo>
                    <a:pt x="118309" y="178013"/>
                    <a:pt x="121090" y="180751"/>
                    <a:pt x="124529" y="180751"/>
                  </a:cubicBezTo>
                  <a:cubicBezTo>
                    <a:pt x="127935" y="180781"/>
                    <a:pt x="130720" y="178044"/>
                    <a:pt x="130750" y="174638"/>
                  </a:cubicBezTo>
                  <a:cubicBezTo>
                    <a:pt x="130750" y="174635"/>
                    <a:pt x="130750" y="174631"/>
                    <a:pt x="130750" y="174628"/>
                  </a:cubicBezTo>
                  <a:cubicBezTo>
                    <a:pt x="130721" y="171222"/>
                    <a:pt x="127935" y="168486"/>
                    <a:pt x="124529" y="168515"/>
                  </a:cubicBezTo>
                  <a:cubicBezTo>
                    <a:pt x="124529" y="168515"/>
                    <a:pt x="124529" y="168515"/>
                    <a:pt x="124529" y="168515"/>
                  </a:cubicBezTo>
                  <a:close/>
                  <a:moveTo>
                    <a:pt x="116422" y="150867"/>
                  </a:moveTo>
                  <a:cubicBezTo>
                    <a:pt x="113951" y="150848"/>
                    <a:pt x="111934" y="152837"/>
                    <a:pt x="111916" y="155308"/>
                  </a:cubicBezTo>
                  <a:cubicBezTo>
                    <a:pt x="111916" y="155308"/>
                    <a:pt x="111916" y="155308"/>
                    <a:pt x="111916" y="155308"/>
                  </a:cubicBezTo>
                  <a:cubicBezTo>
                    <a:pt x="111916" y="157756"/>
                    <a:pt x="113943" y="159750"/>
                    <a:pt x="116422" y="159750"/>
                  </a:cubicBezTo>
                  <a:cubicBezTo>
                    <a:pt x="118893" y="159780"/>
                    <a:pt x="120920" y="157801"/>
                    <a:pt x="120950" y="155330"/>
                  </a:cubicBezTo>
                  <a:cubicBezTo>
                    <a:pt x="120950" y="155324"/>
                    <a:pt x="120950" y="155316"/>
                    <a:pt x="120950" y="155308"/>
                  </a:cubicBezTo>
                  <a:cubicBezTo>
                    <a:pt x="120933" y="152837"/>
                    <a:pt x="118915" y="150848"/>
                    <a:pt x="116444" y="150867"/>
                  </a:cubicBezTo>
                  <a:cubicBezTo>
                    <a:pt x="116437" y="150867"/>
                    <a:pt x="116430" y="150867"/>
                    <a:pt x="116422" y="150867"/>
                  </a:cubicBezTo>
                  <a:close/>
                  <a:moveTo>
                    <a:pt x="115959" y="127871"/>
                  </a:moveTo>
                  <a:cubicBezTo>
                    <a:pt x="112600" y="127836"/>
                    <a:pt x="109849" y="130529"/>
                    <a:pt x="109814" y="133887"/>
                  </a:cubicBezTo>
                  <a:cubicBezTo>
                    <a:pt x="109814" y="133893"/>
                    <a:pt x="109814" y="133901"/>
                    <a:pt x="109814" y="133909"/>
                  </a:cubicBezTo>
                  <a:cubicBezTo>
                    <a:pt x="109814" y="137240"/>
                    <a:pt x="112563" y="139946"/>
                    <a:pt x="115959" y="139946"/>
                  </a:cubicBezTo>
                  <a:cubicBezTo>
                    <a:pt x="119344" y="139946"/>
                    <a:pt x="122082" y="137240"/>
                    <a:pt x="122082" y="133909"/>
                  </a:cubicBezTo>
                  <a:cubicBezTo>
                    <a:pt x="122082" y="130566"/>
                    <a:pt x="119344" y="127871"/>
                    <a:pt x="115959" y="127871"/>
                  </a:cubicBezTo>
                  <a:close/>
                  <a:moveTo>
                    <a:pt x="127904" y="103259"/>
                  </a:moveTo>
                  <a:cubicBezTo>
                    <a:pt x="122923" y="103223"/>
                    <a:pt x="118852" y="107226"/>
                    <a:pt x="118805" y="112207"/>
                  </a:cubicBezTo>
                  <a:cubicBezTo>
                    <a:pt x="118805" y="117166"/>
                    <a:pt x="122880" y="121176"/>
                    <a:pt x="127904" y="121176"/>
                  </a:cubicBezTo>
                  <a:cubicBezTo>
                    <a:pt x="132889" y="121212"/>
                    <a:pt x="136961" y="117203"/>
                    <a:pt x="137003" y="112218"/>
                  </a:cubicBezTo>
                  <a:cubicBezTo>
                    <a:pt x="136961" y="107232"/>
                    <a:pt x="132889" y="103223"/>
                    <a:pt x="127904" y="103259"/>
                  </a:cubicBezTo>
                  <a:close/>
                  <a:moveTo>
                    <a:pt x="151233" y="90171"/>
                  </a:moveTo>
                  <a:cubicBezTo>
                    <a:pt x="145951" y="90171"/>
                    <a:pt x="141660" y="94386"/>
                    <a:pt x="141660" y="99593"/>
                  </a:cubicBezTo>
                  <a:cubicBezTo>
                    <a:pt x="141660" y="104800"/>
                    <a:pt x="145940" y="109005"/>
                    <a:pt x="151233" y="109005"/>
                  </a:cubicBezTo>
                  <a:cubicBezTo>
                    <a:pt x="156516" y="109005"/>
                    <a:pt x="160796" y="104800"/>
                    <a:pt x="160796" y="99593"/>
                  </a:cubicBezTo>
                  <a:cubicBezTo>
                    <a:pt x="160796" y="94386"/>
                    <a:pt x="156516" y="90171"/>
                    <a:pt x="151233" y="90171"/>
                  </a:cubicBezTo>
                  <a:close/>
                  <a:moveTo>
                    <a:pt x="178768" y="93179"/>
                  </a:moveTo>
                  <a:cubicBezTo>
                    <a:pt x="174123" y="93131"/>
                    <a:pt x="170321" y="96857"/>
                    <a:pt x="170272" y="101501"/>
                  </a:cubicBezTo>
                  <a:cubicBezTo>
                    <a:pt x="170272" y="101508"/>
                    <a:pt x="170272" y="101516"/>
                    <a:pt x="170272" y="101523"/>
                  </a:cubicBezTo>
                  <a:cubicBezTo>
                    <a:pt x="170272" y="106137"/>
                    <a:pt x="174078" y="109878"/>
                    <a:pt x="178768" y="109878"/>
                  </a:cubicBezTo>
                  <a:cubicBezTo>
                    <a:pt x="183417" y="109914"/>
                    <a:pt x="187217" y="106173"/>
                    <a:pt x="187252" y="101523"/>
                  </a:cubicBezTo>
                  <a:cubicBezTo>
                    <a:pt x="187252" y="101523"/>
                    <a:pt x="187252" y="101523"/>
                    <a:pt x="187252" y="101523"/>
                  </a:cubicBezTo>
                  <a:cubicBezTo>
                    <a:pt x="187217" y="96879"/>
                    <a:pt x="183423" y="93143"/>
                    <a:pt x="178780" y="93178"/>
                  </a:cubicBezTo>
                  <a:cubicBezTo>
                    <a:pt x="178775" y="93178"/>
                    <a:pt x="178771" y="93179"/>
                    <a:pt x="178768" y="93179"/>
                  </a:cubicBezTo>
                  <a:close/>
                  <a:moveTo>
                    <a:pt x="199057" y="110945"/>
                  </a:moveTo>
                  <a:cubicBezTo>
                    <a:pt x="195656" y="110922"/>
                    <a:pt x="192878" y="113657"/>
                    <a:pt x="192847" y="117058"/>
                  </a:cubicBezTo>
                  <a:cubicBezTo>
                    <a:pt x="192847" y="120443"/>
                    <a:pt x="195629" y="123182"/>
                    <a:pt x="199057" y="123182"/>
                  </a:cubicBezTo>
                  <a:cubicBezTo>
                    <a:pt x="202486" y="123182"/>
                    <a:pt x="205278" y="120443"/>
                    <a:pt x="205278" y="117058"/>
                  </a:cubicBezTo>
                  <a:cubicBezTo>
                    <a:pt x="205249" y="113652"/>
                    <a:pt x="202463" y="110915"/>
                    <a:pt x="199057" y="110945"/>
                  </a:cubicBezTo>
                  <a:cubicBezTo>
                    <a:pt x="199057" y="110945"/>
                    <a:pt x="199057" y="110945"/>
                    <a:pt x="199057" y="110945"/>
                  </a:cubicBezTo>
                  <a:close/>
                  <a:moveTo>
                    <a:pt x="207606" y="132097"/>
                  </a:moveTo>
                  <a:cubicBezTo>
                    <a:pt x="205130" y="132074"/>
                    <a:pt x="203102" y="134062"/>
                    <a:pt x="203078" y="136539"/>
                  </a:cubicBezTo>
                  <a:cubicBezTo>
                    <a:pt x="203078" y="136542"/>
                    <a:pt x="203078" y="136547"/>
                    <a:pt x="203078" y="136550"/>
                  </a:cubicBezTo>
                  <a:cubicBezTo>
                    <a:pt x="203078" y="138997"/>
                    <a:pt x="205105" y="140992"/>
                    <a:pt x="207606" y="140992"/>
                  </a:cubicBezTo>
                  <a:cubicBezTo>
                    <a:pt x="210086" y="140992"/>
                    <a:pt x="212124" y="138997"/>
                    <a:pt x="212124" y="136550"/>
                  </a:cubicBezTo>
                  <a:cubicBezTo>
                    <a:pt x="212106" y="134073"/>
                    <a:pt x="210084" y="132079"/>
                    <a:pt x="207606" y="132097"/>
                  </a:cubicBezTo>
                  <a:cubicBezTo>
                    <a:pt x="207603" y="132097"/>
                    <a:pt x="207599" y="132097"/>
                    <a:pt x="207596" y="132097"/>
                  </a:cubicBezTo>
                  <a:close/>
                  <a:moveTo>
                    <a:pt x="238494" y="139083"/>
                  </a:moveTo>
                  <a:cubicBezTo>
                    <a:pt x="234084" y="139083"/>
                    <a:pt x="230516" y="142609"/>
                    <a:pt x="230516" y="146953"/>
                  </a:cubicBezTo>
                  <a:cubicBezTo>
                    <a:pt x="230516" y="151287"/>
                    <a:pt x="234084" y="154802"/>
                    <a:pt x="238494" y="154802"/>
                  </a:cubicBezTo>
                  <a:cubicBezTo>
                    <a:pt x="242914" y="154802"/>
                    <a:pt x="246471" y="151287"/>
                    <a:pt x="246471" y="146943"/>
                  </a:cubicBezTo>
                  <a:cubicBezTo>
                    <a:pt x="246436" y="142571"/>
                    <a:pt x="242865" y="139053"/>
                    <a:pt x="238494" y="139083"/>
                  </a:cubicBezTo>
                  <a:close/>
                  <a:moveTo>
                    <a:pt x="271440" y="148603"/>
                  </a:moveTo>
                  <a:cubicBezTo>
                    <a:pt x="266831" y="148567"/>
                    <a:pt x="263066" y="152274"/>
                    <a:pt x="263031" y="156882"/>
                  </a:cubicBezTo>
                  <a:cubicBezTo>
                    <a:pt x="263031" y="156882"/>
                    <a:pt x="263031" y="156882"/>
                    <a:pt x="263031" y="156882"/>
                  </a:cubicBezTo>
                  <a:cubicBezTo>
                    <a:pt x="263031" y="161453"/>
                    <a:pt x="266782" y="165162"/>
                    <a:pt x="271440" y="165162"/>
                  </a:cubicBezTo>
                  <a:cubicBezTo>
                    <a:pt x="276075" y="165162"/>
                    <a:pt x="279849" y="161453"/>
                    <a:pt x="279849" y="156882"/>
                  </a:cubicBezTo>
                  <a:cubicBezTo>
                    <a:pt x="279813" y="152274"/>
                    <a:pt x="276049" y="148567"/>
                    <a:pt x="271440" y="148603"/>
                  </a:cubicBezTo>
                  <a:cubicBezTo>
                    <a:pt x="271440" y="148603"/>
                    <a:pt x="271440" y="148603"/>
                    <a:pt x="271440" y="148603"/>
                  </a:cubicBezTo>
                  <a:close/>
                  <a:moveTo>
                    <a:pt x="263095" y="177840"/>
                  </a:moveTo>
                  <a:cubicBezTo>
                    <a:pt x="258731" y="177805"/>
                    <a:pt x="255164" y="181313"/>
                    <a:pt x="255128" y="185678"/>
                  </a:cubicBezTo>
                  <a:cubicBezTo>
                    <a:pt x="255128" y="185678"/>
                    <a:pt x="255128" y="185678"/>
                    <a:pt x="255128" y="185678"/>
                  </a:cubicBezTo>
                  <a:cubicBezTo>
                    <a:pt x="255128" y="190012"/>
                    <a:pt x="258686" y="193516"/>
                    <a:pt x="263095" y="193516"/>
                  </a:cubicBezTo>
                  <a:cubicBezTo>
                    <a:pt x="267505" y="193516"/>
                    <a:pt x="271062" y="190012"/>
                    <a:pt x="271062" y="185678"/>
                  </a:cubicBezTo>
                  <a:cubicBezTo>
                    <a:pt x="271027" y="181314"/>
                    <a:pt x="267461" y="177805"/>
                    <a:pt x="263096" y="177840"/>
                  </a:cubicBezTo>
                  <a:cubicBezTo>
                    <a:pt x="263092" y="177840"/>
                    <a:pt x="263089" y="177840"/>
                    <a:pt x="263085" y="177840"/>
                  </a:cubicBezTo>
                  <a:close/>
                  <a:moveTo>
                    <a:pt x="248757" y="202377"/>
                  </a:moveTo>
                  <a:cubicBezTo>
                    <a:pt x="245071" y="202347"/>
                    <a:pt x="242060" y="205311"/>
                    <a:pt x="242030" y="208997"/>
                  </a:cubicBezTo>
                  <a:cubicBezTo>
                    <a:pt x="242030" y="208997"/>
                    <a:pt x="242030" y="208997"/>
                    <a:pt x="242030" y="208997"/>
                  </a:cubicBezTo>
                  <a:cubicBezTo>
                    <a:pt x="242030" y="212652"/>
                    <a:pt x="245037" y="215616"/>
                    <a:pt x="248746" y="215616"/>
                  </a:cubicBezTo>
                  <a:cubicBezTo>
                    <a:pt x="252432" y="215646"/>
                    <a:pt x="255443" y="212683"/>
                    <a:pt x="255473" y="208997"/>
                  </a:cubicBezTo>
                  <a:cubicBezTo>
                    <a:pt x="255473" y="208997"/>
                    <a:pt x="255473" y="208997"/>
                    <a:pt x="255473" y="208997"/>
                  </a:cubicBezTo>
                  <a:cubicBezTo>
                    <a:pt x="255444" y="205311"/>
                    <a:pt x="252432" y="202347"/>
                    <a:pt x="248746" y="202377"/>
                  </a:cubicBezTo>
                  <a:cubicBezTo>
                    <a:pt x="248746" y="202377"/>
                    <a:pt x="248746" y="202377"/>
                    <a:pt x="248746" y="202377"/>
                  </a:cubicBezTo>
                  <a:close/>
                  <a:moveTo>
                    <a:pt x="231540" y="220608"/>
                  </a:moveTo>
                  <a:cubicBezTo>
                    <a:pt x="228363" y="220589"/>
                    <a:pt x="225769" y="223145"/>
                    <a:pt x="225740" y="226322"/>
                  </a:cubicBezTo>
                  <a:cubicBezTo>
                    <a:pt x="225740" y="229480"/>
                    <a:pt x="228327" y="232046"/>
                    <a:pt x="231540" y="232046"/>
                  </a:cubicBezTo>
                  <a:cubicBezTo>
                    <a:pt x="234726" y="232076"/>
                    <a:pt x="237331" y="229518"/>
                    <a:pt x="237362" y="226332"/>
                  </a:cubicBezTo>
                  <a:cubicBezTo>
                    <a:pt x="237362" y="226332"/>
                    <a:pt x="237362" y="226332"/>
                    <a:pt x="237362" y="226332"/>
                  </a:cubicBezTo>
                  <a:cubicBezTo>
                    <a:pt x="237331" y="223147"/>
                    <a:pt x="234726" y="220589"/>
                    <a:pt x="231540" y="220619"/>
                  </a:cubicBezTo>
                  <a:cubicBezTo>
                    <a:pt x="231540" y="220619"/>
                    <a:pt x="231540" y="220619"/>
                    <a:pt x="231540" y="220619"/>
                  </a:cubicBezTo>
                  <a:close/>
                  <a:moveTo>
                    <a:pt x="213363" y="233911"/>
                  </a:moveTo>
                  <a:cubicBezTo>
                    <a:pt x="210637" y="233888"/>
                    <a:pt x="208406" y="236078"/>
                    <a:pt x="208383" y="238806"/>
                  </a:cubicBezTo>
                  <a:cubicBezTo>
                    <a:pt x="208383" y="238809"/>
                    <a:pt x="208383" y="238813"/>
                    <a:pt x="208383" y="238817"/>
                  </a:cubicBezTo>
                  <a:cubicBezTo>
                    <a:pt x="208383" y="241512"/>
                    <a:pt x="210614" y="243711"/>
                    <a:pt x="213363" y="243711"/>
                  </a:cubicBezTo>
                  <a:cubicBezTo>
                    <a:pt x="216090" y="243735"/>
                    <a:pt x="218320" y="241544"/>
                    <a:pt x="218344" y="238817"/>
                  </a:cubicBezTo>
                  <a:cubicBezTo>
                    <a:pt x="218344" y="238817"/>
                    <a:pt x="218344" y="238817"/>
                    <a:pt x="218344" y="238817"/>
                  </a:cubicBezTo>
                  <a:cubicBezTo>
                    <a:pt x="218327" y="236090"/>
                    <a:pt x="216102" y="233893"/>
                    <a:pt x="213374" y="233911"/>
                  </a:cubicBezTo>
                  <a:cubicBezTo>
                    <a:pt x="213371" y="233911"/>
                    <a:pt x="213367" y="233911"/>
                    <a:pt x="213363" y="233911"/>
                  </a:cubicBezTo>
                  <a:close/>
                  <a:moveTo>
                    <a:pt x="192794" y="241426"/>
                  </a:moveTo>
                  <a:cubicBezTo>
                    <a:pt x="189614" y="241402"/>
                    <a:pt x="187017" y="243960"/>
                    <a:pt x="186993" y="247139"/>
                  </a:cubicBezTo>
                  <a:cubicBezTo>
                    <a:pt x="186993" y="247139"/>
                    <a:pt x="186993" y="247139"/>
                    <a:pt x="186993" y="247139"/>
                  </a:cubicBezTo>
                  <a:cubicBezTo>
                    <a:pt x="186993" y="250287"/>
                    <a:pt x="189581" y="252842"/>
                    <a:pt x="192794" y="252842"/>
                  </a:cubicBezTo>
                  <a:cubicBezTo>
                    <a:pt x="195967" y="252866"/>
                    <a:pt x="198559" y="250313"/>
                    <a:pt x="198583" y="247139"/>
                  </a:cubicBezTo>
                  <a:cubicBezTo>
                    <a:pt x="198583" y="247136"/>
                    <a:pt x="198583" y="247132"/>
                    <a:pt x="198583" y="247129"/>
                  </a:cubicBezTo>
                  <a:cubicBezTo>
                    <a:pt x="198583" y="243981"/>
                    <a:pt x="195995" y="241426"/>
                    <a:pt x="192794" y="241426"/>
                  </a:cubicBezTo>
                  <a:close/>
                  <a:moveTo>
                    <a:pt x="168612" y="245307"/>
                  </a:moveTo>
                  <a:cubicBezTo>
                    <a:pt x="164945" y="245283"/>
                    <a:pt x="161952" y="248237"/>
                    <a:pt x="161928" y="251905"/>
                  </a:cubicBezTo>
                  <a:cubicBezTo>
                    <a:pt x="161928" y="251905"/>
                    <a:pt x="161928" y="251905"/>
                    <a:pt x="161928" y="251905"/>
                  </a:cubicBezTo>
                  <a:cubicBezTo>
                    <a:pt x="161928" y="255538"/>
                    <a:pt x="164925" y="258492"/>
                    <a:pt x="168612" y="258492"/>
                  </a:cubicBezTo>
                  <a:cubicBezTo>
                    <a:pt x="172280" y="258527"/>
                    <a:pt x="175282" y="255583"/>
                    <a:pt x="175318" y="251915"/>
                  </a:cubicBezTo>
                  <a:cubicBezTo>
                    <a:pt x="175318" y="251912"/>
                    <a:pt x="175318" y="251908"/>
                    <a:pt x="175318" y="251905"/>
                  </a:cubicBezTo>
                  <a:cubicBezTo>
                    <a:pt x="175294" y="248237"/>
                    <a:pt x="172301" y="245283"/>
                    <a:pt x="168634" y="245307"/>
                  </a:cubicBezTo>
                  <a:cubicBezTo>
                    <a:pt x="168627" y="245307"/>
                    <a:pt x="168620" y="245307"/>
                    <a:pt x="168612" y="245307"/>
                  </a:cubicBezTo>
                  <a:close/>
                  <a:moveTo>
                    <a:pt x="140959" y="242611"/>
                  </a:moveTo>
                  <a:cubicBezTo>
                    <a:pt x="136185" y="242576"/>
                    <a:pt x="132284" y="246417"/>
                    <a:pt x="132248" y="251193"/>
                  </a:cubicBezTo>
                  <a:cubicBezTo>
                    <a:pt x="132248" y="251193"/>
                    <a:pt x="132248" y="251193"/>
                    <a:pt x="132248" y="251193"/>
                  </a:cubicBezTo>
                  <a:cubicBezTo>
                    <a:pt x="132248" y="255926"/>
                    <a:pt x="136151" y="259764"/>
                    <a:pt x="140959" y="259764"/>
                  </a:cubicBezTo>
                  <a:cubicBezTo>
                    <a:pt x="145768" y="259764"/>
                    <a:pt x="149670" y="255926"/>
                    <a:pt x="149670" y="251193"/>
                  </a:cubicBezTo>
                  <a:cubicBezTo>
                    <a:pt x="149635" y="246424"/>
                    <a:pt x="145740" y="242587"/>
                    <a:pt x="140971" y="242622"/>
                  </a:cubicBezTo>
                  <a:cubicBezTo>
                    <a:pt x="140967" y="242622"/>
                    <a:pt x="140964" y="242622"/>
                    <a:pt x="140959" y="242622"/>
                  </a:cubicBezTo>
                  <a:close/>
                  <a:moveTo>
                    <a:pt x="111883" y="232337"/>
                  </a:moveTo>
                  <a:cubicBezTo>
                    <a:pt x="106249" y="232295"/>
                    <a:pt x="101646" y="236826"/>
                    <a:pt x="101599" y="242461"/>
                  </a:cubicBezTo>
                  <a:cubicBezTo>
                    <a:pt x="101599" y="248056"/>
                    <a:pt x="106202" y="252595"/>
                    <a:pt x="111883" y="252595"/>
                  </a:cubicBezTo>
                  <a:cubicBezTo>
                    <a:pt x="117565" y="252595"/>
                    <a:pt x="122168" y="248056"/>
                    <a:pt x="122168" y="242461"/>
                  </a:cubicBezTo>
                  <a:cubicBezTo>
                    <a:pt x="122126" y="236822"/>
                    <a:pt x="117523" y="232285"/>
                    <a:pt x="111885" y="232327"/>
                  </a:cubicBezTo>
                  <a:cubicBezTo>
                    <a:pt x="111883" y="232327"/>
                    <a:pt x="111883" y="232327"/>
                    <a:pt x="111883" y="232327"/>
                  </a:cubicBezTo>
                  <a:close/>
                  <a:moveTo>
                    <a:pt x="86117" y="213320"/>
                  </a:moveTo>
                  <a:cubicBezTo>
                    <a:pt x="79455" y="213320"/>
                    <a:pt x="74043" y="218646"/>
                    <a:pt x="74043" y="225211"/>
                  </a:cubicBezTo>
                  <a:cubicBezTo>
                    <a:pt x="74043" y="231788"/>
                    <a:pt x="79455" y="237102"/>
                    <a:pt x="86117" y="237102"/>
                  </a:cubicBezTo>
                  <a:cubicBezTo>
                    <a:pt x="92801" y="237102"/>
                    <a:pt x="98203" y="231777"/>
                    <a:pt x="98203" y="225211"/>
                  </a:cubicBezTo>
                  <a:cubicBezTo>
                    <a:pt x="98203" y="218635"/>
                    <a:pt x="92801" y="213320"/>
                    <a:pt x="86128" y="213320"/>
                  </a:cubicBezTo>
                  <a:close/>
                  <a:moveTo>
                    <a:pt x="64750" y="184621"/>
                  </a:moveTo>
                  <a:cubicBezTo>
                    <a:pt x="57527" y="184621"/>
                    <a:pt x="51673" y="190389"/>
                    <a:pt x="51673" y="197494"/>
                  </a:cubicBezTo>
                  <a:cubicBezTo>
                    <a:pt x="51673" y="204609"/>
                    <a:pt x="57527" y="210377"/>
                    <a:pt x="64750" y="210377"/>
                  </a:cubicBezTo>
                  <a:cubicBezTo>
                    <a:pt x="71973" y="210377"/>
                    <a:pt x="77838" y="204609"/>
                    <a:pt x="77838" y="197494"/>
                  </a:cubicBezTo>
                  <a:cubicBezTo>
                    <a:pt x="77838" y="190378"/>
                    <a:pt x="71984" y="184621"/>
                    <a:pt x="64750" y="184621"/>
                  </a:cubicBezTo>
                  <a:close/>
                  <a:moveTo>
                    <a:pt x="52610" y="154759"/>
                  </a:moveTo>
                  <a:cubicBezTo>
                    <a:pt x="46966" y="154711"/>
                    <a:pt x="42352" y="159248"/>
                    <a:pt x="42304" y="164891"/>
                  </a:cubicBezTo>
                  <a:cubicBezTo>
                    <a:pt x="42304" y="164893"/>
                    <a:pt x="42304" y="164893"/>
                    <a:pt x="42304" y="164893"/>
                  </a:cubicBezTo>
                  <a:cubicBezTo>
                    <a:pt x="42304" y="170499"/>
                    <a:pt x="46918" y="175027"/>
                    <a:pt x="52610" y="175027"/>
                  </a:cubicBezTo>
                  <a:cubicBezTo>
                    <a:pt x="58253" y="175069"/>
                    <a:pt x="62864" y="170534"/>
                    <a:pt x="62917" y="164893"/>
                  </a:cubicBezTo>
                  <a:cubicBezTo>
                    <a:pt x="62917" y="159287"/>
                    <a:pt x="58303" y="154759"/>
                    <a:pt x="52610" y="154759"/>
                  </a:cubicBezTo>
                  <a:close/>
                  <a:moveTo>
                    <a:pt x="52028" y="125898"/>
                  </a:moveTo>
                  <a:cubicBezTo>
                    <a:pt x="47400" y="125863"/>
                    <a:pt x="43618" y="129582"/>
                    <a:pt x="43576" y="134210"/>
                  </a:cubicBezTo>
                  <a:cubicBezTo>
                    <a:pt x="43576" y="138814"/>
                    <a:pt x="47349" y="142533"/>
                    <a:pt x="52028" y="142533"/>
                  </a:cubicBezTo>
                  <a:cubicBezTo>
                    <a:pt x="56660" y="142569"/>
                    <a:pt x="60445" y="138843"/>
                    <a:pt x="60480" y="134210"/>
                  </a:cubicBezTo>
                  <a:cubicBezTo>
                    <a:pt x="60480" y="134210"/>
                    <a:pt x="60480" y="134210"/>
                    <a:pt x="60480" y="134210"/>
                  </a:cubicBezTo>
                  <a:cubicBezTo>
                    <a:pt x="60439" y="129582"/>
                    <a:pt x="56656" y="125863"/>
                    <a:pt x="52028" y="125898"/>
                  </a:cubicBezTo>
                  <a:close/>
                  <a:moveTo>
                    <a:pt x="60330" y="97566"/>
                  </a:moveTo>
                  <a:cubicBezTo>
                    <a:pt x="55965" y="97531"/>
                    <a:pt x="52398" y="101039"/>
                    <a:pt x="52363" y="105404"/>
                  </a:cubicBezTo>
                  <a:cubicBezTo>
                    <a:pt x="52363" y="105407"/>
                    <a:pt x="52362" y="105411"/>
                    <a:pt x="52362" y="105415"/>
                  </a:cubicBezTo>
                  <a:cubicBezTo>
                    <a:pt x="52362" y="109738"/>
                    <a:pt x="55920" y="113252"/>
                    <a:pt x="60340" y="113252"/>
                  </a:cubicBezTo>
                  <a:cubicBezTo>
                    <a:pt x="64739" y="113252"/>
                    <a:pt x="68307" y="109738"/>
                    <a:pt x="68307" y="105415"/>
                  </a:cubicBezTo>
                  <a:cubicBezTo>
                    <a:pt x="68272" y="101045"/>
                    <a:pt x="64700" y="97531"/>
                    <a:pt x="60330" y="97566"/>
                  </a:cubicBezTo>
                  <a:cubicBezTo>
                    <a:pt x="60330" y="97566"/>
                    <a:pt x="60330" y="97566"/>
                    <a:pt x="60330" y="97566"/>
                  </a:cubicBezTo>
                  <a:close/>
                  <a:moveTo>
                    <a:pt x="74711" y="75520"/>
                  </a:moveTo>
                  <a:cubicBezTo>
                    <a:pt x="71038" y="75490"/>
                    <a:pt x="68035" y="78444"/>
                    <a:pt x="68006" y="82117"/>
                  </a:cubicBezTo>
                  <a:cubicBezTo>
                    <a:pt x="68005" y="82121"/>
                    <a:pt x="68005" y="82125"/>
                    <a:pt x="68005" y="82128"/>
                  </a:cubicBezTo>
                  <a:cubicBezTo>
                    <a:pt x="68005" y="85772"/>
                    <a:pt x="71013" y="88726"/>
                    <a:pt x="74711" y="88726"/>
                  </a:cubicBezTo>
                  <a:cubicBezTo>
                    <a:pt x="78385" y="88756"/>
                    <a:pt x="81387" y="85802"/>
                    <a:pt x="81417" y="82129"/>
                  </a:cubicBezTo>
                  <a:cubicBezTo>
                    <a:pt x="81417" y="82129"/>
                    <a:pt x="81417" y="82128"/>
                    <a:pt x="81417" y="82128"/>
                  </a:cubicBezTo>
                  <a:cubicBezTo>
                    <a:pt x="81393" y="78455"/>
                    <a:pt x="78396" y="75496"/>
                    <a:pt x="74722" y="75520"/>
                  </a:cubicBezTo>
                  <a:cubicBezTo>
                    <a:pt x="74719" y="75520"/>
                    <a:pt x="74715" y="75520"/>
                    <a:pt x="74711" y="75520"/>
                  </a:cubicBezTo>
                  <a:close/>
                  <a:moveTo>
                    <a:pt x="91896" y="59090"/>
                  </a:moveTo>
                  <a:cubicBezTo>
                    <a:pt x="88722" y="59066"/>
                    <a:pt x="86130" y="61619"/>
                    <a:pt x="86106" y="64792"/>
                  </a:cubicBezTo>
                  <a:cubicBezTo>
                    <a:pt x="86106" y="64792"/>
                    <a:pt x="86106" y="64793"/>
                    <a:pt x="86106" y="64793"/>
                  </a:cubicBezTo>
                  <a:cubicBezTo>
                    <a:pt x="86106" y="67941"/>
                    <a:pt x="88694" y="70496"/>
                    <a:pt x="91896" y="70496"/>
                  </a:cubicBezTo>
                  <a:cubicBezTo>
                    <a:pt x="95069" y="70520"/>
                    <a:pt x="97661" y="67966"/>
                    <a:pt x="97685" y="64793"/>
                  </a:cubicBezTo>
                  <a:cubicBezTo>
                    <a:pt x="97685" y="64793"/>
                    <a:pt x="97685" y="64793"/>
                    <a:pt x="97685" y="64793"/>
                  </a:cubicBezTo>
                  <a:cubicBezTo>
                    <a:pt x="97661" y="61619"/>
                    <a:pt x="95070" y="59066"/>
                    <a:pt x="91896" y="59090"/>
                  </a:cubicBezTo>
                  <a:cubicBezTo>
                    <a:pt x="91896" y="59090"/>
                    <a:pt x="91896" y="59090"/>
                    <a:pt x="91896" y="59090"/>
                  </a:cubicBezTo>
                  <a:close/>
                  <a:moveTo>
                    <a:pt x="110072" y="47349"/>
                  </a:moveTo>
                  <a:cubicBezTo>
                    <a:pt x="107337" y="47331"/>
                    <a:pt x="105104" y="49531"/>
                    <a:pt x="105081" y="52265"/>
                  </a:cubicBezTo>
                  <a:cubicBezTo>
                    <a:pt x="105110" y="54996"/>
                    <a:pt x="107342" y="57189"/>
                    <a:pt x="110072" y="57171"/>
                  </a:cubicBezTo>
                  <a:cubicBezTo>
                    <a:pt x="112803" y="57189"/>
                    <a:pt x="115035" y="54996"/>
                    <a:pt x="115064" y="52265"/>
                  </a:cubicBezTo>
                  <a:cubicBezTo>
                    <a:pt x="115040" y="49531"/>
                    <a:pt x="112807" y="47331"/>
                    <a:pt x="110072" y="47349"/>
                  </a:cubicBezTo>
                  <a:close/>
                  <a:moveTo>
                    <a:pt x="130664" y="38304"/>
                  </a:moveTo>
                  <a:cubicBezTo>
                    <a:pt x="127496" y="38280"/>
                    <a:pt x="124909" y="40829"/>
                    <a:pt x="124885" y="43996"/>
                  </a:cubicBezTo>
                  <a:cubicBezTo>
                    <a:pt x="124885" y="43996"/>
                    <a:pt x="124885" y="43996"/>
                    <a:pt x="124885" y="43997"/>
                  </a:cubicBezTo>
                  <a:cubicBezTo>
                    <a:pt x="124885" y="47134"/>
                    <a:pt x="127473" y="49689"/>
                    <a:pt x="130674" y="49689"/>
                  </a:cubicBezTo>
                  <a:cubicBezTo>
                    <a:pt x="133840" y="49707"/>
                    <a:pt x="136424" y="47162"/>
                    <a:pt x="136453" y="43997"/>
                  </a:cubicBezTo>
                  <a:cubicBezTo>
                    <a:pt x="136429" y="40829"/>
                    <a:pt x="133842" y="38281"/>
                    <a:pt x="130674" y="38304"/>
                  </a:cubicBezTo>
                  <a:cubicBezTo>
                    <a:pt x="130674" y="38304"/>
                    <a:pt x="130674" y="38304"/>
                    <a:pt x="130674" y="38304"/>
                  </a:cubicBezTo>
                  <a:close/>
                  <a:moveTo>
                    <a:pt x="154770" y="32590"/>
                  </a:moveTo>
                  <a:cubicBezTo>
                    <a:pt x="151092" y="32566"/>
                    <a:pt x="148089" y="35522"/>
                    <a:pt x="148053" y="39199"/>
                  </a:cubicBezTo>
                  <a:cubicBezTo>
                    <a:pt x="148053" y="42854"/>
                    <a:pt x="151072" y="45808"/>
                    <a:pt x="154770" y="45808"/>
                  </a:cubicBezTo>
                  <a:cubicBezTo>
                    <a:pt x="158451" y="45838"/>
                    <a:pt x="161461" y="42880"/>
                    <a:pt x="161497" y="39199"/>
                  </a:cubicBezTo>
                  <a:cubicBezTo>
                    <a:pt x="161467" y="35514"/>
                    <a:pt x="158456" y="32550"/>
                    <a:pt x="154770" y="32580"/>
                  </a:cubicBezTo>
                  <a:cubicBezTo>
                    <a:pt x="154770" y="32580"/>
                    <a:pt x="154770" y="32580"/>
                    <a:pt x="154770" y="32580"/>
                  </a:cubicBezTo>
                  <a:close/>
                  <a:moveTo>
                    <a:pt x="182476" y="31383"/>
                  </a:moveTo>
                  <a:cubicBezTo>
                    <a:pt x="177657" y="31383"/>
                    <a:pt x="173755" y="35221"/>
                    <a:pt x="173755" y="39954"/>
                  </a:cubicBezTo>
                  <a:cubicBezTo>
                    <a:pt x="173755" y="44686"/>
                    <a:pt x="177657" y="48546"/>
                    <a:pt x="182476" y="48546"/>
                  </a:cubicBezTo>
                  <a:cubicBezTo>
                    <a:pt x="187295" y="48546"/>
                    <a:pt x="191198" y="44697"/>
                    <a:pt x="191198" y="39954"/>
                  </a:cubicBezTo>
                  <a:cubicBezTo>
                    <a:pt x="191198" y="35210"/>
                    <a:pt x="187295" y="31383"/>
                    <a:pt x="182476" y="31383"/>
                  </a:cubicBezTo>
                  <a:close/>
                  <a:moveTo>
                    <a:pt x="210744" y="37959"/>
                  </a:moveTo>
                  <a:cubicBezTo>
                    <a:pt x="205104" y="37923"/>
                    <a:pt x="200496" y="42454"/>
                    <a:pt x="200437" y="48093"/>
                  </a:cubicBezTo>
                  <a:cubicBezTo>
                    <a:pt x="200437" y="53699"/>
                    <a:pt x="205051" y="58249"/>
                    <a:pt x="210744" y="58249"/>
                  </a:cubicBezTo>
                  <a:cubicBezTo>
                    <a:pt x="216394" y="58291"/>
                    <a:pt x="221008" y="53744"/>
                    <a:pt x="221050" y="48094"/>
                  </a:cubicBezTo>
                  <a:cubicBezTo>
                    <a:pt x="221050" y="48094"/>
                    <a:pt x="221050" y="48093"/>
                    <a:pt x="221050" y="48093"/>
                  </a:cubicBezTo>
                  <a:cubicBezTo>
                    <a:pt x="220997" y="42451"/>
                    <a:pt x="216386" y="37917"/>
                    <a:pt x="210744" y="37959"/>
                  </a:cubicBezTo>
                  <a:close/>
                  <a:moveTo>
                    <a:pt x="237437" y="53904"/>
                  </a:moveTo>
                  <a:cubicBezTo>
                    <a:pt x="230753" y="53904"/>
                    <a:pt x="225341" y="59241"/>
                    <a:pt x="225341" y="65806"/>
                  </a:cubicBezTo>
                  <a:cubicBezTo>
                    <a:pt x="225341" y="72372"/>
                    <a:pt x="230764" y="77719"/>
                    <a:pt x="237437" y="77719"/>
                  </a:cubicBezTo>
                  <a:cubicBezTo>
                    <a:pt x="244121" y="77719"/>
                    <a:pt x="249533" y="72382"/>
                    <a:pt x="249533" y="65806"/>
                  </a:cubicBezTo>
                  <a:cubicBezTo>
                    <a:pt x="249533" y="59230"/>
                    <a:pt x="244121" y="53904"/>
                    <a:pt x="237437" y="53904"/>
                  </a:cubicBezTo>
                  <a:close/>
                  <a:moveTo>
                    <a:pt x="258654" y="80727"/>
                  </a:moveTo>
                  <a:cubicBezTo>
                    <a:pt x="251431" y="80727"/>
                    <a:pt x="245566" y="86494"/>
                    <a:pt x="245566" y="93599"/>
                  </a:cubicBezTo>
                  <a:cubicBezTo>
                    <a:pt x="245566" y="100714"/>
                    <a:pt x="251420" y="106482"/>
                    <a:pt x="258654" y="106482"/>
                  </a:cubicBezTo>
                  <a:cubicBezTo>
                    <a:pt x="265888" y="106482"/>
                    <a:pt x="271742" y="100714"/>
                    <a:pt x="271742" y="93599"/>
                  </a:cubicBezTo>
                  <a:cubicBezTo>
                    <a:pt x="271742" y="86484"/>
                    <a:pt x="265888" y="80727"/>
                    <a:pt x="258654" y="80727"/>
                  </a:cubicBezTo>
                  <a:close/>
                  <a:moveTo>
                    <a:pt x="270804" y="116077"/>
                  </a:moveTo>
                  <a:cubicBezTo>
                    <a:pt x="265122" y="116077"/>
                    <a:pt x="260519" y="120605"/>
                    <a:pt x="260519" y="126211"/>
                  </a:cubicBezTo>
                  <a:cubicBezTo>
                    <a:pt x="260519" y="131817"/>
                    <a:pt x="265122" y="136334"/>
                    <a:pt x="270804" y="136334"/>
                  </a:cubicBezTo>
                  <a:cubicBezTo>
                    <a:pt x="276496" y="136334"/>
                    <a:pt x="281099" y="131806"/>
                    <a:pt x="281099" y="126200"/>
                  </a:cubicBezTo>
                  <a:cubicBezTo>
                    <a:pt x="281099" y="120594"/>
                    <a:pt x="276496" y="116066"/>
                    <a:pt x="270804" y="116066"/>
                  </a:cubicBezTo>
                  <a:close/>
                  <a:moveTo>
                    <a:pt x="323425" y="145563"/>
                  </a:moveTo>
                  <a:cubicBezTo>
                    <a:pt x="323425" y="154877"/>
                    <a:pt x="315760" y="162424"/>
                    <a:pt x="306283" y="162424"/>
                  </a:cubicBezTo>
                  <a:cubicBezTo>
                    <a:pt x="296829" y="162424"/>
                    <a:pt x="289163" y="154877"/>
                    <a:pt x="289163" y="145563"/>
                  </a:cubicBezTo>
                  <a:cubicBezTo>
                    <a:pt x="289163" y="136248"/>
                    <a:pt x="296829" y="128701"/>
                    <a:pt x="306294" y="128701"/>
                  </a:cubicBezTo>
                  <a:cubicBezTo>
                    <a:pt x="315760" y="128701"/>
                    <a:pt x="323425" y="136248"/>
                    <a:pt x="323425" y="145563"/>
                  </a:cubicBezTo>
                  <a:close/>
                </a:path>
              </a:pathLst>
            </a:custGeom>
            <a:solidFill>
              <a:srgbClr val="FA6400"/>
            </a:solidFill>
            <a:ln w="107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panose="020F0603020204020204" pitchFamily="34" charset="0"/>
                <a:ea typeface="+mn-ea"/>
                <a:cs typeface="+mn-cs"/>
              </a:endParaRPr>
            </a:p>
          </p:txBody>
        </p:sp>
      </p:grpSp>
      <p:pic>
        <p:nvPicPr>
          <p:cNvPr id="8" name="Graphic 5">
            <a:extLst>
              <a:ext uri="{FF2B5EF4-FFF2-40B4-BE49-F238E27FC236}">
                <a16:creationId xmlns:a16="http://schemas.microsoft.com/office/drawing/2014/main" id="{305585C1-CF68-5C6C-D8B0-1C2D90A182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43955" y="1510076"/>
            <a:ext cx="1704227" cy="330619"/>
          </a:xfrm>
          <a:prstGeom prst="rect">
            <a:avLst/>
          </a:prstGeom>
        </p:spPr>
      </p:pic>
      <p:pic>
        <p:nvPicPr>
          <p:cNvPr id="9" name="Graphic 31">
            <a:extLst>
              <a:ext uri="{FF2B5EF4-FFF2-40B4-BE49-F238E27FC236}">
                <a16:creationId xmlns:a16="http://schemas.microsoft.com/office/drawing/2014/main" id="{C76CFB41-67AC-C2A0-2CB5-D7455A90DA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82349" y="1493251"/>
            <a:ext cx="945113" cy="482098"/>
          </a:xfrm>
          <a:prstGeom prst="rect">
            <a:avLst/>
          </a:prstGeom>
        </p:spPr>
      </p:pic>
      <p:pic>
        <p:nvPicPr>
          <p:cNvPr id="10" name="Picture 6">
            <a:extLst>
              <a:ext uri="{FF2B5EF4-FFF2-40B4-BE49-F238E27FC236}">
                <a16:creationId xmlns:a16="http://schemas.microsoft.com/office/drawing/2014/main" id="{8A5E1F9F-2582-6B90-29B7-D2CB77396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74" b="25675"/>
          <a:stretch>
            <a:fillRect/>
          </a:stretch>
        </p:blipFill>
        <p:spPr bwMode="auto">
          <a:xfrm>
            <a:off x="393286" y="3337503"/>
            <a:ext cx="2289231" cy="8232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F2CE5640-D647-C812-EBDF-C997603887C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660816" y="3557625"/>
            <a:ext cx="1807934" cy="448684"/>
          </a:xfrm>
          <a:prstGeom prst="rect">
            <a:avLst/>
          </a:prstGeom>
        </p:spPr>
      </p:pic>
      <p:pic>
        <p:nvPicPr>
          <p:cNvPr id="12" name="Picture 11" descr="A black background with a black square&#10;&#10;AI-generated content may be incorrect.">
            <a:extLst>
              <a:ext uri="{FF2B5EF4-FFF2-40B4-BE49-F238E27FC236}">
                <a16:creationId xmlns:a16="http://schemas.microsoft.com/office/drawing/2014/main" id="{E8D25945-D099-5780-A862-313CD5071F83}"/>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150931" y="2612332"/>
            <a:ext cx="2480187" cy="321175"/>
          </a:xfrm>
          <a:prstGeom prst="rect">
            <a:avLst/>
          </a:prstGeom>
        </p:spPr>
      </p:pic>
      <p:pic>
        <p:nvPicPr>
          <p:cNvPr id="13" name="Picture 12" descr="A cartoon character with a black background&#10;&#10;AI-generated content may be incorrect.">
            <a:extLst>
              <a:ext uri="{FF2B5EF4-FFF2-40B4-BE49-F238E27FC236}">
                <a16:creationId xmlns:a16="http://schemas.microsoft.com/office/drawing/2014/main" id="{899AEDA9-C3CE-9183-1DAA-9B5972539B2D}"/>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2864424" y="3360983"/>
            <a:ext cx="1423772" cy="854263"/>
          </a:xfrm>
          <a:prstGeom prst="rect">
            <a:avLst/>
          </a:prstGeom>
        </p:spPr>
      </p:pic>
      <p:pic>
        <p:nvPicPr>
          <p:cNvPr id="14" name="Picture 2" descr="Missing alt text value">
            <a:extLst>
              <a:ext uri="{FF2B5EF4-FFF2-40B4-BE49-F238E27FC236}">
                <a16:creationId xmlns:a16="http://schemas.microsoft.com/office/drawing/2014/main" id="{B6015C31-7007-FB18-EE47-717B0B1082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3596" y="4465669"/>
            <a:ext cx="1598645" cy="5237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807242-5B28-9681-3F1C-8687195C3B5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84960" y="4660141"/>
            <a:ext cx="2044816" cy="362329"/>
          </a:xfrm>
          <a:prstGeom prst="rect">
            <a:avLst/>
          </a:prstGeom>
        </p:spPr>
      </p:pic>
      <p:pic>
        <p:nvPicPr>
          <p:cNvPr id="16" name="Picture 2" descr="Signaturit Group logo">
            <a:extLst>
              <a:ext uri="{FF2B5EF4-FFF2-40B4-BE49-F238E27FC236}">
                <a16:creationId xmlns:a16="http://schemas.microsoft.com/office/drawing/2014/main" id="{5DBC8980-A5F9-08CA-9AC3-420DAA15D344}"/>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78749" y="3573461"/>
            <a:ext cx="1512507" cy="570012"/>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6EF271E3-7FE4-CAFF-874B-9810273C40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19871" y="5636376"/>
            <a:ext cx="1865090" cy="568135"/>
          </a:xfrm>
          <a:prstGeom prst="rect">
            <a:avLst/>
          </a:prstGeom>
        </p:spPr>
      </p:pic>
      <p:pic>
        <p:nvPicPr>
          <p:cNvPr id="18" name="Picture 20" descr="TiDB Partner Ecosystem">
            <a:extLst>
              <a:ext uri="{FF2B5EF4-FFF2-40B4-BE49-F238E27FC236}">
                <a16:creationId xmlns:a16="http://schemas.microsoft.com/office/drawing/2014/main" id="{C530F974-4253-FD98-50F4-AB6895AC6186}"/>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890" t="11633" r="5043" b="21756"/>
          <a:stretch>
            <a:fillRect/>
          </a:stretch>
        </p:blipFill>
        <p:spPr bwMode="auto">
          <a:xfrm>
            <a:off x="6682462" y="4393552"/>
            <a:ext cx="2380618" cy="8443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Missing alt text value">
            <a:extLst>
              <a:ext uri="{FF2B5EF4-FFF2-40B4-BE49-F238E27FC236}">
                <a16:creationId xmlns:a16="http://schemas.microsoft.com/office/drawing/2014/main" id="{E4C834C4-4C91-3964-7C9D-ACCF098C7C1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1930" t="14727" r="20880" b="17550"/>
          <a:stretch>
            <a:fillRect/>
          </a:stretch>
        </p:blipFill>
        <p:spPr bwMode="auto">
          <a:xfrm>
            <a:off x="7379113" y="5505819"/>
            <a:ext cx="1145659" cy="9044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Download Mongodb Logo White Png PNG Image with No Background - PNGkey.com">
            <a:extLst>
              <a:ext uri="{FF2B5EF4-FFF2-40B4-BE49-F238E27FC236}">
                <a16:creationId xmlns:a16="http://schemas.microsoft.com/office/drawing/2014/main" id="{A5E96688-F5CF-090E-FF61-7BC5676958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44639" y="2488542"/>
            <a:ext cx="1937168" cy="5261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2">
            <a:extLst>
              <a:ext uri="{FF2B5EF4-FFF2-40B4-BE49-F238E27FC236}">
                <a16:creationId xmlns:a16="http://schemas.microsoft.com/office/drawing/2014/main" id="{05456060-1C55-B0FE-5F88-BDE7D7BE0C0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92237" y="2627000"/>
            <a:ext cx="1537155" cy="3842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4">
            <a:extLst>
              <a:ext uri="{FF2B5EF4-FFF2-40B4-BE49-F238E27FC236}">
                <a16:creationId xmlns:a16="http://schemas.microsoft.com/office/drawing/2014/main" id="{0642CACE-581C-7880-94E1-0ABC9B18CA1D}"/>
              </a:ext>
            </a:extLst>
          </p:cNvPr>
          <p:cNvPicPr>
            <a:picLocks noChangeAspect="1" noChangeArrowheads="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7597419" y="1467850"/>
            <a:ext cx="1099835" cy="5739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0">
            <a:extLst>
              <a:ext uri="{FF2B5EF4-FFF2-40B4-BE49-F238E27FC236}">
                <a16:creationId xmlns:a16="http://schemas.microsoft.com/office/drawing/2014/main" id="{D68D3EDB-0D5F-8C1F-CEDD-E91DCD7F506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09413" y="5824975"/>
            <a:ext cx="2579319" cy="3868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4" descr="Entity Resolution Software - Smarter Data Matching | Senzing">
            <a:extLst>
              <a:ext uri="{FF2B5EF4-FFF2-40B4-BE49-F238E27FC236}">
                <a16:creationId xmlns:a16="http://schemas.microsoft.com/office/drawing/2014/main" id="{B312D6E9-BE55-C6C1-4B26-5D01EECC734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5622" t="20312" r="18108" b="27544"/>
          <a:stretch>
            <a:fillRect/>
          </a:stretch>
        </p:blipFill>
        <p:spPr bwMode="auto">
          <a:xfrm>
            <a:off x="7058982" y="2488542"/>
            <a:ext cx="1689894" cy="6184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4" descr="Unum Insurance | Disability Insurance | Life Insurance | Financial  Protection">
            <a:extLst>
              <a:ext uri="{FF2B5EF4-FFF2-40B4-BE49-F238E27FC236}">
                <a16:creationId xmlns:a16="http://schemas.microsoft.com/office/drawing/2014/main" id="{BD58D004-6488-E8DB-7170-04A9B503D3A0}"/>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511" t="34512" r="27107" b="33513"/>
          <a:stretch>
            <a:fillRect/>
          </a:stretch>
        </p:blipFill>
        <p:spPr bwMode="auto">
          <a:xfrm>
            <a:off x="5139901" y="5672869"/>
            <a:ext cx="1614936" cy="57032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8" descr="Vector Limited logo in transparent PNG and vectorized SVG formats">
            <a:extLst>
              <a:ext uri="{FF2B5EF4-FFF2-40B4-BE49-F238E27FC236}">
                <a16:creationId xmlns:a16="http://schemas.microsoft.com/office/drawing/2014/main" id="{F3B573BA-48D1-E393-FB3C-7A04D22E386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87416" y="4463234"/>
            <a:ext cx="1382369" cy="6863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0">
            <a:extLst>
              <a:ext uri="{FF2B5EF4-FFF2-40B4-BE49-F238E27FC236}">
                <a16:creationId xmlns:a16="http://schemas.microsoft.com/office/drawing/2014/main" id="{F8E3107F-0C04-17CD-0F9C-6606D76301D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31509" y="5522459"/>
            <a:ext cx="1243399" cy="62461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2">
            <a:extLst>
              <a:ext uri="{FF2B5EF4-FFF2-40B4-BE49-F238E27FC236}">
                <a16:creationId xmlns:a16="http://schemas.microsoft.com/office/drawing/2014/main" id="{C7E40818-A24B-2759-BA2C-CDB1B4CB651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792780" y="2469420"/>
            <a:ext cx="623582" cy="62358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4" descr="ADP Logo PNG Transparent &amp; SVG Vector - Freebie Supply">
            <a:extLst>
              <a:ext uri="{FF2B5EF4-FFF2-40B4-BE49-F238E27FC236}">
                <a16:creationId xmlns:a16="http://schemas.microsoft.com/office/drawing/2014/main" id="{0D89C481-2828-726F-7952-96A63F54777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47604" y="2523738"/>
            <a:ext cx="993097" cy="4527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2" descr="Bridgestone - Northwood Supa Centa">
            <a:extLst>
              <a:ext uri="{FF2B5EF4-FFF2-40B4-BE49-F238E27FC236}">
                <a16:creationId xmlns:a16="http://schemas.microsoft.com/office/drawing/2014/main" id="{08D208F0-8B35-3E7C-38CA-D503CC861B87}"/>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41068" r="6625" b="40796"/>
          <a:stretch>
            <a:fillRect/>
          </a:stretch>
        </p:blipFill>
        <p:spPr bwMode="auto">
          <a:xfrm>
            <a:off x="6611298" y="3504249"/>
            <a:ext cx="2681288" cy="5207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Mercedes-Benz Logo PNG Images Transparent Free Download">
            <a:extLst>
              <a:ext uri="{FF2B5EF4-FFF2-40B4-BE49-F238E27FC236}">
                <a16:creationId xmlns:a16="http://schemas.microsoft.com/office/drawing/2014/main" id="{85B83199-4382-E9B1-7415-E97AFB6ACA2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098808" y="1443477"/>
            <a:ext cx="2369941" cy="59834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Western Union Launches Dynamic Rebrand for the Digital Age">
            <a:extLst>
              <a:ext uri="{FF2B5EF4-FFF2-40B4-BE49-F238E27FC236}">
                <a16:creationId xmlns:a16="http://schemas.microsoft.com/office/drawing/2014/main" id="{99976209-65BC-FB59-6696-C4C67B21C77E}"/>
              </a:ext>
            </a:extLst>
          </p:cNvPr>
          <p:cNvPicPr>
            <a:picLocks noChangeAspect="1" noChangeArrowheads="1"/>
          </p:cNvPicPr>
          <p:nvPr/>
        </p:nvPicPr>
        <p:blipFill rotWithShape="1">
          <a:blip r:embed="rId31">
            <a:clrChange>
              <a:clrFrom>
                <a:srgbClr val="000000"/>
              </a:clrFrom>
              <a:clrTo>
                <a:srgbClr val="000000">
                  <a:alpha val="0"/>
                </a:srgbClr>
              </a:clrTo>
            </a:clrChange>
            <a:extLst>
              <a:ext uri="{28A0092B-C50C-407E-A947-70E740481C1C}">
                <a14:useLocalDpi xmlns:a14="http://schemas.microsoft.com/office/drawing/2010/main" val="0"/>
              </a:ext>
            </a:extLst>
          </a:blip>
          <a:srcRect t="25478" b="28554"/>
          <a:stretch>
            <a:fillRect/>
          </a:stretch>
        </p:blipFill>
        <p:spPr bwMode="auto">
          <a:xfrm>
            <a:off x="9236141" y="4591483"/>
            <a:ext cx="2088078" cy="53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850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850D3-8220-1884-108C-750E42D2E84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CFCFADB-8476-EDB3-36A9-D83F148A2497}"/>
              </a:ext>
            </a:extLst>
          </p:cNvPr>
          <p:cNvSpPr txBox="1">
            <a:spLocks/>
          </p:cNvSpPr>
          <p:nvPr/>
        </p:nvSpPr>
        <p:spPr>
          <a:xfrm>
            <a:off x="701040" y="336298"/>
            <a:ext cx="13510260"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4000" dirty="0">
                <a:latin typeface="Slack-Lato"/>
              </a:rPr>
              <a:t>Appendix: </a:t>
            </a:r>
            <a:r>
              <a:rPr lang="en-US" sz="4000" dirty="0">
                <a:solidFill>
                  <a:srgbClr val="FFFFFF"/>
                </a:solidFill>
                <a:latin typeface="Amazon Ember"/>
              </a:rPr>
              <a:t>Sample Customer Reference</a:t>
            </a:r>
            <a:endParaRPr lang="en-US" dirty="0"/>
          </a:p>
        </p:txBody>
      </p:sp>
      <p:sp>
        <p:nvSpPr>
          <p:cNvPr id="56" name="Text Placeholder 1">
            <a:extLst>
              <a:ext uri="{FF2B5EF4-FFF2-40B4-BE49-F238E27FC236}">
                <a16:creationId xmlns:a16="http://schemas.microsoft.com/office/drawing/2014/main" id="{988E58E4-BC4A-32AE-5E79-716B05EFCCFF}"/>
              </a:ext>
            </a:extLst>
          </p:cNvPr>
          <p:cNvSpPr txBox="1">
            <a:spLocks/>
          </p:cNvSpPr>
          <p:nvPr/>
        </p:nvSpPr>
        <p:spPr>
          <a:xfrm>
            <a:off x="2647353" y="3584056"/>
            <a:ext cx="3336188" cy="744230"/>
          </a:xfrm>
          <a:prstGeom prst="rect">
            <a:avLst/>
          </a:prstGeom>
        </p:spPr>
        <p:txBody>
          <a:bodyPr>
            <a:spAutoFit/>
          </a:bodyPr>
          <a:lstStyle>
            <a:lvl1pPr marL="0" indent="0" algn="l" defTabSz="914400" rtl="0" eaLnBrk="1" latinLnBrk="0" hangingPunct="1">
              <a:lnSpc>
                <a:spcPct val="90000"/>
              </a:lnSpc>
              <a:spcBef>
                <a:spcPts val="1000"/>
              </a:spcBef>
              <a:buFont typeface="Arial" panose="020B0604020202020204" pitchFamily="34" charset="0"/>
              <a:buNone/>
              <a:defRPr kumimoji="0" lang="en-US" sz="1600" b="0" i="0" u="none" strike="noStrike" kern="1200" cap="none" spc="0" normalizeH="0" baseline="0" dirty="0">
                <a:ln>
                  <a:noFill/>
                </a:ln>
                <a:solidFill>
                  <a:srgbClr val="FFFFFF"/>
                </a:solidFill>
                <a:effectLst/>
                <a:uLnTx/>
                <a:uFillTx/>
                <a:latin typeface="Amazon Ember Displa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FFFFFF"/>
                </a:solidFill>
                <a:effectLst/>
                <a:uLnTx/>
                <a:uFillTx/>
                <a:latin typeface="Amazon Ember Display"/>
                <a:ea typeface="+mn-ea"/>
                <a:cs typeface="+mn-cs"/>
              </a:rPr>
              <a:t>Mark Hill</a:t>
            </a:r>
            <a:br>
              <a:rPr kumimoji="0" lang="en-US" sz="1600" b="0" i="0" u="none" strike="noStrike" kern="1200" cap="none" spc="0" normalizeH="0" baseline="0" noProof="0">
                <a:ln>
                  <a:noFill/>
                </a:ln>
                <a:solidFill>
                  <a:srgbClr val="FFFFFF"/>
                </a:solidFill>
                <a:effectLst/>
                <a:uLnTx/>
                <a:uFillTx/>
                <a:latin typeface="Amazon Ember Display"/>
                <a:ea typeface="+mn-ea"/>
                <a:cs typeface="+mn-cs"/>
              </a:rPr>
            </a:br>
            <a:r>
              <a:rPr kumimoji="0" lang="en-US" sz="1600" b="0" i="0" u="none" strike="noStrike" kern="1200" cap="none" spc="0" normalizeH="0" baseline="0" noProof="0">
                <a:ln>
                  <a:noFill/>
                </a:ln>
                <a:solidFill>
                  <a:srgbClr val="FFFFFF"/>
                </a:solidFill>
                <a:effectLst/>
                <a:uLnTx/>
                <a:uFillTx/>
                <a:latin typeface="Amazon Ember Display"/>
                <a:ea typeface="+mn-ea"/>
                <a:cs typeface="+mn-cs"/>
              </a:rPr>
              <a:t>Chief Digital Information Officer</a:t>
            </a:r>
            <a:br>
              <a:rPr kumimoji="0" lang="en-US" sz="1600" b="0" i="0" u="none" strike="noStrike" kern="1200" cap="none" spc="0" normalizeH="0" baseline="0" noProof="0">
                <a:ln>
                  <a:noFill/>
                </a:ln>
                <a:solidFill>
                  <a:srgbClr val="FFFFFF"/>
                </a:solidFill>
                <a:effectLst/>
                <a:uLnTx/>
                <a:uFillTx/>
                <a:latin typeface="Amazon Ember Display"/>
                <a:ea typeface="+mn-ea"/>
                <a:cs typeface="+mn-cs"/>
              </a:rPr>
            </a:br>
            <a:r>
              <a:rPr kumimoji="0" lang="en-US" sz="1600" b="0" i="0" u="none" strike="noStrike" kern="1200" cap="none" spc="0" normalizeH="0" baseline="0" noProof="0">
                <a:ln>
                  <a:noFill/>
                </a:ln>
                <a:solidFill>
                  <a:srgbClr val="FFFFFF"/>
                </a:solidFill>
                <a:effectLst/>
                <a:uLnTx/>
                <a:uFillTx/>
                <a:latin typeface="Amazon Ember Display"/>
                <a:ea typeface="+mn-ea"/>
                <a:cs typeface="+mn-cs"/>
              </a:rPr>
              <a:t>CSL</a:t>
            </a:r>
            <a:endParaRPr kumimoji="0" lang="en-US" sz="16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57" name="Title 2">
            <a:extLst>
              <a:ext uri="{FF2B5EF4-FFF2-40B4-BE49-F238E27FC236}">
                <a16:creationId xmlns:a16="http://schemas.microsoft.com/office/drawing/2014/main" id="{27EBD2E1-D02C-2D70-2F2C-9FA16D86509F}"/>
              </a:ext>
            </a:extLst>
          </p:cNvPr>
          <p:cNvSpPr txBox="1">
            <a:spLocks/>
          </p:cNvSpPr>
          <p:nvPr/>
        </p:nvSpPr>
        <p:spPr>
          <a:xfrm>
            <a:off x="701040" y="1616875"/>
            <a:ext cx="11046207" cy="1588127"/>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4625" marR="0" lvl="0" indent="-174625"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mazon Ember Display"/>
                <a:ea typeface="+mj-ea"/>
                <a:cs typeface="+mj-cs"/>
              </a:rPr>
              <a:t>“Our goal was to create a robust environment that fosters innovation while keeping things simple, cost-effective, and productive.”</a:t>
            </a:r>
          </a:p>
        </p:txBody>
      </p:sp>
      <p:sp>
        <p:nvSpPr>
          <p:cNvPr id="58" name="Graphic 5">
            <a:extLst>
              <a:ext uri="{FF2B5EF4-FFF2-40B4-BE49-F238E27FC236}">
                <a16:creationId xmlns:a16="http://schemas.microsoft.com/office/drawing/2014/main" id="{888FDE68-6987-B2F6-DEA6-9422D19D60A9}"/>
              </a:ext>
            </a:extLst>
          </p:cNvPr>
          <p:cNvSpPr/>
          <p:nvPr/>
        </p:nvSpPr>
        <p:spPr>
          <a:xfrm>
            <a:off x="934696" y="3649462"/>
            <a:ext cx="1199600" cy="585545"/>
          </a:xfrm>
          <a:custGeom>
            <a:avLst/>
            <a:gdLst>
              <a:gd name="connsiteX0" fmla="*/ 879759 w 2480139"/>
              <a:gd name="connsiteY0" fmla="*/ 892521 h 1210596"/>
              <a:gd name="connsiteX1" fmla="*/ 892621 w 2480139"/>
              <a:gd name="connsiteY1" fmla="*/ 1164352 h 1210596"/>
              <a:gd name="connsiteX2" fmla="*/ 597333 w 2480139"/>
              <a:gd name="connsiteY2" fmla="*/ 1210342 h 1210596"/>
              <a:gd name="connsiteX3" fmla="*/ 287 w 2480139"/>
              <a:gd name="connsiteY3" fmla="*/ 597695 h 1210596"/>
              <a:gd name="connsiteX4" fmla="*/ 597333 w 2480139"/>
              <a:gd name="connsiteY4" fmla="*/ -254 h 1210596"/>
              <a:gd name="connsiteX5" fmla="*/ 886230 w 2480139"/>
              <a:gd name="connsiteY5" fmla="*/ 54111 h 1210596"/>
              <a:gd name="connsiteX6" fmla="*/ 869084 w 2480139"/>
              <a:gd name="connsiteY6" fmla="*/ 311245 h 1210596"/>
              <a:gd name="connsiteX7" fmla="*/ 635830 w 2480139"/>
              <a:gd name="connsiteY7" fmla="*/ 244393 h 1210596"/>
              <a:gd name="connsiteX8" fmla="*/ 334073 w 2480139"/>
              <a:gd name="connsiteY8" fmla="*/ 601882 h 1210596"/>
              <a:gd name="connsiteX9" fmla="*/ 648689 w 2480139"/>
              <a:gd name="connsiteY9" fmla="*/ 957318 h 1210596"/>
              <a:gd name="connsiteX10" fmla="*/ 879759 w 2480139"/>
              <a:gd name="connsiteY10" fmla="*/ 892521 h 1210596"/>
              <a:gd name="connsiteX11" fmla="*/ 1541023 w 2480139"/>
              <a:gd name="connsiteY11" fmla="*/ 524523 h 1210596"/>
              <a:gd name="connsiteX12" fmla="*/ 1397625 w 2480139"/>
              <a:gd name="connsiteY12" fmla="*/ 461780 h 1210596"/>
              <a:gd name="connsiteX13" fmla="*/ 1260698 w 2480139"/>
              <a:gd name="connsiteY13" fmla="*/ 327998 h 1210596"/>
              <a:gd name="connsiteX14" fmla="*/ 1414772 w 2480139"/>
              <a:gd name="connsiteY14" fmla="*/ 217211 h 1210596"/>
              <a:gd name="connsiteX15" fmla="*/ 1660803 w 2480139"/>
              <a:gd name="connsiteY15" fmla="*/ 275765 h 1210596"/>
              <a:gd name="connsiteX16" fmla="*/ 1673663 w 2480139"/>
              <a:gd name="connsiteY16" fmla="*/ 45736 h 1210596"/>
              <a:gd name="connsiteX17" fmla="*/ 1374088 w 2480139"/>
              <a:gd name="connsiteY17" fmla="*/ -254 h 1210596"/>
              <a:gd name="connsiteX18" fmla="*/ 939692 w 2480139"/>
              <a:gd name="connsiteY18" fmla="*/ 346803 h 1210596"/>
              <a:gd name="connsiteX19" fmla="*/ 1196480 w 2480139"/>
              <a:gd name="connsiteY19" fmla="*/ 691807 h 1210596"/>
              <a:gd name="connsiteX20" fmla="*/ 1267086 w 2480139"/>
              <a:gd name="connsiteY20" fmla="*/ 718992 h 1210596"/>
              <a:gd name="connsiteX21" fmla="*/ 1412587 w 2480139"/>
              <a:gd name="connsiteY21" fmla="*/ 852774 h 1210596"/>
              <a:gd name="connsiteX22" fmla="*/ 1247839 w 2480139"/>
              <a:gd name="connsiteY22" fmla="*/ 978257 h 1210596"/>
              <a:gd name="connsiteX23" fmla="*/ 978189 w 2480139"/>
              <a:gd name="connsiteY23" fmla="*/ 907139 h 1210596"/>
              <a:gd name="connsiteX24" fmla="*/ 958939 w 2480139"/>
              <a:gd name="connsiteY24" fmla="*/ 1162218 h 1210596"/>
              <a:gd name="connsiteX25" fmla="*/ 1277764 w 2480139"/>
              <a:gd name="connsiteY25" fmla="*/ 1208208 h 1210596"/>
              <a:gd name="connsiteX26" fmla="*/ 1744271 w 2480139"/>
              <a:gd name="connsiteY26" fmla="*/ 821402 h 1210596"/>
              <a:gd name="connsiteX27" fmla="*/ 1541023 w 2480139"/>
              <a:gd name="connsiteY27" fmla="*/ 524523 h 1210596"/>
              <a:gd name="connsiteX28" fmla="*/ 2129495 w 2480139"/>
              <a:gd name="connsiteY28" fmla="*/ 951075 h 1210596"/>
              <a:gd name="connsiteX29" fmla="*/ 2129495 w 2480139"/>
              <a:gd name="connsiteY29" fmla="*/ 20686 h 1210596"/>
              <a:gd name="connsiteX30" fmla="*/ 1808487 w 2480139"/>
              <a:gd name="connsiteY30" fmla="*/ 20686 h 1210596"/>
              <a:gd name="connsiteX31" fmla="*/ 1808487 w 2480139"/>
              <a:gd name="connsiteY31" fmla="*/ 1189403 h 1210596"/>
              <a:gd name="connsiteX32" fmla="*/ 2480426 w 2480139"/>
              <a:gd name="connsiteY32" fmla="*/ 1189403 h 1210596"/>
              <a:gd name="connsiteX33" fmla="*/ 2480426 w 2480139"/>
              <a:gd name="connsiteY33" fmla="*/ 951075 h 1210596"/>
              <a:gd name="connsiteX34" fmla="*/ 2294244 w 2480139"/>
              <a:gd name="connsiteY34" fmla="*/ 54111 h 1210596"/>
              <a:gd name="connsiteX35" fmla="*/ 2294244 w 2480139"/>
              <a:gd name="connsiteY35" fmla="*/ 54111 h 1210596"/>
              <a:gd name="connsiteX36" fmla="*/ 2315675 w 2480139"/>
              <a:gd name="connsiteY36" fmla="*/ 116854 h 1210596"/>
              <a:gd name="connsiteX37" fmla="*/ 2337028 w 2480139"/>
              <a:gd name="connsiteY37" fmla="*/ 116854 h 1210596"/>
              <a:gd name="connsiteX38" fmla="*/ 2358462 w 2480139"/>
              <a:gd name="connsiteY38" fmla="*/ 54111 h 1210596"/>
              <a:gd name="connsiteX39" fmla="*/ 2358462 w 2480139"/>
              <a:gd name="connsiteY39" fmla="*/ 54111 h 1210596"/>
              <a:gd name="connsiteX40" fmla="*/ 2358462 w 2480139"/>
              <a:gd name="connsiteY40" fmla="*/ 116854 h 1210596"/>
              <a:gd name="connsiteX41" fmla="*/ 2384099 w 2480139"/>
              <a:gd name="connsiteY41" fmla="*/ 116854 h 1210596"/>
              <a:gd name="connsiteX42" fmla="*/ 2384099 w 2480139"/>
              <a:gd name="connsiteY42" fmla="*/ 20686 h 1210596"/>
              <a:gd name="connsiteX43" fmla="*/ 2347784 w 2480139"/>
              <a:gd name="connsiteY43" fmla="*/ 20686 h 1210596"/>
              <a:gd name="connsiteX44" fmla="*/ 2326353 w 2480139"/>
              <a:gd name="connsiteY44" fmla="*/ 77106 h 1210596"/>
              <a:gd name="connsiteX45" fmla="*/ 2326353 w 2480139"/>
              <a:gd name="connsiteY45" fmla="*/ 77106 h 1210596"/>
              <a:gd name="connsiteX46" fmla="*/ 2304919 w 2480139"/>
              <a:gd name="connsiteY46" fmla="*/ 20686 h 1210596"/>
              <a:gd name="connsiteX47" fmla="*/ 2266422 w 2480139"/>
              <a:gd name="connsiteY47" fmla="*/ 20686 h 1210596"/>
              <a:gd name="connsiteX48" fmla="*/ 2266422 w 2480139"/>
              <a:gd name="connsiteY48" fmla="*/ 116854 h 1210596"/>
              <a:gd name="connsiteX49" fmla="*/ 2292141 w 2480139"/>
              <a:gd name="connsiteY49" fmla="*/ 116854 h 1210596"/>
              <a:gd name="connsiteX50" fmla="*/ 2292141 w 2480139"/>
              <a:gd name="connsiteY50" fmla="*/ 54111 h 1210596"/>
              <a:gd name="connsiteX51" fmla="*/ 2202204 w 2480139"/>
              <a:gd name="connsiteY51" fmla="*/ 116854 h 1210596"/>
              <a:gd name="connsiteX52" fmla="*/ 2227923 w 2480139"/>
              <a:gd name="connsiteY52" fmla="*/ 116854 h 1210596"/>
              <a:gd name="connsiteX53" fmla="*/ 2227923 w 2480139"/>
              <a:gd name="connsiteY53" fmla="*/ 41547 h 1210596"/>
              <a:gd name="connsiteX54" fmla="*/ 2255745 w 2480139"/>
              <a:gd name="connsiteY54" fmla="*/ 41547 h 1210596"/>
              <a:gd name="connsiteX55" fmla="*/ 2255745 w 2480139"/>
              <a:gd name="connsiteY55" fmla="*/ 20686 h 1210596"/>
              <a:gd name="connsiteX56" fmla="*/ 2174382 w 2480139"/>
              <a:gd name="connsiteY56" fmla="*/ 20686 h 1210596"/>
              <a:gd name="connsiteX57" fmla="*/ 2174382 w 2480139"/>
              <a:gd name="connsiteY57" fmla="*/ 41547 h 1210596"/>
              <a:gd name="connsiteX58" fmla="*/ 2202204 w 2480139"/>
              <a:gd name="connsiteY58" fmla="*/ 41547 h 121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480139" h="1210596">
                <a:moveTo>
                  <a:pt x="879759" y="892521"/>
                </a:moveTo>
                <a:lnTo>
                  <a:pt x="892621" y="1164352"/>
                </a:lnTo>
                <a:cubicBezTo>
                  <a:pt x="792006" y="1193589"/>
                  <a:pt x="689292" y="1210342"/>
                  <a:pt x="597333" y="1210342"/>
                </a:cubicBezTo>
                <a:cubicBezTo>
                  <a:pt x="250606" y="1210342"/>
                  <a:pt x="287" y="1007497"/>
                  <a:pt x="287" y="597695"/>
                </a:cubicBezTo>
                <a:cubicBezTo>
                  <a:pt x="4574" y="250637"/>
                  <a:pt x="205719" y="-254"/>
                  <a:pt x="597333" y="-254"/>
                </a:cubicBezTo>
                <a:cubicBezTo>
                  <a:pt x="753510" y="-254"/>
                  <a:pt x="858409" y="41547"/>
                  <a:pt x="886230" y="54111"/>
                </a:cubicBezTo>
                <a:lnTo>
                  <a:pt x="869084" y="311245"/>
                </a:lnTo>
                <a:cubicBezTo>
                  <a:pt x="830585" y="290383"/>
                  <a:pt x="736363" y="244393"/>
                  <a:pt x="635830" y="244393"/>
                </a:cubicBezTo>
                <a:cubicBezTo>
                  <a:pt x="430398" y="244393"/>
                  <a:pt x="334073" y="373988"/>
                  <a:pt x="334073" y="601882"/>
                </a:cubicBezTo>
                <a:cubicBezTo>
                  <a:pt x="334073" y="802595"/>
                  <a:pt x="447545" y="957318"/>
                  <a:pt x="648689" y="957318"/>
                </a:cubicBezTo>
                <a:cubicBezTo>
                  <a:pt x="766369" y="957318"/>
                  <a:pt x="849834" y="911328"/>
                  <a:pt x="879759" y="892521"/>
                </a:cubicBezTo>
                <a:close/>
                <a:moveTo>
                  <a:pt x="1541023" y="524523"/>
                </a:moveTo>
                <a:lnTo>
                  <a:pt x="1397625" y="461780"/>
                </a:lnTo>
                <a:cubicBezTo>
                  <a:pt x="1290623" y="415790"/>
                  <a:pt x="1260698" y="388607"/>
                  <a:pt x="1260698" y="327998"/>
                </a:cubicBezTo>
                <a:cubicBezTo>
                  <a:pt x="1260698" y="256957"/>
                  <a:pt x="1318445" y="217211"/>
                  <a:pt x="1414772" y="217211"/>
                </a:cubicBezTo>
                <a:cubicBezTo>
                  <a:pt x="1506730" y="217211"/>
                  <a:pt x="1605239" y="246448"/>
                  <a:pt x="1660803" y="275765"/>
                </a:cubicBezTo>
                <a:lnTo>
                  <a:pt x="1673663" y="45736"/>
                </a:lnTo>
                <a:cubicBezTo>
                  <a:pt x="1577417" y="8121"/>
                  <a:pt x="1463946" y="-254"/>
                  <a:pt x="1374088" y="-254"/>
                </a:cubicBezTo>
                <a:cubicBezTo>
                  <a:pt x="1119403" y="-254"/>
                  <a:pt x="939692" y="125230"/>
                  <a:pt x="939692" y="346803"/>
                </a:cubicBezTo>
                <a:cubicBezTo>
                  <a:pt x="939692" y="512036"/>
                  <a:pt x="999623" y="616503"/>
                  <a:pt x="1196480" y="691807"/>
                </a:cubicBezTo>
                <a:lnTo>
                  <a:pt x="1267086" y="718992"/>
                </a:lnTo>
                <a:cubicBezTo>
                  <a:pt x="1359126" y="754550"/>
                  <a:pt x="1412587" y="775412"/>
                  <a:pt x="1412587" y="852774"/>
                </a:cubicBezTo>
                <a:cubicBezTo>
                  <a:pt x="1412587" y="925947"/>
                  <a:pt x="1369803" y="978257"/>
                  <a:pt x="1247839" y="978257"/>
                </a:cubicBezTo>
                <a:cubicBezTo>
                  <a:pt x="1132262" y="978257"/>
                  <a:pt x="1016688" y="930135"/>
                  <a:pt x="978189" y="907139"/>
                </a:cubicBezTo>
                <a:lnTo>
                  <a:pt x="958939" y="1162218"/>
                </a:lnTo>
                <a:cubicBezTo>
                  <a:pt x="1018870" y="1176836"/>
                  <a:pt x="1134447" y="1208208"/>
                  <a:pt x="1277764" y="1208208"/>
                </a:cubicBezTo>
                <a:cubicBezTo>
                  <a:pt x="1555986" y="1208208"/>
                  <a:pt x="1744271" y="1078615"/>
                  <a:pt x="1744271" y="821402"/>
                </a:cubicBezTo>
                <a:cubicBezTo>
                  <a:pt x="1744271" y="647872"/>
                  <a:pt x="1650128" y="572645"/>
                  <a:pt x="1541023" y="524523"/>
                </a:cubicBezTo>
                <a:close/>
                <a:moveTo>
                  <a:pt x="2129495" y="951075"/>
                </a:moveTo>
                <a:lnTo>
                  <a:pt x="2129495" y="20686"/>
                </a:lnTo>
                <a:lnTo>
                  <a:pt x="1808487" y="20686"/>
                </a:lnTo>
                <a:lnTo>
                  <a:pt x="1808487" y="1189403"/>
                </a:lnTo>
                <a:lnTo>
                  <a:pt x="2480426" y="1189403"/>
                </a:lnTo>
                <a:lnTo>
                  <a:pt x="2480426" y="951075"/>
                </a:lnTo>
                <a:close/>
                <a:moveTo>
                  <a:pt x="2294244" y="54111"/>
                </a:moveTo>
                <a:lnTo>
                  <a:pt x="2294244" y="54111"/>
                </a:lnTo>
                <a:lnTo>
                  <a:pt x="2315675" y="116854"/>
                </a:lnTo>
                <a:lnTo>
                  <a:pt x="2337028" y="116854"/>
                </a:lnTo>
                <a:lnTo>
                  <a:pt x="2358462" y="54111"/>
                </a:lnTo>
                <a:lnTo>
                  <a:pt x="2358462" y="54111"/>
                </a:lnTo>
                <a:lnTo>
                  <a:pt x="2358462" y="116854"/>
                </a:lnTo>
                <a:lnTo>
                  <a:pt x="2384099" y="116854"/>
                </a:lnTo>
                <a:lnTo>
                  <a:pt x="2384099" y="20686"/>
                </a:lnTo>
                <a:lnTo>
                  <a:pt x="2347784" y="20686"/>
                </a:lnTo>
                <a:lnTo>
                  <a:pt x="2326353" y="77106"/>
                </a:lnTo>
                <a:lnTo>
                  <a:pt x="2326353" y="77106"/>
                </a:lnTo>
                <a:lnTo>
                  <a:pt x="2304919" y="20686"/>
                </a:lnTo>
                <a:lnTo>
                  <a:pt x="2266422" y="20686"/>
                </a:lnTo>
                <a:lnTo>
                  <a:pt x="2266422" y="116854"/>
                </a:lnTo>
                <a:lnTo>
                  <a:pt x="2292141" y="116854"/>
                </a:lnTo>
                <a:lnTo>
                  <a:pt x="2292141" y="54111"/>
                </a:lnTo>
                <a:close/>
                <a:moveTo>
                  <a:pt x="2202204" y="116854"/>
                </a:moveTo>
                <a:lnTo>
                  <a:pt x="2227923" y="116854"/>
                </a:lnTo>
                <a:lnTo>
                  <a:pt x="2227923" y="41547"/>
                </a:lnTo>
                <a:lnTo>
                  <a:pt x="2255745" y="41547"/>
                </a:lnTo>
                <a:lnTo>
                  <a:pt x="2255745" y="20686"/>
                </a:lnTo>
                <a:lnTo>
                  <a:pt x="2174382" y="20686"/>
                </a:lnTo>
                <a:lnTo>
                  <a:pt x="2174382" y="41547"/>
                </a:lnTo>
                <a:lnTo>
                  <a:pt x="2202204" y="41547"/>
                </a:lnTo>
                <a:close/>
              </a:path>
            </a:pathLst>
          </a:custGeom>
          <a:solidFill>
            <a:srgbClr val="FFFFFF"/>
          </a:solidFill>
          <a:ln w="2138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mazon Ember Display"/>
            </a:endParaRPr>
          </a:p>
        </p:txBody>
      </p:sp>
      <p:grpSp>
        <p:nvGrpSpPr>
          <p:cNvPr id="59" name="Group 58">
            <a:extLst>
              <a:ext uri="{FF2B5EF4-FFF2-40B4-BE49-F238E27FC236}">
                <a16:creationId xmlns:a16="http://schemas.microsoft.com/office/drawing/2014/main" id="{40F13D81-EF62-C832-0B9F-C7C5B37DF8B9}"/>
              </a:ext>
            </a:extLst>
          </p:cNvPr>
          <p:cNvGrpSpPr/>
          <p:nvPr/>
        </p:nvGrpSpPr>
        <p:grpSpPr>
          <a:xfrm>
            <a:off x="802196" y="4759918"/>
            <a:ext cx="3513251" cy="1472907"/>
            <a:chOff x="586549" y="4772618"/>
            <a:chExt cx="3513251" cy="1472907"/>
          </a:xfrm>
        </p:grpSpPr>
        <p:sp>
          <p:nvSpPr>
            <p:cNvPr id="60" name="Rounded Rectangle 24">
              <a:extLst>
                <a:ext uri="{FF2B5EF4-FFF2-40B4-BE49-F238E27FC236}">
                  <a16:creationId xmlns:a16="http://schemas.microsoft.com/office/drawing/2014/main" id="{9467CD2A-997A-26BD-B0D1-5EE33805D787}"/>
                </a:ext>
              </a:extLst>
            </p:cNvPr>
            <p:cNvSpPr/>
            <p:nvPr/>
          </p:nvSpPr>
          <p:spPr>
            <a:xfrm>
              <a:off x="586549" y="4772618"/>
              <a:ext cx="3513251" cy="1472907"/>
            </a:xfrm>
            <a:prstGeom prst="roundRect">
              <a:avLst>
                <a:gd name="adj" fmla="val 8907"/>
              </a:avLst>
            </a:prstGeom>
            <a:gradFill>
              <a:gsLst>
                <a:gs pos="99000">
                  <a:srgbClr val="007DFF"/>
                </a:gs>
                <a:gs pos="0">
                  <a:srgbClr val="00D6C7"/>
                </a:gs>
              </a:gsLst>
              <a:lin ang="0" scaled="0"/>
            </a:gradFill>
            <a:ln w="19050" cap="flat" cmpd="sng" algn="ctr">
              <a:noFill/>
              <a:prstDash val="solid"/>
              <a:miter lim="800000"/>
            </a:ln>
            <a:effectLst/>
          </p:spPr>
          <p:txBody>
            <a:bodyPr lIns="108000" tIns="27432" rIns="0" bIns="27432"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61" name="Title 2">
              <a:extLst>
                <a:ext uri="{FF2B5EF4-FFF2-40B4-BE49-F238E27FC236}">
                  <a16:creationId xmlns:a16="http://schemas.microsoft.com/office/drawing/2014/main" id="{2D5C324A-0854-9792-CD34-3E06102BDD3D}"/>
                </a:ext>
              </a:extLst>
            </p:cNvPr>
            <p:cNvSpPr txBox="1">
              <a:spLocks/>
            </p:cNvSpPr>
            <p:nvPr/>
          </p:nvSpPr>
          <p:spPr>
            <a:xfrm>
              <a:off x="813838" y="5013692"/>
              <a:ext cx="3048044" cy="590931"/>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44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Accelerated initial wave planning by 10x </a:t>
              </a:r>
            </a:p>
          </p:txBody>
        </p:sp>
      </p:grpSp>
      <p:grpSp>
        <p:nvGrpSpPr>
          <p:cNvPr id="62" name="Group 61">
            <a:extLst>
              <a:ext uri="{FF2B5EF4-FFF2-40B4-BE49-F238E27FC236}">
                <a16:creationId xmlns:a16="http://schemas.microsoft.com/office/drawing/2014/main" id="{E5DB6D60-E3C6-E91E-26BE-D8F0AEF1830C}"/>
              </a:ext>
            </a:extLst>
          </p:cNvPr>
          <p:cNvGrpSpPr/>
          <p:nvPr/>
        </p:nvGrpSpPr>
        <p:grpSpPr>
          <a:xfrm>
            <a:off x="4562546" y="4759918"/>
            <a:ext cx="3513251" cy="1472907"/>
            <a:chOff x="4346899" y="4772618"/>
            <a:chExt cx="3513251" cy="1472907"/>
          </a:xfrm>
        </p:grpSpPr>
        <p:sp>
          <p:nvSpPr>
            <p:cNvPr id="63" name="Rounded Rectangle 24">
              <a:extLst>
                <a:ext uri="{FF2B5EF4-FFF2-40B4-BE49-F238E27FC236}">
                  <a16:creationId xmlns:a16="http://schemas.microsoft.com/office/drawing/2014/main" id="{EFDB16FD-B596-7AE2-2D0F-4F8C16F49059}"/>
                </a:ext>
              </a:extLst>
            </p:cNvPr>
            <p:cNvSpPr/>
            <p:nvPr/>
          </p:nvSpPr>
          <p:spPr>
            <a:xfrm>
              <a:off x="4346899" y="4772618"/>
              <a:ext cx="3513251" cy="1472907"/>
            </a:xfrm>
            <a:prstGeom prst="roundRect">
              <a:avLst>
                <a:gd name="adj" fmla="val 8907"/>
              </a:avLst>
            </a:prstGeom>
            <a:gradFill>
              <a:gsLst>
                <a:gs pos="99000">
                  <a:srgbClr val="E433FF"/>
                </a:gs>
                <a:gs pos="0">
                  <a:srgbClr val="007DFF"/>
                </a:gs>
              </a:gsLst>
              <a:lin ang="0" scaled="0"/>
            </a:gradFill>
            <a:ln w="19050" cap="flat" cmpd="sng" algn="ctr">
              <a:noFill/>
              <a:prstDash val="solid"/>
              <a:miter lim="800000"/>
            </a:ln>
            <a:effectLst/>
          </p:spPr>
          <p:txBody>
            <a:bodyPr lIns="108000" tIns="27432" rIns="0" bIns="27432"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64" name="Title 2">
              <a:extLst>
                <a:ext uri="{FF2B5EF4-FFF2-40B4-BE49-F238E27FC236}">
                  <a16:creationId xmlns:a16="http://schemas.microsoft.com/office/drawing/2014/main" id="{68A88748-F934-3D0E-6255-39F8FD4E1448}"/>
                </a:ext>
              </a:extLst>
            </p:cNvPr>
            <p:cNvSpPr txBox="1">
              <a:spLocks/>
            </p:cNvSpPr>
            <p:nvPr/>
          </p:nvSpPr>
          <p:spPr>
            <a:xfrm>
              <a:off x="4591455" y="5013286"/>
              <a:ext cx="3054485" cy="84023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44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Accelerated application discovery time by 12x for each application</a:t>
              </a:r>
            </a:p>
          </p:txBody>
        </p:sp>
      </p:grpSp>
      <p:grpSp>
        <p:nvGrpSpPr>
          <p:cNvPr id="65" name="Group 64">
            <a:extLst>
              <a:ext uri="{FF2B5EF4-FFF2-40B4-BE49-F238E27FC236}">
                <a16:creationId xmlns:a16="http://schemas.microsoft.com/office/drawing/2014/main" id="{E2E6D2D0-46D6-5D19-F1C4-0C8E68C4038C}"/>
              </a:ext>
            </a:extLst>
          </p:cNvPr>
          <p:cNvGrpSpPr/>
          <p:nvPr/>
        </p:nvGrpSpPr>
        <p:grpSpPr>
          <a:xfrm>
            <a:off x="8322896" y="4759918"/>
            <a:ext cx="3513251" cy="1472907"/>
            <a:chOff x="8107249" y="4772618"/>
            <a:chExt cx="3513251" cy="1472907"/>
          </a:xfrm>
        </p:grpSpPr>
        <p:sp>
          <p:nvSpPr>
            <p:cNvPr id="66" name="Rounded Rectangle 24">
              <a:extLst>
                <a:ext uri="{FF2B5EF4-FFF2-40B4-BE49-F238E27FC236}">
                  <a16:creationId xmlns:a16="http://schemas.microsoft.com/office/drawing/2014/main" id="{4891CE5F-273D-8838-F3CD-2C09D18A210C}"/>
                </a:ext>
              </a:extLst>
            </p:cNvPr>
            <p:cNvSpPr/>
            <p:nvPr/>
          </p:nvSpPr>
          <p:spPr>
            <a:xfrm>
              <a:off x="8107249" y="4772618"/>
              <a:ext cx="3513251" cy="1472907"/>
            </a:xfrm>
            <a:prstGeom prst="roundRect">
              <a:avLst>
                <a:gd name="adj" fmla="val 8907"/>
              </a:avLst>
            </a:prstGeom>
            <a:gradFill>
              <a:gsLst>
                <a:gs pos="99000">
                  <a:srgbClr val="E433FF">
                    <a:lumMod val="75000"/>
                  </a:srgbClr>
                </a:gs>
                <a:gs pos="0">
                  <a:srgbClr val="E433FF"/>
                </a:gs>
              </a:gsLst>
              <a:lin ang="0" scaled="0"/>
            </a:gradFill>
            <a:ln w="19050" cap="flat" cmpd="sng" algn="ctr">
              <a:noFill/>
              <a:prstDash val="solid"/>
              <a:miter lim="800000"/>
            </a:ln>
            <a:effectLst/>
          </p:spPr>
          <p:txBody>
            <a:bodyPr lIns="108000" tIns="27432" rIns="0" bIns="27432"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000000"/>
                </a:solidFill>
                <a:effectLst/>
                <a:uLnTx/>
                <a:uFillTx/>
                <a:latin typeface="Amazon Ember Mono" panose="020B0509020204020204" pitchFamily="49" charset="0"/>
                <a:ea typeface="Amazon Ember Mono" panose="020B0509020204020204" pitchFamily="49" charset="0"/>
                <a:cs typeface="Amazon Ember Mono" panose="020B0509020204020204" pitchFamily="49" charset="0"/>
              </a:endParaRPr>
            </a:p>
          </p:txBody>
        </p:sp>
        <p:sp>
          <p:nvSpPr>
            <p:cNvPr id="67" name="Title 2">
              <a:extLst>
                <a:ext uri="{FF2B5EF4-FFF2-40B4-BE49-F238E27FC236}">
                  <a16:creationId xmlns:a16="http://schemas.microsoft.com/office/drawing/2014/main" id="{34772FD2-A2DD-EBA6-10A1-97377951CB08}"/>
                </a:ext>
              </a:extLst>
            </p:cNvPr>
            <p:cNvSpPr txBox="1">
              <a:spLocks/>
            </p:cNvSpPr>
            <p:nvPr/>
          </p:nvSpPr>
          <p:spPr>
            <a:xfrm>
              <a:off x="8372272" y="5019771"/>
              <a:ext cx="3054485" cy="840230"/>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44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On track to exit 17 data centers in 30 months while realizing 30% operational cost savings</a:t>
              </a:r>
            </a:p>
          </p:txBody>
        </p:sp>
      </p:grpSp>
    </p:spTree>
    <p:extLst>
      <p:ext uri="{BB962C8B-B14F-4D97-AF65-F5344CB8AC3E}">
        <p14:creationId xmlns:p14="http://schemas.microsoft.com/office/powerpoint/2010/main" val="636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par>
                                <p:cTn id="8" presetID="42" presetClass="path" presetSubtype="0" decel="100000" fill="hold" grpId="1" nodeType="withEffect">
                                  <p:stCondLst>
                                    <p:cond delay="0"/>
                                  </p:stCondLst>
                                  <p:iterate type="wd">
                                    <p:tmPct val="10000"/>
                                  </p:iterate>
                                  <p:childTnLst>
                                    <p:animMotion origin="layout" path="M 1.25E-6 0.03889 L 1.25E-6 1.85185E-6 " pathEditMode="relative" rAng="0" ptsTypes="AA">
                                      <p:cBhvr>
                                        <p:cTn id="9" dur="1000" fill="hold"/>
                                        <p:tgtEl>
                                          <p:spTgt spid="57"/>
                                        </p:tgtEl>
                                        <p:attrNameLst>
                                          <p:attrName>ppt_x</p:attrName>
                                          <p:attrName>ppt_y</p:attrName>
                                        </p:attrNameLst>
                                      </p:cBhvr>
                                      <p:rCtr x="0" y="-1944"/>
                                    </p:animMotion>
                                  </p:childTnLst>
                                </p:cTn>
                              </p:par>
                            </p:childTnLst>
                          </p:cTn>
                        </p:par>
                        <p:par>
                          <p:cTn id="10" fill="hold">
                            <p:stCondLst>
                              <p:cond delay="3100"/>
                            </p:stCondLst>
                            <p:childTnLst>
                              <p:par>
                                <p:cTn id="11" presetID="10" presetClass="entr" presetSubtype="0" fill="hold" grpId="0" nodeType="after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42" presetClass="path" presetSubtype="0" decel="100000" fill="hold" grpId="1" nodeType="withEffect">
                                  <p:stCondLst>
                                    <p:cond delay="0"/>
                                  </p:stCondLst>
                                  <p:childTnLst>
                                    <p:animMotion origin="layout" path="M -0.01719 -0.00023 L -1.25E-6 1.85185E-6 " pathEditMode="relative" rAng="0" ptsTypes="AA">
                                      <p:cBhvr>
                                        <p:cTn id="15" dur="500" fill="hold"/>
                                        <p:tgtEl>
                                          <p:spTgt spid="58"/>
                                        </p:tgtEl>
                                        <p:attrNameLst>
                                          <p:attrName>ppt_x</p:attrName>
                                          <p:attrName>ppt_y</p:attrName>
                                        </p:attrNameLst>
                                      </p:cBhvr>
                                      <p:rCtr x="859" y="0"/>
                                    </p:animMotion>
                                  </p:childTnLst>
                                </p:cTn>
                              </p:par>
                              <p:par>
                                <p:cTn id="16" presetID="10"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42" presetClass="path" presetSubtype="0" decel="100000" fill="hold" grpId="1" nodeType="withEffect">
                                  <p:stCondLst>
                                    <p:cond delay="0"/>
                                  </p:stCondLst>
                                  <p:childTnLst>
                                    <p:animMotion origin="layout" path="M -0.01719 -0.00023 L -1.25E-6 1.85185E-6 " pathEditMode="relative" rAng="0" ptsTypes="AA">
                                      <p:cBhvr>
                                        <p:cTn id="20" dur="500" fill="hold"/>
                                        <p:tgtEl>
                                          <p:spTgt spid="56"/>
                                        </p:tgtEl>
                                        <p:attrNameLst>
                                          <p:attrName>ppt_x</p:attrName>
                                          <p:attrName>ppt_y</p:attrName>
                                        </p:attrNameLst>
                                      </p:cBhvr>
                                      <p:rCtr x="859" y="0"/>
                                    </p:animMotion>
                                  </p:childTnLst>
                                </p:cTn>
                              </p:par>
                            </p:childTnLst>
                          </p:cTn>
                        </p:par>
                        <p:par>
                          <p:cTn id="21" fill="hold">
                            <p:stCondLst>
                              <p:cond delay="3600"/>
                            </p:stCondLst>
                            <p:childTnLst>
                              <p:par>
                                <p:cTn id="22" presetID="10" presetClass="entr" presetSubtype="0"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42" presetClass="path" presetSubtype="0" decel="100000" fill="hold" nodeType="withEffect">
                                  <p:stCondLst>
                                    <p:cond delay="0"/>
                                  </p:stCondLst>
                                  <p:childTnLst>
                                    <p:animMotion origin="layout" path="M 1.25E-6 0.03889 L 1.25E-6 1.85185E-6 " pathEditMode="relative" rAng="0" ptsTypes="AA">
                                      <p:cBhvr>
                                        <p:cTn id="26" dur="500" fill="hold"/>
                                        <p:tgtEl>
                                          <p:spTgt spid="59"/>
                                        </p:tgtEl>
                                        <p:attrNameLst>
                                          <p:attrName>ppt_x</p:attrName>
                                          <p:attrName>ppt_y</p:attrName>
                                        </p:attrNameLst>
                                      </p:cBhvr>
                                      <p:rCtr x="0" y="-1944"/>
                                    </p:animMotion>
                                  </p:childTnLst>
                                </p:cTn>
                              </p:par>
                              <p:par>
                                <p:cTn id="27" presetID="10" presetClass="entr" presetSubtype="0" fill="hold" nodeType="withEffect">
                                  <p:stCondLst>
                                    <p:cond delay="20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42" presetClass="path" presetSubtype="0" decel="100000" fill="hold" nodeType="withEffect">
                                  <p:stCondLst>
                                    <p:cond delay="200"/>
                                  </p:stCondLst>
                                  <p:childTnLst>
                                    <p:animMotion origin="layout" path="M 1.25E-6 0.03889 L 1.25E-6 1.85185E-6 " pathEditMode="relative" rAng="0" ptsTypes="AA">
                                      <p:cBhvr>
                                        <p:cTn id="31" dur="500" fill="hold"/>
                                        <p:tgtEl>
                                          <p:spTgt spid="62"/>
                                        </p:tgtEl>
                                        <p:attrNameLst>
                                          <p:attrName>ppt_x</p:attrName>
                                          <p:attrName>ppt_y</p:attrName>
                                        </p:attrNameLst>
                                      </p:cBhvr>
                                      <p:rCtr x="0" y="-1944"/>
                                    </p:animMotion>
                                  </p:childTnLst>
                                </p:cTn>
                              </p:par>
                              <p:par>
                                <p:cTn id="32" presetID="10" presetClass="entr" presetSubtype="0" fill="hold" nodeType="withEffect">
                                  <p:stCondLst>
                                    <p:cond delay="40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42" presetClass="path" presetSubtype="0" decel="100000" fill="hold" nodeType="withEffect">
                                  <p:stCondLst>
                                    <p:cond delay="400"/>
                                  </p:stCondLst>
                                  <p:childTnLst>
                                    <p:animMotion origin="layout" path="M 1.25E-6 0.03889 L 1.25E-6 1.85185E-6 " pathEditMode="relative" rAng="0" ptsTypes="AA">
                                      <p:cBhvr>
                                        <p:cTn id="36" dur="500" fill="hold"/>
                                        <p:tgtEl>
                                          <p:spTgt spid="6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57" grpId="0"/>
      <p:bldP spid="57" grpId="1"/>
      <p:bldP spid="58" grpId="0" animBg="1"/>
      <p:bldP spid="5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E2635-3256-2EBA-B558-49A90A56A46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D0EBA87-E1BB-A98A-22D3-E6A8B7791771}"/>
              </a:ext>
            </a:extLst>
          </p:cNvPr>
          <p:cNvSpPr txBox="1">
            <a:spLocks/>
          </p:cNvSpPr>
          <p:nvPr/>
        </p:nvSpPr>
        <p:spPr>
          <a:xfrm>
            <a:off x="701040" y="336298"/>
            <a:ext cx="13510260" cy="99339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4000" dirty="0">
                <a:latin typeface="Slack-Lato"/>
              </a:rPr>
              <a:t>Appendix: </a:t>
            </a:r>
            <a:r>
              <a:rPr lang="en-US" sz="4000" dirty="0">
                <a:solidFill>
                  <a:srgbClr val="FFFFFF"/>
                </a:solidFill>
                <a:latin typeface="Amazon Ember"/>
              </a:rPr>
              <a:t>Sample Customer Reference</a:t>
            </a:r>
            <a:endParaRPr lang="en-US" dirty="0"/>
          </a:p>
        </p:txBody>
      </p:sp>
      <p:sp>
        <p:nvSpPr>
          <p:cNvPr id="2" name="Title 1">
            <a:extLst>
              <a:ext uri="{FF2B5EF4-FFF2-40B4-BE49-F238E27FC236}">
                <a16:creationId xmlns:a16="http://schemas.microsoft.com/office/drawing/2014/main" id="{51776C57-12AC-F9C2-C8BD-C1967A31294D}"/>
              </a:ext>
            </a:extLst>
          </p:cNvPr>
          <p:cNvSpPr>
            <a:spLocks noGrp="1"/>
          </p:cNvSpPr>
          <p:nvPr>
            <p:ph type="title"/>
          </p:nvPr>
        </p:nvSpPr>
        <p:spPr>
          <a:xfrm>
            <a:off x="701040" y="1634232"/>
            <a:ext cx="12303760" cy="3125036"/>
          </a:xfrm>
        </p:spPr>
        <p:txBody>
          <a:bodyPr vert="horz" lIns="91440" tIns="45720" rIns="91440" bIns="45720" rtlCol="0" anchor="t" anchorCtr="0">
            <a:noAutofit/>
          </a:bodyPr>
          <a:lstStyle/>
          <a:p>
            <a:pPr marL="123825" indent="-123825"/>
            <a:r>
              <a:rPr lang="en-US" sz="2400" dirty="0"/>
              <a:t>“At 1CloudHub, AWS Transform for VMware significantly accelerated our VMware-to-AWS migration assessment for our customer, a 'global virtualization platform' provider. It reduced execution time by 40% and cut manual effort by 60% in key areas like dependency mapping and compliance. With AI-driven insights, we created optimized wave plans projected to lower migration costs by 30–40%, while improving security, compliance, and business alignment.”</a:t>
            </a:r>
          </a:p>
        </p:txBody>
      </p:sp>
      <p:pic>
        <p:nvPicPr>
          <p:cNvPr id="3" name="Picture 2">
            <a:extLst>
              <a:ext uri="{FF2B5EF4-FFF2-40B4-BE49-F238E27FC236}">
                <a16:creationId xmlns:a16="http://schemas.microsoft.com/office/drawing/2014/main" id="{43010443-CE4F-186B-6116-5EE9E01A851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5978" y="4647280"/>
            <a:ext cx="2447925" cy="647942"/>
          </a:xfrm>
          <a:prstGeom prst="rect">
            <a:avLst/>
          </a:prstGeom>
        </p:spPr>
      </p:pic>
    </p:spTree>
    <p:extLst>
      <p:ext uri="{BB962C8B-B14F-4D97-AF65-F5344CB8AC3E}">
        <p14:creationId xmlns:p14="http://schemas.microsoft.com/office/powerpoint/2010/main" val="273792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552 -2.59259E-6 L -3.54167E-6 -2.59259E-6 " pathEditMode="relative" rAng="0" ptsTypes="AA">
                                      <p:cBhvr>
                                        <p:cTn id="9" dur="600" fill="hold"/>
                                        <p:tgtEl>
                                          <p:spTgt spid="2"/>
                                        </p:tgtEl>
                                        <p:attrNameLst>
                                          <p:attrName>ppt_x</p:attrName>
                                          <p:attrName>ppt_y</p:attrName>
                                        </p:attrNameLst>
                                      </p:cBhvr>
                                      <p:rCtr x="-1276" y="0"/>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00"/>
                                  </p:stCondLst>
                                  <p:childTnLst>
                                    <p:animMotion origin="layout" path="M 0.02552 -2.59259E-6 L -3.54167E-6 -2.59259E-6 " pathEditMode="relative" rAng="0" ptsTypes="AA">
                                      <p:cBhvr>
                                        <p:cTn id="14" dur="600" fill="hold"/>
                                        <p:tgtEl>
                                          <p:spTgt spid="3"/>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22B1-79C1-465E-84DF-14D4D172BC37}"/>
              </a:ext>
            </a:extLst>
          </p:cNvPr>
          <p:cNvSpPr>
            <a:spLocks noGrp="1"/>
          </p:cNvSpPr>
          <p:nvPr>
            <p:ph type="title"/>
          </p:nvPr>
        </p:nvSpPr>
        <p:spPr/>
        <p:txBody>
          <a:bodyPr/>
          <a:lstStyle/>
          <a:p>
            <a:r>
              <a:rPr lang="en-US"/>
              <a:t>6. Migration Roadmap</a:t>
            </a:r>
          </a:p>
        </p:txBody>
      </p:sp>
      <p:graphicFrame>
        <p:nvGraphicFramePr>
          <p:cNvPr id="4" name="Tabla 3">
            <a:extLst>
              <a:ext uri="{FF2B5EF4-FFF2-40B4-BE49-F238E27FC236}">
                <a16:creationId xmlns:a16="http://schemas.microsoft.com/office/drawing/2014/main" id="{2BEA0D25-E9ED-5D2C-D766-6059495ED5FF}"/>
              </a:ext>
            </a:extLst>
          </p:cNvPr>
          <p:cNvGraphicFramePr>
            <a:graphicFrameLocks noGrp="1"/>
          </p:cNvGraphicFramePr>
          <p:nvPr>
            <p:extLst>
              <p:ext uri="{D42A27DB-BD31-4B8C-83A1-F6EECF244321}">
                <p14:modId xmlns:p14="http://schemas.microsoft.com/office/powerpoint/2010/main" val="4152690882"/>
              </p:ext>
            </p:extLst>
          </p:nvPr>
        </p:nvGraphicFramePr>
        <p:xfrm>
          <a:off x="1169145" y="1658520"/>
          <a:ext cx="11928088" cy="4659778"/>
        </p:xfrm>
        <a:graphic>
          <a:graphicData uri="http://schemas.openxmlformats.org/drawingml/2006/table">
            <a:tbl>
              <a:tblPr bandRow="1">
                <a:tableStyleId>{5C22544A-7EE6-4342-B048-85BDC9FD1C3A}</a:tableStyleId>
              </a:tblPr>
              <a:tblGrid>
                <a:gridCol w="576763">
                  <a:extLst>
                    <a:ext uri="{9D8B030D-6E8A-4147-A177-3AD203B41FA5}">
                      <a16:colId xmlns:a16="http://schemas.microsoft.com/office/drawing/2014/main" val="1249138351"/>
                    </a:ext>
                  </a:extLst>
                </a:gridCol>
                <a:gridCol w="2459182">
                  <a:extLst>
                    <a:ext uri="{9D8B030D-6E8A-4147-A177-3AD203B41FA5}">
                      <a16:colId xmlns:a16="http://schemas.microsoft.com/office/drawing/2014/main" val="3798812720"/>
                    </a:ext>
                  </a:extLst>
                </a:gridCol>
                <a:gridCol w="2730952">
                  <a:extLst>
                    <a:ext uri="{9D8B030D-6E8A-4147-A177-3AD203B41FA5}">
                      <a16:colId xmlns:a16="http://schemas.microsoft.com/office/drawing/2014/main" val="2337711648"/>
                    </a:ext>
                  </a:extLst>
                </a:gridCol>
                <a:gridCol w="2580925">
                  <a:extLst>
                    <a:ext uri="{9D8B030D-6E8A-4147-A177-3AD203B41FA5}">
                      <a16:colId xmlns:a16="http://schemas.microsoft.com/office/drawing/2014/main" val="3085134694"/>
                    </a:ext>
                  </a:extLst>
                </a:gridCol>
                <a:gridCol w="596711">
                  <a:extLst>
                    <a:ext uri="{9D8B030D-6E8A-4147-A177-3AD203B41FA5}">
                      <a16:colId xmlns:a16="http://schemas.microsoft.com/office/drawing/2014/main" val="1192804635"/>
                    </a:ext>
                  </a:extLst>
                </a:gridCol>
                <a:gridCol w="596711">
                  <a:extLst>
                    <a:ext uri="{9D8B030D-6E8A-4147-A177-3AD203B41FA5}">
                      <a16:colId xmlns:a16="http://schemas.microsoft.com/office/drawing/2014/main" val="2369388117"/>
                    </a:ext>
                  </a:extLst>
                </a:gridCol>
                <a:gridCol w="596711">
                  <a:extLst>
                    <a:ext uri="{9D8B030D-6E8A-4147-A177-3AD203B41FA5}">
                      <a16:colId xmlns:a16="http://schemas.microsoft.com/office/drawing/2014/main" val="516255443"/>
                    </a:ext>
                  </a:extLst>
                </a:gridCol>
                <a:gridCol w="596711">
                  <a:extLst>
                    <a:ext uri="{9D8B030D-6E8A-4147-A177-3AD203B41FA5}">
                      <a16:colId xmlns:a16="http://schemas.microsoft.com/office/drawing/2014/main" val="3240431624"/>
                    </a:ext>
                  </a:extLst>
                </a:gridCol>
                <a:gridCol w="596711">
                  <a:extLst>
                    <a:ext uri="{9D8B030D-6E8A-4147-A177-3AD203B41FA5}">
                      <a16:colId xmlns:a16="http://schemas.microsoft.com/office/drawing/2014/main" val="1660318734"/>
                    </a:ext>
                  </a:extLst>
                </a:gridCol>
                <a:gridCol w="596711">
                  <a:extLst>
                    <a:ext uri="{9D8B030D-6E8A-4147-A177-3AD203B41FA5}">
                      <a16:colId xmlns:a16="http://schemas.microsoft.com/office/drawing/2014/main" val="3194606199"/>
                    </a:ext>
                  </a:extLst>
                </a:gridCol>
              </a:tblGrid>
              <a:tr h="622638">
                <a:tc>
                  <a:txBody>
                    <a:bodyPr/>
                    <a:lstStyle/>
                    <a:p>
                      <a:pPr>
                        <a:buNone/>
                      </a:pPr>
                      <a:endParaRPr lang="en-GB" sz="1200" b="1" noProof="0">
                        <a:solidFill>
                          <a:schemeClr val="accent1"/>
                        </a:solidFill>
                        <a:effectLst/>
                      </a:endParaRPr>
                    </a:p>
                  </a:txBody>
                  <a:tcPr marL="0" marR="0" marT="0" marB="0" anchor="ctr">
                    <a:lnL>
                      <a:noFill/>
                    </a:lnL>
                    <a:lnR w="9525" cap="flat" cmpd="sng" algn="ctr">
                      <a:noFill/>
                      <a:prstDash val="sysDash"/>
                      <a:round/>
                      <a:headEnd type="none" w="med" len="med"/>
                      <a:tailEnd type="none" w="med" len="med"/>
                    </a:lnR>
                    <a:lnT>
                      <a:noFill/>
                    </a:lnT>
                    <a:lnB w="9525" cap="flat" cmpd="sng" algn="ctr">
                      <a:solidFill>
                        <a:schemeClr val="tx1"/>
                      </a:solidFill>
                      <a:prstDash val="sysDash"/>
                      <a:round/>
                      <a:headEnd type="none" w="med" len="med"/>
                      <a:tailEnd type="none" w="med" len="med"/>
                    </a:lnB>
                    <a:noFill/>
                  </a:tcPr>
                </a:tc>
                <a:tc>
                  <a:txBody>
                    <a:bodyPr/>
                    <a:lstStyle/>
                    <a:p>
                      <a:pPr marL="72000">
                        <a:buNone/>
                      </a:pPr>
                      <a:r>
                        <a:rPr lang="en-GB" sz="1200" b="1" noProof="0">
                          <a:solidFill>
                            <a:schemeClr val="accent1"/>
                          </a:solidFill>
                          <a:effectLst/>
                        </a:rPr>
                        <a:t>Workstreams</a:t>
                      </a:r>
                    </a:p>
                  </a:txBody>
                  <a:tcPr marL="0" marR="0" marT="0" marB="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a:noFill/>
                    </a:lnT>
                    <a:lnB w="9525" cap="flat" cmpd="sng" algn="ctr">
                      <a:solidFill>
                        <a:schemeClr val="tx1"/>
                      </a:solidFill>
                      <a:prstDash val="sysDash"/>
                      <a:round/>
                      <a:headEnd type="none" w="med" len="med"/>
                      <a:tailEnd type="none" w="med" len="med"/>
                    </a:lnB>
                    <a:noFill/>
                  </a:tcPr>
                </a:tc>
                <a:tc>
                  <a:txBody>
                    <a:bodyPr/>
                    <a:lstStyle/>
                    <a:p>
                      <a:pPr marL="72000">
                        <a:buNone/>
                      </a:pPr>
                      <a:r>
                        <a:rPr lang="en-GB" sz="1200" b="1" noProof="0">
                          <a:solidFill>
                            <a:schemeClr val="accent1"/>
                          </a:solidFill>
                          <a:effectLst/>
                        </a:rPr>
                        <a:t>Short description</a:t>
                      </a:r>
                    </a:p>
                  </a:txBody>
                  <a:tcPr marL="0" marR="0" marT="0" marB="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a:noFill/>
                    </a:lnT>
                    <a:lnB w="9525" cap="flat" cmpd="sng" algn="ctr">
                      <a:solidFill>
                        <a:schemeClr val="tx1"/>
                      </a:solidFill>
                      <a:prstDash val="sysDash"/>
                      <a:round/>
                      <a:headEnd type="none" w="med" len="med"/>
                      <a:tailEnd type="none" w="med" len="med"/>
                    </a:lnB>
                    <a:noFill/>
                  </a:tcPr>
                </a:tc>
                <a:tc>
                  <a:txBody>
                    <a:bodyPr/>
                    <a:lstStyle/>
                    <a:p>
                      <a:pPr marL="72000">
                        <a:buNone/>
                      </a:pPr>
                      <a:r>
                        <a:rPr lang="en-GB" sz="1200" b="1" noProof="0">
                          <a:solidFill>
                            <a:schemeClr val="accent1"/>
                          </a:solidFill>
                          <a:effectLst/>
                        </a:rPr>
                        <a:t>Out of scope</a:t>
                      </a:r>
                    </a:p>
                  </a:txBody>
                  <a:tcPr marL="0" marR="0" marT="0" marB="0" anchor="ctr">
                    <a:lnL w="9525" cap="flat" cmpd="sng" algn="ctr">
                      <a:noFill/>
                      <a:prstDash val="sysDash"/>
                      <a:round/>
                      <a:headEnd type="none" w="med" len="med"/>
                      <a:tailEnd type="none" w="med" len="med"/>
                    </a:lnL>
                    <a:lnR w="3175" cap="flat" cmpd="sng" algn="ctr">
                      <a:noFill/>
                      <a:prstDash val="sysDot"/>
                      <a:round/>
                      <a:headEnd type="none" w="med" len="med"/>
                      <a:tailEnd type="none" w="med" len="med"/>
                    </a:lnR>
                    <a:lnT>
                      <a:noFill/>
                    </a:lnT>
                    <a:lnB w="9525" cap="flat" cmpd="sng" algn="ctr">
                      <a:solidFill>
                        <a:schemeClr val="tx1"/>
                      </a:solidFill>
                      <a:prstDash val="sysDash"/>
                      <a:round/>
                      <a:headEnd type="none" w="med" len="med"/>
                      <a:tailEnd type="none" w="med" len="med"/>
                    </a:lnB>
                    <a:noFill/>
                  </a:tcPr>
                </a:tc>
                <a:tc>
                  <a:txBody>
                    <a:bodyPr/>
                    <a:lstStyle/>
                    <a:p>
                      <a:pPr algn="ctr">
                        <a:buNone/>
                      </a:pPr>
                      <a:r>
                        <a:rPr lang="en-GB" sz="1200" b="1" noProof="0">
                          <a:solidFill>
                            <a:schemeClr val="accent1"/>
                          </a:solidFill>
                          <a:effectLst/>
                        </a:rPr>
                        <a:t>W1</a:t>
                      </a:r>
                    </a:p>
                  </a:txBody>
                  <a:tcPr marL="0" marR="0" marT="0" marB="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a:noFill/>
                    </a:lnT>
                    <a:lnB w="9525" cap="flat" cmpd="sng" algn="ctr">
                      <a:solidFill>
                        <a:schemeClr val="tx1"/>
                      </a:solidFill>
                      <a:prstDash val="sysDash"/>
                      <a:round/>
                      <a:headEnd type="none" w="med" len="med"/>
                      <a:tailEnd type="none" w="med" len="med"/>
                    </a:lnB>
                    <a:noFill/>
                  </a:tcPr>
                </a:tc>
                <a:tc>
                  <a:txBody>
                    <a:bodyPr/>
                    <a:lstStyle/>
                    <a:p>
                      <a:pPr algn="ctr">
                        <a:buNone/>
                      </a:pPr>
                      <a:r>
                        <a:rPr lang="en-GB" sz="1200" b="1" noProof="0">
                          <a:solidFill>
                            <a:schemeClr val="accent1"/>
                          </a:solidFill>
                          <a:effectLst/>
                        </a:rPr>
                        <a:t>W2</a:t>
                      </a:r>
                    </a:p>
                  </a:txBody>
                  <a:tcPr marL="0" marR="0" marT="0" marB="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a:noFill/>
                    </a:lnT>
                    <a:lnB w="9525" cap="flat" cmpd="sng" algn="ctr">
                      <a:solidFill>
                        <a:schemeClr val="tx1"/>
                      </a:solidFill>
                      <a:prstDash val="sysDash"/>
                      <a:round/>
                      <a:headEnd type="none" w="med" len="med"/>
                      <a:tailEnd type="none" w="med" len="med"/>
                    </a:lnB>
                    <a:noFill/>
                  </a:tcPr>
                </a:tc>
                <a:tc>
                  <a:txBody>
                    <a:bodyPr/>
                    <a:lstStyle/>
                    <a:p>
                      <a:pPr algn="ctr">
                        <a:buNone/>
                      </a:pPr>
                      <a:r>
                        <a:rPr lang="en-GB" sz="1200" b="1" noProof="0">
                          <a:solidFill>
                            <a:schemeClr val="accent1"/>
                          </a:solidFill>
                          <a:effectLst/>
                        </a:rPr>
                        <a:t>W3</a:t>
                      </a:r>
                    </a:p>
                  </a:txBody>
                  <a:tcPr marL="0" marR="0" marT="0" marB="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a:noFill/>
                    </a:lnT>
                    <a:lnB w="9525" cap="flat" cmpd="sng" algn="ctr">
                      <a:solidFill>
                        <a:schemeClr val="tx1"/>
                      </a:solidFill>
                      <a:prstDash val="sysDash"/>
                      <a:round/>
                      <a:headEnd type="none" w="med" len="med"/>
                      <a:tailEnd type="none" w="med" len="med"/>
                    </a:lnB>
                    <a:noFill/>
                  </a:tcPr>
                </a:tc>
                <a:tc>
                  <a:txBody>
                    <a:bodyPr/>
                    <a:lstStyle/>
                    <a:p>
                      <a:pPr algn="ctr">
                        <a:buNone/>
                      </a:pPr>
                      <a:r>
                        <a:rPr lang="en-GB" sz="1200" b="1" noProof="0">
                          <a:solidFill>
                            <a:schemeClr val="accent1"/>
                          </a:solidFill>
                          <a:effectLst/>
                        </a:rPr>
                        <a:t>W4</a:t>
                      </a:r>
                    </a:p>
                  </a:txBody>
                  <a:tcPr marL="0" marR="0" marT="0" marB="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a:noFill/>
                    </a:lnT>
                    <a:lnB w="9525" cap="flat" cmpd="sng" algn="ctr">
                      <a:solidFill>
                        <a:schemeClr val="tx1"/>
                      </a:solidFill>
                      <a:prstDash val="sysDash"/>
                      <a:round/>
                      <a:headEnd type="none" w="med" len="med"/>
                      <a:tailEnd type="none" w="med" len="med"/>
                    </a:lnB>
                    <a:noFill/>
                  </a:tcPr>
                </a:tc>
                <a:tc>
                  <a:txBody>
                    <a:bodyPr/>
                    <a:lstStyle/>
                    <a:p>
                      <a:pPr algn="ctr">
                        <a:buNone/>
                      </a:pPr>
                      <a:r>
                        <a:rPr lang="en-GB" sz="1200" b="1" noProof="0">
                          <a:solidFill>
                            <a:schemeClr val="accent1"/>
                          </a:solidFill>
                          <a:effectLst/>
                        </a:rPr>
                        <a:t>W5</a:t>
                      </a:r>
                    </a:p>
                  </a:txBody>
                  <a:tcPr marL="0" marR="0" marT="0" marB="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a:noFill/>
                    </a:lnT>
                    <a:lnB w="9525" cap="flat" cmpd="sng" algn="ctr">
                      <a:solidFill>
                        <a:schemeClr val="tx1"/>
                      </a:solidFill>
                      <a:prstDash val="sysDash"/>
                      <a:round/>
                      <a:headEnd type="none" w="med" len="med"/>
                      <a:tailEnd type="none" w="med" len="med"/>
                    </a:lnB>
                    <a:noFill/>
                  </a:tcPr>
                </a:tc>
                <a:tc>
                  <a:txBody>
                    <a:bodyPr/>
                    <a:lstStyle/>
                    <a:p>
                      <a:pPr algn="ctr">
                        <a:buNone/>
                      </a:pPr>
                      <a:r>
                        <a:rPr lang="en-GB" sz="1200" b="1" noProof="0">
                          <a:solidFill>
                            <a:schemeClr val="accent1"/>
                          </a:solidFill>
                          <a:effectLst/>
                        </a:rPr>
                        <a:t>W6</a:t>
                      </a:r>
                    </a:p>
                  </a:txBody>
                  <a:tcPr marL="0" marR="0" marT="0" marB="0" anchor="ctr">
                    <a:lnL w="3175" cap="flat" cmpd="sng" algn="ctr">
                      <a:noFill/>
                      <a:prstDash val="sysDot"/>
                      <a:round/>
                      <a:headEnd type="none" w="med" len="med"/>
                      <a:tailEnd type="none" w="med" len="med"/>
                    </a:lnL>
                    <a:lnR w="9525" cap="flat" cmpd="sng" algn="ctr">
                      <a:noFill/>
                      <a:prstDash val="sysDash"/>
                      <a:round/>
                      <a:headEnd type="none" w="med" len="med"/>
                      <a:tailEnd type="none" w="med" len="med"/>
                    </a:lnR>
                    <a:lnT>
                      <a:noFill/>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44403880"/>
                  </a:ext>
                </a:extLst>
              </a:tr>
              <a:tr h="780123">
                <a:tc rowSpan="6">
                  <a:txBody>
                    <a:bodyPr/>
                    <a:lstStyle/>
                    <a:p>
                      <a:pPr algn="ctr">
                        <a:spcBef>
                          <a:spcPts val="0"/>
                        </a:spcBef>
                        <a:spcAft>
                          <a:spcPts val="0"/>
                        </a:spcAft>
                        <a:buNone/>
                      </a:pPr>
                      <a:r>
                        <a:rPr lang="en-GB" sz="1100" b="1" noProof="0">
                          <a:solidFill>
                            <a:schemeClr val="tx1"/>
                          </a:solidFill>
                          <a:effectLst/>
                        </a:rPr>
                        <a:t>Infrastructure-led approach</a:t>
                      </a:r>
                      <a:endParaRPr lang="en-GB" sz="1100" b="1" noProof="0" err="1">
                        <a:solidFill>
                          <a:schemeClr val="tx1"/>
                        </a:solidFill>
                        <a:effectLst/>
                      </a:endParaRPr>
                    </a:p>
                  </a:txBody>
                  <a:tcPr marL="0" marR="0" marT="0" marB="0" vert="vert27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143510" algn="l">
                        <a:spcBef>
                          <a:spcPts val="0"/>
                        </a:spcBef>
                        <a:spcAft>
                          <a:spcPts val="0"/>
                        </a:spcAft>
                        <a:buNone/>
                      </a:pPr>
                      <a:r>
                        <a:rPr lang="en-GB" sz="1100" b="1" noProof="0">
                          <a:solidFill>
                            <a:schemeClr val="tx1"/>
                          </a:solidFill>
                          <a:effectLst/>
                        </a:rPr>
                        <a:t>Portfolio Discovery</a:t>
                      </a: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143510" algn="l">
                        <a:spcBef>
                          <a:spcPts val="0"/>
                        </a:spcBef>
                        <a:spcAft>
                          <a:spcPts val="0"/>
                        </a:spcAft>
                        <a:buNone/>
                      </a:pPr>
                      <a:r>
                        <a:rPr lang="en-GB" sz="1000" noProof="0">
                          <a:solidFill>
                            <a:schemeClr val="tx1"/>
                          </a:solidFill>
                          <a:effectLst/>
                        </a:rPr>
                        <a:t>Detailed infra discovery + application overview (mainly application components and application dependencies)</a:t>
                      </a: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rowSpan="6">
                  <a:txBody>
                    <a:bodyPr/>
                    <a:lstStyle/>
                    <a:p>
                      <a:pPr marL="143510" algn="l">
                        <a:spcBef>
                          <a:spcPts val="0"/>
                        </a:spcBef>
                        <a:spcAft>
                          <a:spcPts val="0"/>
                        </a:spcAft>
                        <a:buNone/>
                      </a:pPr>
                      <a:r>
                        <a:rPr lang="en-GB" sz="1100" noProof="0">
                          <a:solidFill>
                            <a:schemeClr val="tx1"/>
                          </a:solidFill>
                          <a:effectLst/>
                        </a:rPr>
                        <a:t>Detailed app by app modernization strategy</a:t>
                      </a:r>
                      <a:br>
                        <a:rPr lang="en-GB" sz="1100" noProof="0">
                          <a:solidFill>
                            <a:srgbClr val="FFFFFF"/>
                          </a:solidFill>
                          <a:effectLst/>
                        </a:rPr>
                      </a:br>
                      <a:br>
                        <a:rPr lang="en-GB" sz="1100" noProof="0">
                          <a:solidFill>
                            <a:srgbClr val="FFFFFF"/>
                          </a:solidFill>
                          <a:effectLst/>
                        </a:rPr>
                      </a:br>
                      <a:r>
                        <a:rPr lang="en-GB" sz="1100" noProof="0">
                          <a:solidFill>
                            <a:schemeClr val="tx1"/>
                          </a:solidFill>
                          <a:effectLst/>
                        </a:rPr>
                        <a:t>Detailed app-based business case</a:t>
                      </a:r>
                      <a:br>
                        <a:rPr lang="en-GB" sz="1100" noProof="0">
                          <a:solidFill>
                            <a:srgbClr val="FFFFFF"/>
                          </a:solidFill>
                          <a:effectLst/>
                        </a:rPr>
                      </a:br>
                      <a:br>
                        <a:rPr lang="en-GB" sz="1100" noProof="0">
                          <a:solidFill>
                            <a:srgbClr val="FFFFFF"/>
                          </a:solidFill>
                          <a:effectLst/>
                        </a:rPr>
                      </a:br>
                      <a:r>
                        <a:rPr lang="en-GB" sz="1100" noProof="0">
                          <a:solidFill>
                            <a:schemeClr val="tx1"/>
                          </a:solidFill>
                          <a:effectLst/>
                        </a:rPr>
                        <a:t>Detailed app by app target architecture in AWS</a:t>
                      </a:r>
                      <a:br>
                        <a:rPr lang="en-GB" sz="1100" noProof="0">
                          <a:solidFill>
                            <a:srgbClr val="FFFFFF"/>
                          </a:solidFill>
                          <a:effectLst/>
                        </a:rPr>
                      </a:br>
                      <a:br>
                        <a:rPr lang="en-GB" sz="1100" noProof="0">
                          <a:solidFill>
                            <a:srgbClr val="FFFFFF"/>
                          </a:solidFill>
                          <a:effectLst/>
                        </a:rPr>
                      </a:br>
                      <a:r>
                        <a:rPr lang="en-GB" sz="1100" noProof="0">
                          <a:solidFill>
                            <a:schemeClr val="tx1"/>
                          </a:solidFill>
                          <a:effectLst/>
                        </a:rPr>
                        <a:t>Detailed target Disaster Recovery strategy</a:t>
                      </a:r>
                      <a:br>
                        <a:rPr lang="en-GB" sz="1100" noProof="0">
                          <a:solidFill>
                            <a:srgbClr val="FFFFFF"/>
                          </a:solidFill>
                          <a:effectLst/>
                        </a:rPr>
                      </a:br>
                      <a:br>
                        <a:rPr lang="en-GB" sz="1100" noProof="0">
                          <a:solidFill>
                            <a:srgbClr val="FFFFFF"/>
                          </a:solidFill>
                          <a:effectLst/>
                        </a:rPr>
                      </a:br>
                      <a:endParaRPr lang="en-GB" sz="1100" noProof="0">
                        <a:solidFill>
                          <a:srgbClr val="FFFFFF"/>
                        </a:solidFill>
                        <a:effectLst/>
                      </a:endParaRP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rowSpan="6">
                  <a:txBody>
                    <a:bodyPr/>
                    <a:lstStyle/>
                    <a:p>
                      <a:pPr>
                        <a:spcBef>
                          <a:spcPts val="0"/>
                        </a:spcBef>
                        <a:spcAft>
                          <a:spcPts val="0"/>
                        </a:spcAft>
                        <a:buNone/>
                      </a:pPr>
                      <a:endParaRPr lang="en-GB" sz="1100" noProof="0">
                        <a:solidFill>
                          <a:schemeClr val="tx1"/>
                        </a:solidFill>
                        <a:effectLst/>
                      </a:endParaRPr>
                    </a:p>
                  </a:txBody>
                  <a:tcPr marL="0" marR="0" marT="0" marB="0" anchor="ctr">
                    <a:lnL w="9525" cap="flat" cmpd="sng" algn="ctr">
                      <a:solidFill>
                        <a:schemeClr val="tx1"/>
                      </a:solid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rowSpan="6">
                  <a:txBody>
                    <a:bodyPr/>
                    <a:lstStyle/>
                    <a:p>
                      <a:pPr>
                        <a:spcBef>
                          <a:spcPts val="0"/>
                        </a:spcBef>
                        <a:spcAft>
                          <a:spcPts val="0"/>
                        </a:spcAft>
                        <a:buNone/>
                      </a:pPr>
                      <a:endParaRPr lang="en-GB" sz="1100" noProof="0">
                        <a:solidFill>
                          <a:schemeClr val="tx1"/>
                        </a:solidFill>
                        <a:effectLst/>
                      </a:endParaRPr>
                    </a:p>
                  </a:txBody>
                  <a:tcPr marL="0" marR="0" marT="0" marB="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rowSpan="6">
                  <a:txBody>
                    <a:bodyPr/>
                    <a:lstStyle/>
                    <a:p>
                      <a:pPr>
                        <a:spcBef>
                          <a:spcPts val="0"/>
                        </a:spcBef>
                        <a:spcAft>
                          <a:spcPts val="0"/>
                        </a:spcAft>
                        <a:buNone/>
                      </a:pPr>
                      <a:endParaRPr lang="en-GB" sz="1100" noProof="0">
                        <a:solidFill>
                          <a:schemeClr val="tx1"/>
                        </a:solidFill>
                        <a:effectLst/>
                      </a:endParaRPr>
                    </a:p>
                  </a:txBody>
                  <a:tcPr marL="0" marR="0" marT="0" marB="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rowSpan="6">
                  <a:txBody>
                    <a:bodyPr/>
                    <a:lstStyle/>
                    <a:p>
                      <a:pPr>
                        <a:spcBef>
                          <a:spcPts val="0"/>
                        </a:spcBef>
                        <a:spcAft>
                          <a:spcPts val="0"/>
                        </a:spcAft>
                        <a:buNone/>
                      </a:pPr>
                      <a:endParaRPr lang="en-GB" sz="1100" noProof="0">
                        <a:solidFill>
                          <a:schemeClr val="tx1"/>
                        </a:solidFill>
                        <a:effectLst/>
                      </a:endParaRPr>
                    </a:p>
                  </a:txBody>
                  <a:tcPr marL="0" marR="0" marT="0" marB="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rowSpan="6">
                  <a:txBody>
                    <a:bodyPr/>
                    <a:lstStyle/>
                    <a:p>
                      <a:pPr>
                        <a:spcBef>
                          <a:spcPts val="0"/>
                        </a:spcBef>
                        <a:spcAft>
                          <a:spcPts val="0"/>
                        </a:spcAft>
                        <a:buNone/>
                      </a:pPr>
                      <a:endParaRPr lang="en-GB" sz="1100" noProof="0">
                        <a:solidFill>
                          <a:schemeClr val="tx1"/>
                        </a:solidFill>
                        <a:effectLst/>
                      </a:endParaRPr>
                    </a:p>
                  </a:txBody>
                  <a:tcPr marL="0" marR="0" marT="0" marB="0" anchor="ctr">
                    <a:lnL w="9525" cap="flat" cmpd="sng" algn="ctr">
                      <a:noFill/>
                      <a:prstDash val="sysDash"/>
                      <a:round/>
                      <a:headEnd type="none" w="med" len="med"/>
                      <a:tailEnd type="none" w="med" len="med"/>
                    </a:lnL>
                    <a:lnR w="9525" cap="flat" cmpd="sng" algn="ctr">
                      <a:no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rowSpan="6">
                  <a:txBody>
                    <a:bodyPr/>
                    <a:lstStyle/>
                    <a:p>
                      <a:pPr>
                        <a:spcBef>
                          <a:spcPts val="0"/>
                        </a:spcBef>
                        <a:spcAft>
                          <a:spcPts val="0"/>
                        </a:spcAft>
                        <a:buNone/>
                      </a:pPr>
                      <a:endParaRPr lang="en-GB" sz="1100" noProof="0">
                        <a:solidFill>
                          <a:schemeClr val="tx1"/>
                        </a:solidFill>
                        <a:effectLst/>
                      </a:endParaRPr>
                    </a:p>
                  </a:txBody>
                  <a:tcPr marL="0" marR="0" marT="0" marB="0" anchor="ctr">
                    <a:lnL w="9525"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3696398100"/>
                  </a:ext>
                </a:extLst>
              </a:tr>
              <a:tr h="585093">
                <a:tc vMerge="1">
                  <a:txBody>
                    <a:bodyPr/>
                    <a:lstStyle/>
                    <a:p>
                      <a:endParaRPr lang="es-ES"/>
                    </a:p>
                  </a:txBody>
                  <a:tcPr/>
                </a:tc>
                <a:tc>
                  <a:txBody>
                    <a:bodyPr/>
                    <a:lstStyle/>
                    <a:p>
                      <a:pPr marL="143510" algn="l">
                        <a:spcBef>
                          <a:spcPts val="0"/>
                        </a:spcBef>
                        <a:spcAft>
                          <a:spcPts val="0"/>
                        </a:spcAft>
                        <a:buNone/>
                      </a:pPr>
                      <a:r>
                        <a:rPr lang="en-GB" sz="1100" b="1" noProof="0">
                          <a:solidFill>
                            <a:schemeClr val="tx1"/>
                          </a:solidFill>
                          <a:effectLst/>
                        </a:rPr>
                        <a:t>Portfolio assessment</a:t>
                      </a:r>
                      <a:endParaRPr lang="en-GB" sz="1100" b="1" noProof="0" err="1">
                        <a:solidFill>
                          <a:schemeClr val="tx1"/>
                        </a:solidFill>
                        <a:effectLst/>
                      </a:endParaRP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143510" algn="l">
                        <a:spcBef>
                          <a:spcPts val="0"/>
                        </a:spcBef>
                        <a:spcAft>
                          <a:spcPts val="0"/>
                        </a:spcAft>
                        <a:buNone/>
                      </a:pPr>
                      <a:r>
                        <a:rPr lang="en-GB" sz="1000" noProof="0">
                          <a:solidFill>
                            <a:schemeClr val="tx1"/>
                          </a:solidFill>
                          <a:effectLst/>
                        </a:rPr>
                        <a:t>Initial migration strategy per technical components and technology stack</a:t>
                      </a: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vMerge="1">
                  <a:txBody>
                    <a:bodyPr/>
                    <a:lstStyle/>
                    <a:p>
                      <a:endParaRPr lang="es-ES"/>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74252815"/>
                  </a:ext>
                </a:extLst>
              </a:tr>
              <a:tr h="429068">
                <a:tc vMerge="1">
                  <a:txBody>
                    <a:bodyPr/>
                    <a:lstStyle/>
                    <a:p>
                      <a:endParaRPr lang="es-ES"/>
                    </a:p>
                  </a:txBody>
                  <a:tcPr/>
                </a:tc>
                <a:tc>
                  <a:txBody>
                    <a:bodyPr/>
                    <a:lstStyle/>
                    <a:p>
                      <a:pPr marL="143510" algn="l">
                        <a:spcBef>
                          <a:spcPts val="0"/>
                        </a:spcBef>
                        <a:spcAft>
                          <a:spcPts val="0"/>
                        </a:spcAft>
                        <a:buNone/>
                      </a:pPr>
                      <a:r>
                        <a:rPr lang="en-GB" sz="1100" b="1" noProof="0">
                          <a:solidFill>
                            <a:schemeClr val="tx1"/>
                          </a:solidFill>
                          <a:effectLst/>
                        </a:rPr>
                        <a:t>Database assessment (excl Exadata, Oracle RAC, DB2)</a:t>
                      </a: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143510" algn="l">
                        <a:spcBef>
                          <a:spcPts val="0"/>
                        </a:spcBef>
                        <a:spcAft>
                          <a:spcPts val="0"/>
                        </a:spcAft>
                        <a:buNone/>
                      </a:pPr>
                      <a:r>
                        <a:rPr lang="en-GB" sz="1000" noProof="0">
                          <a:solidFill>
                            <a:schemeClr val="tx1"/>
                          </a:solidFill>
                          <a:effectLst/>
                        </a:rPr>
                        <a:t>Initial target migration strategy based on DB technology stack</a:t>
                      </a: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vMerge="1">
                  <a:txBody>
                    <a:bodyPr/>
                    <a:lstStyle/>
                    <a:p>
                      <a:endParaRPr lang="es-ES"/>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336325629"/>
                  </a:ext>
                </a:extLst>
              </a:tr>
              <a:tr h="585093">
                <a:tc vMerge="1">
                  <a:txBody>
                    <a:bodyPr/>
                    <a:lstStyle/>
                    <a:p>
                      <a:endParaRPr lang="es-ES"/>
                    </a:p>
                  </a:txBody>
                  <a:tcPr/>
                </a:tc>
                <a:tc>
                  <a:txBody>
                    <a:bodyPr/>
                    <a:lstStyle/>
                    <a:p>
                      <a:pPr marL="143510" algn="l">
                        <a:spcBef>
                          <a:spcPts val="0"/>
                        </a:spcBef>
                        <a:spcAft>
                          <a:spcPts val="0"/>
                        </a:spcAft>
                        <a:buNone/>
                      </a:pPr>
                      <a:r>
                        <a:rPr lang="en-GB" sz="1100" b="1" noProof="0">
                          <a:solidFill>
                            <a:schemeClr val="tx1"/>
                          </a:solidFill>
                          <a:effectLst/>
                        </a:rPr>
                        <a:t>(Optional)  License assessment </a:t>
                      </a: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143510" algn="l">
                        <a:spcBef>
                          <a:spcPts val="0"/>
                        </a:spcBef>
                        <a:spcAft>
                          <a:spcPts val="0"/>
                        </a:spcAft>
                        <a:buNone/>
                      </a:pPr>
                      <a:r>
                        <a:rPr lang="en-GB" sz="1000" noProof="0">
                          <a:solidFill>
                            <a:schemeClr val="tx1"/>
                          </a:solidFill>
                          <a:effectLst/>
                        </a:rPr>
                        <a:t>Complimentary Microsoft and Oracle license assessment to inform migration strategies</a:t>
                      </a: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vMerge="1">
                  <a:txBody>
                    <a:bodyPr/>
                    <a:lstStyle/>
                    <a:p>
                      <a:endParaRPr lang="es-ES"/>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976321667"/>
                  </a:ext>
                </a:extLst>
              </a:tr>
              <a:tr h="390062">
                <a:tc vMerge="1">
                  <a:txBody>
                    <a:bodyPr/>
                    <a:lstStyle/>
                    <a:p>
                      <a:endParaRPr lang="es-ES"/>
                    </a:p>
                  </a:txBody>
                  <a:tcPr/>
                </a:tc>
                <a:tc>
                  <a:txBody>
                    <a:bodyPr/>
                    <a:lstStyle/>
                    <a:p>
                      <a:pPr marL="143510" algn="l">
                        <a:spcBef>
                          <a:spcPts val="0"/>
                        </a:spcBef>
                        <a:spcAft>
                          <a:spcPts val="0"/>
                        </a:spcAft>
                        <a:buNone/>
                      </a:pPr>
                      <a:r>
                        <a:rPr lang="en-GB" sz="1100" b="1" noProof="0">
                          <a:solidFill>
                            <a:schemeClr val="tx1"/>
                          </a:solidFill>
                          <a:effectLst/>
                        </a:rPr>
                        <a:t>Disaster Recovery discovery</a:t>
                      </a:r>
                      <a:endParaRPr lang="en-GB" sz="1100" b="1" noProof="0" err="1">
                        <a:solidFill>
                          <a:schemeClr val="tx1"/>
                        </a:solidFill>
                        <a:effectLst/>
                      </a:endParaRP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143510" algn="l">
                        <a:spcBef>
                          <a:spcPts val="0"/>
                        </a:spcBef>
                        <a:spcAft>
                          <a:spcPts val="0"/>
                        </a:spcAft>
                        <a:buNone/>
                      </a:pPr>
                      <a:r>
                        <a:rPr lang="en-GB" sz="1000" noProof="0">
                          <a:solidFill>
                            <a:schemeClr val="tx1"/>
                          </a:solidFill>
                          <a:effectLst/>
                        </a:rPr>
                        <a:t>Understand existing disaster recovery strategy</a:t>
                      </a: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vMerge="1">
                  <a:txBody>
                    <a:bodyPr/>
                    <a:lstStyle/>
                    <a:p>
                      <a:endParaRPr lang="es-ES"/>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63309184"/>
                  </a:ext>
                </a:extLst>
              </a:tr>
              <a:tr h="1267701">
                <a:tc vMerge="1">
                  <a:txBody>
                    <a:bodyPr/>
                    <a:lstStyle/>
                    <a:p>
                      <a:endParaRPr lang="es-ES"/>
                    </a:p>
                  </a:txBody>
                  <a:tcPr/>
                </a:tc>
                <a:tc>
                  <a:txBody>
                    <a:bodyPr/>
                    <a:lstStyle/>
                    <a:p>
                      <a:pPr marL="143510" algn="l">
                        <a:spcBef>
                          <a:spcPts val="0"/>
                        </a:spcBef>
                        <a:spcAft>
                          <a:spcPts val="0"/>
                        </a:spcAft>
                        <a:buNone/>
                      </a:pPr>
                      <a:r>
                        <a:rPr lang="en-GB" sz="1100" b="1" noProof="0">
                          <a:solidFill>
                            <a:schemeClr val="tx1"/>
                          </a:solidFill>
                          <a:effectLst/>
                        </a:rPr>
                        <a:t>Finalize Target migration strategy</a:t>
                      </a:r>
                      <a:endParaRPr lang="en-GB" sz="1100" b="1" noProof="0" err="1">
                        <a:solidFill>
                          <a:schemeClr val="tx1"/>
                        </a:solidFill>
                        <a:effectLst/>
                      </a:endParaRP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a:txBody>
                    <a:bodyPr/>
                    <a:lstStyle/>
                    <a:p>
                      <a:pPr marL="143510" algn="l">
                        <a:spcBef>
                          <a:spcPts val="0"/>
                        </a:spcBef>
                        <a:spcAft>
                          <a:spcPts val="0"/>
                        </a:spcAft>
                        <a:buNone/>
                      </a:pPr>
                      <a:r>
                        <a:rPr lang="en-GB" sz="1000" noProof="0">
                          <a:solidFill>
                            <a:schemeClr val="tx1"/>
                          </a:solidFill>
                          <a:effectLst/>
                        </a:rPr>
                        <a:t>Final report with groups of  target migration strategies </a:t>
                      </a:r>
                    </a:p>
                  </a:txBody>
                  <a:tcPr marL="0" marR="0" marT="0" marB="0"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9525" cap="flat" cmpd="sng" algn="ctr">
                      <a:solidFill>
                        <a:schemeClr val="tx1"/>
                      </a:solidFill>
                      <a:prstDash val="sysDash"/>
                      <a:round/>
                      <a:headEnd type="none" w="med" len="med"/>
                      <a:tailEnd type="none" w="med" len="med"/>
                    </a:lnT>
                    <a:lnB w="9525" cap="flat" cmpd="sng" algn="ctr">
                      <a:solidFill>
                        <a:schemeClr val="tx1"/>
                      </a:solidFill>
                      <a:prstDash val="sysDash"/>
                      <a:round/>
                      <a:headEnd type="none" w="med" len="med"/>
                      <a:tailEnd type="none" w="med" len="med"/>
                    </a:lnB>
                    <a:noFill/>
                  </a:tcPr>
                </a:tc>
                <a:tc vMerge="1">
                  <a:txBody>
                    <a:bodyPr/>
                    <a:lstStyle/>
                    <a:p>
                      <a:endParaRPr lang="es-ES"/>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3491890876"/>
                  </a:ext>
                </a:extLst>
              </a:tr>
            </a:tbl>
          </a:graphicData>
        </a:graphic>
      </p:graphicFrame>
      <p:sp>
        <p:nvSpPr>
          <p:cNvPr id="6" name="Pentagon 5">
            <a:extLst>
              <a:ext uri="{FF2B5EF4-FFF2-40B4-BE49-F238E27FC236}">
                <a16:creationId xmlns:a16="http://schemas.microsoft.com/office/drawing/2014/main" id="{AECD8500-06CF-2249-3F72-E79778CFB127}"/>
              </a:ext>
            </a:extLst>
          </p:cNvPr>
          <p:cNvSpPr/>
          <p:nvPr/>
        </p:nvSpPr>
        <p:spPr>
          <a:xfrm>
            <a:off x="9639014" y="2466487"/>
            <a:ext cx="1361287" cy="440013"/>
          </a:xfrm>
          <a:prstGeom prst="homePlat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Pentagon 6">
            <a:extLst>
              <a:ext uri="{FF2B5EF4-FFF2-40B4-BE49-F238E27FC236}">
                <a16:creationId xmlns:a16="http://schemas.microsoft.com/office/drawing/2014/main" id="{357A0EAA-A026-A304-0C83-63FAC552A052}"/>
              </a:ext>
            </a:extLst>
          </p:cNvPr>
          <p:cNvSpPr/>
          <p:nvPr/>
        </p:nvSpPr>
        <p:spPr>
          <a:xfrm>
            <a:off x="10141476" y="3071489"/>
            <a:ext cx="2405169" cy="440013"/>
          </a:xfrm>
          <a:prstGeom prst="homePlat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Pentagon 7">
            <a:extLst>
              <a:ext uri="{FF2B5EF4-FFF2-40B4-BE49-F238E27FC236}">
                <a16:creationId xmlns:a16="http://schemas.microsoft.com/office/drawing/2014/main" id="{C272EB18-77D4-BDE5-22FA-93389D51D333}"/>
              </a:ext>
            </a:extLst>
          </p:cNvPr>
          <p:cNvSpPr/>
          <p:nvPr/>
        </p:nvSpPr>
        <p:spPr>
          <a:xfrm>
            <a:off x="11344060" y="3593944"/>
            <a:ext cx="996902" cy="440013"/>
          </a:xfrm>
          <a:prstGeom prst="homePlat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Pentagon 8">
            <a:extLst>
              <a:ext uri="{FF2B5EF4-FFF2-40B4-BE49-F238E27FC236}">
                <a16:creationId xmlns:a16="http://schemas.microsoft.com/office/drawing/2014/main" id="{FA68AB4D-9145-1430-F7DF-C5689DD79506}"/>
              </a:ext>
            </a:extLst>
          </p:cNvPr>
          <p:cNvSpPr/>
          <p:nvPr/>
        </p:nvSpPr>
        <p:spPr>
          <a:xfrm>
            <a:off x="10733317" y="4114800"/>
            <a:ext cx="1181384" cy="440013"/>
          </a:xfrm>
          <a:prstGeom prst="homePlat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Pentagon 9">
            <a:extLst>
              <a:ext uri="{FF2B5EF4-FFF2-40B4-BE49-F238E27FC236}">
                <a16:creationId xmlns:a16="http://schemas.microsoft.com/office/drawing/2014/main" id="{F08D3F1B-17BE-1C17-B688-0774B3A320D1}"/>
              </a:ext>
            </a:extLst>
          </p:cNvPr>
          <p:cNvSpPr/>
          <p:nvPr/>
        </p:nvSpPr>
        <p:spPr>
          <a:xfrm>
            <a:off x="11324009" y="4635647"/>
            <a:ext cx="1181384" cy="440013"/>
          </a:xfrm>
          <a:prstGeom prst="homePlat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Pentagon 10">
            <a:extLst>
              <a:ext uri="{FF2B5EF4-FFF2-40B4-BE49-F238E27FC236}">
                <a16:creationId xmlns:a16="http://schemas.microsoft.com/office/drawing/2014/main" id="{C52BAA84-BE89-D118-B804-2F550C70ACEB}"/>
              </a:ext>
            </a:extLst>
          </p:cNvPr>
          <p:cNvSpPr/>
          <p:nvPr/>
        </p:nvSpPr>
        <p:spPr>
          <a:xfrm>
            <a:off x="11914701" y="5378109"/>
            <a:ext cx="1181384" cy="440013"/>
          </a:xfrm>
          <a:prstGeom prst="homePlat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14774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AF5AB9-0D5C-CE1E-83C3-B77EE40F6882}"/>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9CFC08A-40CF-B478-6275-AD6C4AEC654C}"/>
              </a:ext>
            </a:extLst>
          </p:cNvPr>
          <p:cNvSpPr>
            <a:spLocks noGrp="1"/>
          </p:cNvSpPr>
          <p:nvPr>
            <p:ph type="title"/>
          </p:nvPr>
        </p:nvSpPr>
        <p:spPr>
          <a:xfrm>
            <a:off x="548640" y="183898"/>
            <a:ext cx="13510260" cy="993392"/>
          </a:xfrm>
        </p:spPr>
        <p:txBody>
          <a:bodyPr/>
          <a:lstStyle/>
          <a:p>
            <a:r>
              <a:rPr lang="en-US">
                <a:latin typeface="Amazon Ember"/>
              </a:rPr>
              <a:t>6. AWS proposed migration roadmap</a:t>
            </a:r>
          </a:p>
        </p:txBody>
      </p:sp>
      <p:sp>
        <p:nvSpPr>
          <p:cNvPr id="2" name="Chevron 1">
            <a:extLst>
              <a:ext uri="{FF2B5EF4-FFF2-40B4-BE49-F238E27FC236}">
                <a16:creationId xmlns:a16="http://schemas.microsoft.com/office/drawing/2014/main" id="{41CDA3D6-6E5E-EEA9-3638-D017BFA62A20}"/>
              </a:ext>
            </a:extLst>
          </p:cNvPr>
          <p:cNvSpPr/>
          <p:nvPr/>
        </p:nvSpPr>
        <p:spPr>
          <a:xfrm>
            <a:off x="548640" y="1584357"/>
            <a:ext cx="3168712" cy="1321805"/>
          </a:xfrm>
          <a:prstGeom prst="chevron">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a:solidFill>
                  <a:schemeClr val="accent1"/>
                </a:solidFill>
              </a:rPr>
              <a:t>Review Available Data</a:t>
            </a:r>
          </a:p>
          <a:p>
            <a:pPr algn="ctr"/>
            <a:r>
              <a:rPr lang="en-GB" sz="1100">
                <a:solidFill>
                  <a:schemeClr val="accent1"/>
                </a:solidFill>
              </a:rPr>
              <a:t>(1.5 week)</a:t>
            </a:r>
          </a:p>
        </p:txBody>
      </p:sp>
      <p:sp>
        <p:nvSpPr>
          <p:cNvPr id="6" name="Chevron 5">
            <a:extLst>
              <a:ext uri="{FF2B5EF4-FFF2-40B4-BE49-F238E27FC236}">
                <a16:creationId xmlns:a16="http://schemas.microsoft.com/office/drawing/2014/main" id="{20214FA4-2D37-2AF1-C169-5D22AFD57249}"/>
              </a:ext>
            </a:extLst>
          </p:cNvPr>
          <p:cNvSpPr/>
          <p:nvPr/>
        </p:nvSpPr>
        <p:spPr>
          <a:xfrm>
            <a:off x="3236009" y="1584356"/>
            <a:ext cx="3168713" cy="1321805"/>
          </a:xfrm>
          <a:prstGeom prst="chevron">
            <a:avLst/>
          </a:prstGeom>
          <a:noFill/>
          <a:ln w="57150">
            <a:solidFill>
              <a:srgbClr val="E56CE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a:solidFill>
                  <a:srgbClr val="E56CE2"/>
                </a:solidFill>
              </a:rPr>
              <a:t>Deploy Discovery Tool</a:t>
            </a:r>
          </a:p>
          <a:p>
            <a:pPr algn="ctr"/>
            <a:r>
              <a:rPr lang="en-GB" sz="1100">
                <a:solidFill>
                  <a:srgbClr val="E56CE2"/>
                </a:solidFill>
              </a:rPr>
              <a:t>(1 week)</a:t>
            </a:r>
          </a:p>
        </p:txBody>
      </p:sp>
      <p:sp>
        <p:nvSpPr>
          <p:cNvPr id="7" name="Chevron 6">
            <a:extLst>
              <a:ext uri="{FF2B5EF4-FFF2-40B4-BE49-F238E27FC236}">
                <a16:creationId xmlns:a16="http://schemas.microsoft.com/office/drawing/2014/main" id="{110BDD32-D009-1236-8AEC-FF9F7FEADD30}"/>
              </a:ext>
            </a:extLst>
          </p:cNvPr>
          <p:cNvSpPr/>
          <p:nvPr/>
        </p:nvSpPr>
        <p:spPr>
          <a:xfrm>
            <a:off x="5950540" y="1584355"/>
            <a:ext cx="3938257" cy="1321805"/>
          </a:xfrm>
          <a:prstGeom prst="chevron">
            <a:avLst/>
          </a:prstGeom>
          <a:noFill/>
          <a:ln w="5715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a:solidFill>
                  <a:srgbClr val="92D050"/>
                </a:solidFill>
              </a:rPr>
              <a:t>Portfolio Analysis Migration</a:t>
            </a:r>
          </a:p>
          <a:p>
            <a:pPr algn="ctr"/>
            <a:r>
              <a:rPr lang="en-GB" sz="1100">
                <a:solidFill>
                  <a:srgbClr val="92D050"/>
                </a:solidFill>
              </a:rPr>
              <a:t>(13 Weeks)</a:t>
            </a:r>
          </a:p>
        </p:txBody>
      </p:sp>
      <p:sp>
        <p:nvSpPr>
          <p:cNvPr id="10" name="TextBox 9">
            <a:extLst>
              <a:ext uri="{FF2B5EF4-FFF2-40B4-BE49-F238E27FC236}">
                <a16:creationId xmlns:a16="http://schemas.microsoft.com/office/drawing/2014/main" id="{DE529FCF-9F95-F73D-CDE5-6C0C70938C25}"/>
              </a:ext>
            </a:extLst>
          </p:cNvPr>
          <p:cNvSpPr txBox="1"/>
          <p:nvPr/>
        </p:nvSpPr>
        <p:spPr>
          <a:xfrm>
            <a:off x="548640" y="3200520"/>
            <a:ext cx="2495739" cy="2800767"/>
          </a:xfrm>
          <a:prstGeom prst="rect">
            <a:avLst/>
          </a:prstGeom>
          <a:noFill/>
          <a:ln w="12700">
            <a:solidFill>
              <a:srgbClr val="FCB64C"/>
            </a:solidFill>
            <a:prstDash val="sysDot"/>
          </a:ln>
        </p:spPr>
        <p:txBody>
          <a:bodyPr wrap="square">
            <a:spAutoFit/>
          </a:bodyPr>
          <a:lstStyle/>
          <a:p>
            <a:pPr algn="l">
              <a:buNone/>
            </a:pPr>
            <a:r>
              <a:rPr lang="en-GB" sz="1100">
                <a:effectLst/>
              </a:rPr>
              <a:t>CMDB, </a:t>
            </a:r>
            <a:r>
              <a:rPr lang="en-GB" sz="1100" err="1">
                <a:effectLst/>
              </a:rPr>
              <a:t>RVtools</a:t>
            </a:r>
            <a:r>
              <a:rPr lang="en-GB" sz="1100">
                <a:effectLst/>
              </a:rPr>
              <a:t> extract for VMware  to determining:</a:t>
            </a:r>
          </a:p>
          <a:p>
            <a:pPr algn="l">
              <a:buNone/>
            </a:pPr>
            <a:endParaRPr lang="en-GB" sz="1100">
              <a:effectLst/>
            </a:endParaRPr>
          </a:p>
          <a:p>
            <a:pPr marL="228600" indent="-228600" algn="l">
              <a:buFont typeface="+mj-lt"/>
              <a:buAutoNum type="alphaLcParenR"/>
            </a:pPr>
            <a:r>
              <a:rPr lang="en-GB" sz="1100">
                <a:effectLst/>
              </a:rPr>
              <a:t>Data completeness for the analysis</a:t>
            </a:r>
          </a:p>
          <a:p>
            <a:pPr marL="228600" indent="-228600" algn="l">
              <a:buFont typeface="+mj-lt"/>
              <a:buAutoNum type="alphaLcParenR"/>
            </a:pPr>
            <a:r>
              <a:rPr lang="en-GB" sz="1100">
                <a:effectLst/>
              </a:rPr>
              <a:t>Data accuracy</a:t>
            </a:r>
            <a:br>
              <a:rPr lang="en-GB" sz="1100">
                <a:effectLst/>
              </a:rPr>
            </a:br>
            <a:r>
              <a:rPr lang="en-GB" sz="1100">
                <a:effectLst/>
              </a:rPr>
              <a:t>Data gaps (if any) to advise on alternative tooling to be leveraged for an accelerated discovery</a:t>
            </a:r>
            <a:br>
              <a:rPr lang="en-GB" sz="1100">
                <a:effectLst/>
              </a:rPr>
            </a:br>
            <a:endParaRPr lang="en-GB" sz="1100">
              <a:effectLst/>
            </a:endParaRPr>
          </a:p>
          <a:p>
            <a:pPr algn="l">
              <a:buNone/>
            </a:pPr>
            <a:r>
              <a:rPr lang="en-GB" sz="1100">
                <a:effectLst/>
              </a:rPr>
              <a:t>Based on the data gaps assessment</a:t>
            </a:r>
          </a:p>
          <a:p>
            <a:pPr marL="228600" indent="-228600" algn="l">
              <a:buFont typeface="+mj-lt"/>
              <a:buAutoNum type="alphaLcParenR"/>
            </a:pPr>
            <a:r>
              <a:rPr lang="en-GB" sz="1100">
                <a:effectLst/>
              </a:rPr>
              <a:t>Recommend automatic data collection tooling OR</a:t>
            </a:r>
          </a:p>
          <a:p>
            <a:pPr marL="228600" indent="-228600" algn="l">
              <a:buFont typeface="+mj-lt"/>
              <a:buAutoNum type="alphaLcParenR"/>
            </a:pPr>
            <a:r>
              <a:rPr lang="en-GB" sz="1100">
                <a:effectLst/>
              </a:rPr>
              <a:t>Recommend data consolidation approach based on existing data</a:t>
            </a:r>
          </a:p>
        </p:txBody>
      </p:sp>
      <p:sp>
        <p:nvSpPr>
          <p:cNvPr id="11" name="TextBox 10">
            <a:extLst>
              <a:ext uri="{FF2B5EF4-FFF2-40B4-BE49-F238E27FC236}">
                <a16:creationId xmlns:a16="http://schemas.microsoft.com/office/drawing/2014/main" id="{BA7680EB-D149-8509-F14A-FC98A7D671EF}"/>
              </a:ext>
            </a:extLst>
          </p:cNvPr>
          <p:cNvSpPr txBox="1"/>
          <p:nvPr/>
        </p:nvSpPr>
        <p:spPr>
          <a:xfrm>
            <a:off x="3236009" y="3200520"/>
            <a:ext cx="2495739" cy="261610"/>
          </a:xfrm>
          <a:prstGeom prst="rect">
            <a:avLst/>
          </a:prstGeom>
          <a:noFill/>
          <a:ln w="12700">
            <a:solidFill>
              <a:srgbClr val="E56CE2"/>
            </a:solidFill>
            <a:prstDash val="sysDot"/>
          </a:ln>
        </p:spPr>
        <p:txBody>
          <a:bodyPr wrap="square">
            <a:spAutoFit/>
          </a:bodyPr>
          <a:lstStyle/>
          <a:p>
            <a:pPr algn="l">
              <a:buNone/>
            </a:pPr>
            <a:r>
              <a:rPr lang="en-GB" sz="1100">
                <a:effectLst/>
              </a:rPr>
              <a:t>Run Migration Tool: Example PMT</a:t>
            </a:r>
          </a:p>
        </p:txBody>
      </p:sp>
      <p:sp>
        <p:nvSpPr>
          <p:cNvPr id="12" name="TextBox 11">
            <a:extLst>
              <a:ext uri="{FF2B5EF4-FFF2-40B4-BE49-F238E27FC236}">
                <a16:creationId xmlns:a16="http://schemas.microsoft.com/office/drawing/2014/main" id="{B9A45E9D-73F2-9A3E-64B1-E811F12E72A0}"/>
              </a:ext>
            </a:extLst>
          </p:cNvPr>
          <p:cNvSpPr txBox="1"/>
          <p:nvPr/>
        </p:nvSpPr>
        <p:spPr>
          <a:xfrm>
            <a:off x="6054654" y="3150263"/>
            <a:ext cx="3529343" cy="4639732"/>
          </a:xfrm>
          <a:prstGeom prst="rect">
            <a:avLst/>
          </a:prstGeom>
          <a:noFill/>
          <a:ln w="12700">
            <a:solidFill>
              <a:srgbClr val="92D050"/>
            </a:solidFill>
            <a:prstDash val="sysDot"/>
          </a:ln>
        </p:spPr>
        <p:txBody>
          <a:bodyPr wrap="square">
            <a:spAutoFit/>
          </a:bodyPr>
          <a:lstStyle/>
          <a:p>
            <a:r>
              <a:rPr lang="en-GB" sz="1050" u="sng"/>
              <a:t>Business Critical Information (from CMDB)</a:t>
            </a:r>
          </a:p>
          <a:p>
            <a:pPr marL="171450" indent="-171450">
              <a:buClr>
                <a:srgbClr val="92D050"/>
              </a:buClr>
              <a:buFont typeface="Arial" panose="020B0604020202020204" pitchFamily="34" charset="0"/>
              <a:buChar char="•"/>
            </a:pPr>
            <a:r>
              <a:rPr lang="en-GB" sz="1050"/>
              <a:t>RTO (Recovery Time Objective) | RPO (Recovery Point Objective)</a:t>
            </a:r>
          </a:p>
          <a:p>
            <a:pPr marL="171450" indent="-171450">
              <a:buClr>
                <a:srgbClr val="92D050"/>
              </a:buClr>
              <a:buFont typeface="Arial" panose="020B0604020202020204" pitchFamily="34" charset="0"/>
              <a:buChar char="•"/>
            </a:pPr>
            <a:r>
              <a:rPr lang="en-GB" sz="1050"/>
              <a:t>Application Business Names &amp; Investment Strategy Status</a:t>
            </a:r>
          </a:p>
          <a:p>
            <a:pPr>
              <a:buClr>
                <a:srgbClr val="92D050"/>
              </a:buClr>
            </a:pPr>
            <a:endParaRPr lang="en-GB" sz="1050"/>
          </a:p>
          <a:p>
            <a:r>
              <a:rPr lang="en-GB" sz="1050" u="sng"/>
              <a:t>Application Lifecycle Details</a:t>
            </a:r>
          </a:p>
          <a:p>
            <a:pPr marL="171450" indent="-171450">
              <a:buClr>
                <a:srgbClr val="92D050"/>
              </a:buClr>
              <a:buFont typeface="Arial" panose="020B0604020202020204" pitchFamily="34" charset="0"/>
              <a:buChar char="•"/>
            </a:pPr>
            <a:r>
              <a:rPr lang="en-GB" sz="1050"/>
              <a:t>Current State Assessment</a:t>
            </a:r>
          </a:p>
          <a:p>
            <a:pPr marL="171450" indent="-171450">
              <a:buClr>
                <a:srgbClr val="92D050"/>
              </a:buClr>
              <a:buFont typeface="Arial" panose="020B0604020202020204" pitchFamily="34" charset="0"/>
              <a:buChar char="•"/>
            </a:pPr>
            <a:r>
              <a:rPr lang="en-GB" sz="1050"/>
              <a:t>Sunset Planning Status</a:t>
            </a:r>
          </a:p>
          <a:p>
            <a:pPr marL="171450" indent="-171450">
              <a:buClr>
                <a:srgbClr val="92D050"/>
              </a:buClr>
              <a:buFont typeface="Arial" panose="020B0604020202020204" pitchFamily="34" charset="0"/>
              <a:buChar char="•"/>
            </a:pPr>
            <a:r>
              <a:rPr lang="en-GB" sz="1050"/>
              <a:t>Future State Recommendations: Rehost (if cloud compatible) or Retain (if not suitable for migration)</a:t>
            </a:r>
          </a:p>
          <a:p>
            <a:endParaRPr lang="en-GB" sz="1050"/>
          </a:p>
          <a:p>
            <a:r>
              <a:rPr lang="en-GB" sz="1050" u="sng"/>
              <a:t>Business Continuity Review</a:t>
            </a:r>
          </a:p>
          <a:p>
            <a:pPr marL="171450" indent="-171450">
              <a:buClr>
                <a:srgbClr val="69AE35"/>
              </a:buClr>
              <a:buFont typeface="Arial" panose="020B0604020202020204" pitchFamily="34" charset="0"/>
              <a:buChar char="•"/>
            </a:pPr>
            <a:r>
              <a:rPr lang="en-GB" sz="1050"/>
              <a:t>Current Backup Solutions &amp; Backup strategies: Retention policies | Recovery procedures</a:t>
            </a:r>
          </a:p>
          <a:p>
            <a:pPr marL="171450" indent="-171450">
              <a:buClr>
                <a:srgbClr val="69AE35"/>
              </a:buClr>
              <a:buFont typeface="Arial" panose="020B0604020202020204" pitchFamily="34" charset="0"/>
              <a:buChar char="•"/>
            </a:pPr>
            <a:r>
              <a:rPr lang="en-GB" sz="1050"/>
              <a:t>Disaster Recovery Assessment: Current DR architecture, Recovery capabilities, DR testing procedures</a:t>
            </a:r>
          </a:p>
          <a:p>
            <a:pPr marL="171450" indent="-171450">
              <a:buClr>
                <a:srgbClr val="69AE35"/>
              </a:buClr>
              <a:buFont typeface="Arial" panose="020B0604020202020204" pitchFamily="34" charset="0"/>
              <a:buChar char="•"/>
            </a:pPr>
            <a:r>
              <a:rPr lang="en-GB" sz="1050"/>
              <a:t>Decision Matrix Factors</a:t>
            </a:r>
          </a:p>
          <a:p>
            <a:pPr marL="902970" lvl="1" indent="-171450">
              <a:buClr>
                <a:srgbClr val="69AE35"/>
              </a:buClr>
              <a:buFont typeface="Arial" panose="020B0604020202020204" pitchFamily="34" charset="0"/>
              <a:buChar char="•"/>
            </a:pPr>
            <a:r>
              <a:rPr lang="en-GB" sz="1050"/>
              <a:t>Application Cloud Compatibility</a:t>
            </a:r>
          </a:p>
          <a:p>
            <a:pPr marL="902970" lvl="1" indent="-171450">
              <a:buClr>
                <a:srgbClr val="69AE35"/>
              </a:buClr>
              <a:buFont typeface="Arial" panose="020B0604020202020204" pitchFamily="34" charset="0"/>
              <a:buChar char="•"/>
            </a:pPr>
            <a:r>
              <a:rPr lang="en-GB" sz="1050"/>
              <a:t>Business Criticality</a:t>
            </a:r>
          </a:p>
          <a:p>
            <a:pPr marL="902970" lvl="1" indent="-171450">
              <a:buClr>
                <a:srgbClr val="69AE35"/>
              </a:buClr>
              <a:buFont typeface="Arial" panose="020B0604020202020204" pitchFamily="34" charset="0"/>
              <a:buChar char="•"/>
            </a:pPr>
            <a:r>
              <a:rPr lang="en-GB" sz="1050"/>
              <a:t>Technical Dependencies</a:t>
            </a:r>
          </a:p>
          <a:p>
            <a:pPr marL="902970" lvl="1" indent="-171450">
              <a:buClr>
                <a:srgbClr val="69AE35"/>
              </a:buClr>
              <a:buFont typeface="Arial" panose="020B0604020202020204" pitchFamily="34" charset="0"/>
              <a:buChar char="•"/>
            </a:pPr>
            <a:r>
              <a:rPr lang="en-GB" sz="1050"/>
              <a:t>Lifecycle Stage</a:t>
            </a:r>
          </a:p>
          <a:p>
            <a:pPr lvl="1">
              <a:buClr>
                <a:srgbClr val="69AE35"/>
              </a:buClr>
            </a:pPr>
            <a:endParaRPr lang="en-GB" sz="1050"/>
          </a:p>
          <a:p>
            <a:pPr>
              <a:buClr>
                <a:srgbClr val="69AE35"/>
              </a:buClr>
            </a:pPr>
            <a:r>
              <a:rPr lang="en-GB" sz="1050" u="sng"/>
              <a:t>Assess the level of technical deb:</a:t>
            </a:r>
          </a:p>
          <a:p>
            <a:pPr>
              <a:buClr>
                <a:srgbClr val="69AE35"/>
              </a:buClr>
            </a:pPr>
            <a:r>
              <a:rPr lang="en-GB" sz="1100"/>
              <a:t>Assess the cloud migration readiness for application components: application dependency mapping, migration strategy and business </a:t>
            </a:r>
            <a:r>
              <a:rPr lang="en-GB" sz="1100" err="1"/>
              <a:t>validationion</a:t>
            </a:r>
            <a:endParaRPr lang="en-GB" sz="1100"/>
          </a:p>
        </p:txBody>
      </p:sp>
      <p:sp>
        <p:nvSpPr>
          <p:cNvPr id="13" name="Chevron 12">
            <a:extLst>
              <a:ext uri="{FF2B5EF4-FFF2-40B4-BE49-F238E27FC236}">
                <a16:creationId xmlns:a16="http://schemas.microsoft.com/office/drawing/2014/main" id="{527496F4-ACC6-34FC-A9BA-AEF0CB12ABC3}"/>
              </a:ext>
            </a:extLst>
          </p:cNvPr>
          <p:cNvSpPr/>
          <p:nvPr/>
        </p:nvSpPr>
        <p:spPr>
          <a:xfrm>
            <a:off x="9425561" y="1584352"/>
            <a:ext cx="3938257" cy="1321805"/>
          </a:xfrm>
          <a:prstGeom prst="chevron">
            <a:avLst/>
          </a:prstGeom>
          <a:noFill/>
          <a:ln w="57150">
            <a:solidFill>
              <a:srgbClr val="FFFF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a:solidFill>
                  <a:srgbClr val="FFFF00"/>
                </a:solidFill>
              </a:rPr>
              <a:t>Modernization Tool</a:t>
            </a:r>
          </a:p>
          <a:p>
            <a:pPr algn="ctr"/>
            <a:r>
              <a:rPr lang="en-GB" sz="1100">
                <a:solidFill>
                  <a:srgbClr val="FFFF00"/>
                </a:solidFill>
              </a:rPr>
              <a:t>(10 weeks)</a:t>
            </a:r>
          </a:p>
        </p:txBody>
      </p:sp>
      <p:sp>
        <p:nvSpPr>
          <p:cNvPr id="14" name="TextBox 13">
            <a:extLst>
              <a:ext uri="{FF2B5EF4-FFF2-40B4-BE49-F238E27FC236}">
                <a16:creationId xmlns:a16="http://schemas.microsoft.com/office/drawing/2014/main" id="{DA4FBAAE-5D4D-B3C6-F505-CDC0850F3975}"/>
              </a:ext>
            </a:extLst>
          </p:cNvPr>
          <p:cNvSpPr txBox="1"/>
          <p:nvPr/>
        </p:nvSpPr>
        <p:spPr>
          <a:xfrm>
            <a:off x="9985370" y="3154353"/>
            <a:ext cx="3378448" cy="1785104"/>
          </a:xfrm>
          <a:prstGeom prst="rect">
            <a:avLst/>
          </a:prstGeom>
          <a:noFill/>
          <a:ln w="12700">
            <a:solidFill>
              <a:srgbClr val="FFFF00"/>
            </a:solidFill>
            <a:prstDash val="sysDot"/>
          </a:ln>
        </p:spPr>
        <p:txBody>
          <a:bodyPr wrap="square">
            <a:spAutoFit/>
          </a:bodyPr>
          <a:lstStyle/>
          <a:p>
            <a:pPr fontAlgn="ctr"/>
            <a:r>
              <a:rPr lang="en-GB" sz="1100" u="sng"/>
              <a:t>Deploy modernization tool:</a:t>
            </a:r>
          </a:p>
          <a:p>
            <a:pPr fontAlgn="ctr"/>
            <a:r>
              <a:rPr lang="en-GB" sz="1100"/>
              <a:t>for deep insights into the modernization path and effort estimation (</a:t>
            </a:r>
            <a:r>
              <a:rPr lang="en-GB" sz="1100" err="1"/>
              <a:t>eg</a:t>
            </a:r>
            <a:r>
              <a:rPr lang="en-GB" sz="1100"/>
              <a:t> CAST Imaging) - assume a sample of up to 5 applications, based on modernization patterns prioritized in the step above</a:t>
            </a:r>
          </a:p>
          <a:p>
            <a:pPr fontAlgn="ctr"/>
            <a:endParaRPr lang="en-ES" sz="1100"/>
          </a:p>
          <a:p>
            <a:pPr fontAlgn="ctr"/>
            <a:r>
              <a:rPr lang="en-GB" sz="1100" u="sng"/>
              <a:t>Database analysis with AWS SCT: </a:t>
            </a:r>
          </a:p>
          <a:p>
            <a:pPr fontAlgn="ctr"/>
            <a:r>
              <a:rPr lang="en-GB" sz="1100"/>
              <a:t>tool based on the excepted depth of the assessment</a:t>
            </a:r>
            <a:endParaRPr lang="en-ES" sz="1100"/>
          </a:p>
        </p:txBody>
      </p:sp>
      <p:cxnSp>
        <p:nvCxnSpPr>
          <p:cNvPr id="17" name="Straight Arrow Connector 16">
            <a:extLst>
              <a:ext uri="{FF2B5EF4-FFF2-40B4-BE49-F238E27FC236}">
                <a16:creationId xmlns:a16="http://schemas.microsoft.com/office/drawing/2014/main" id="{3D26DFDD-0338-E1C6-905B-2717B92CA673}"/>
              </a:ext>
            </a:extLst>
          </p:cNvPr>
          <p:cNvCxnSpPr/>
          <p:nvPr/>
        </p:nvCxnSpPr>
        <p:spPr>
          <a:xfrm>
            <a:off x="13363818" y="2317687"/>
            <a:ext cx="0" cy="3476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9FC6AE35-A383-9C01-A2A8-09EFE038027C}"/>
              </a:ext>
            </a:extLst>
          </p:cNvPr>
          <p:cNvSpPr txBox="1"/>
          <p:nvPr/>
        </p:nvSpPr>
        <p:spPr>
          <a:xfrm>
            <a:off x="11688024" y="5829183"/>
            <a:ext cx="2512435" cy="261610"/>
          </a:xfrm>
          <a:prstGeom prst="rect">
            <a:avLst/>
          </a:prstGeom>
          <a:noFill/>
          <a:ln w="12700">
            <a:solidFill>
              <a:schemeClr val="accent1"/>
            </a:solidFill>
            <a:prstDash val="sysDot"/>
          </a:ln>
        </p:spPr>
        <p:txBody>
          <a:bodyPr wrap="square">
            <a:spAutoFit/>
          </a:bodyPr>
          <a:lstStyle/>
          <a:p>
            <a:pPr algn="ctr" fontAlgn="ctr"/>
            <a:r>
              <a:rPr lang="es-ES" sz="1100" u="sng" err="1"/>
              <a:t>Assessment</a:t>
            </a:r>
            <a:r>
              <a:rPr lang="es-ES" sz="1100" u="sng"/>
              <a:t> </a:t>
            </a:r>
            <a:r>
              <a:rPr lang="es-ES" sz="1100" u="sng" err="1"/>
              <a:t>Report</a:t>
            </a:r>
            <a:endParaRPr lang="en-ES" sz="1100"/>
          </a:p>
        </p:txBody>
      </p:sp>
      <p:pic>
        <p:nvPicPr>
          <p:cNvPr id="10242" name="Picture 2" descr="Report, chart, doc, document, invoice">
            <a:extLst>
              <a:ext uri="{FF2B5EF4-FFF2-40B4-BE49-F238E27FC236}">
                <a16:creationId xmlns:a16="http://schemas.microsoft.com/office/drawing/2014/main" id="{8219EB4F-2C60-27C7-010A-B9F843A6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8863" y="5805232"/>
            <a:ext cx="309512" cy="30951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3C8918EF-C0AD-99FA-2E45-FE5E497BF845}"/>
              </a:ext>
            </a:extLst>
          </p:cNvPr>
          <p:cNvCxnSpPr>
            <a:cxnSpLocks/>
          </p:cNvCxnSpPr>
          <p:nvPr/>
        </p:nvCxnSpPr>
        <p:spPr>
          <a:xfrm>
            <a:off x="479834" y="1245021"/>
            <a:ext cx="128839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AAD4E5B-C11E-F847-1F34-829F7AB32C06}"/>
              </a:ext>
            </a:extLst>
          </p:cNvPr>
          <p:cNvSpPr txBox="1"/>
          <p:nvPr/>
        </p:nvSpPr>
        <p:spPr>
          <a:xfrm>
            <a:off x="5758908" y="1000638"/>
            <a:ext cx="1930502" cy="461665"/>
          </a:xfrm>
          <a:prstGeom prst="rect">
            <a:avLst/>
          </a:prstGeom>
          <a:solidFill>
            <a:schemeClr val="bg1"/>
          </a:solidFill>
          <a:ln>
            <a:solidFill>
              <a:schemeClr val="accent1"/>
            </a:solidFill>
          </a:ln>
        </p:spPr>
        <p:txBody>
          <a:bodyPr wrap="square" rtlCol="0">
            <a:spAutoFit/>
          </a:bodyPr>
          <a:lstStyle/>
          <a:p>
            <a:pPr algn="ctr"/>
            <a:r>
              <a:rPr lang="en-GB" sz="2400">
                <a:latin typeface="Amazon Ember" panose="020B0603020204020204" pitchFamily="34" charset="0"/>
                <a:ea typeface="Amazon Ember" panose="020B0603020204020204" pitchFamily="34" charset="0"/>
                <a:cs typeface="Amazon Ember" panose="020B0603020204020204" pitchFamily="34" charset="0"/>
              </a:rPr>
              <a:t>25 </a:t>
            </a:r>
            <a:r>
              <a:rPr lang="en-GB" sz="2000">
                <a:latin typeface="Amazon Ember" panose="020B0603020204020204" pitchFamily="34" charset="0"/>
                <a:ea typeface="Amazon Ember" panose="020B0603020204020204" pitchFamily="34" charset="0"/>
                <a:cs typeface="Amazon Ember" panose="020B0603020204020204" pitchFamily="34" charset="0"/>
              </a:rPr>
              <a:t>weeks</a:t>
            </a:r>
            <a:endParaRPr lang="en-GB" sz="240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4000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DC04-1BCE-4487-92A9-3E8F8071B338}"/>
              </a:ext>
            </a:extLst>
          </p:cNvPr>
          <p:cNvSpPr>
            <a:spLocks noGrp="1"/>
          </p:cNvSpPr>
          <p:nvPr>
            <p:ph type="title"/>
          </p:nvPr>
        </p:nvSpPr>
        <p:spPr/>
        <p:txBody>
          <a:bodyPr/>
          <a:lstStyle/>
          <a:p>
            <a:pPr marL="742950" indent="-742950">
              <a:buAutoNum type="arabicPeriod"/>
            </a:pPr>
            <a:r>
              <a:rPr lang="en-US" dirty="0">
                <a:latin typeface="Amazon Ember"/>
              </a:rPr>
              <a:t>Executive Summary</a:t>
            </a:r>
            <a:endParaRPr lang="en-US" dirty="0"/>
          </a:p>
        </p:txBody>
      </p:sp>
      <p:sp>
        <p:nvSpPr>
          <p:cNvPr id="5" name="TextBox 4">
            <a:extLst>
              <a:ext uri="{FF2B5EF4-FFF2-40B4-BE49-F238E27FC236}">
                <a16:creationId xmlns:a16="http://schemas.microsoft.com/office/drawing/2014/main" id="{8FFC3C8A-5931-4CE7-A15C-990D75C35470}"/>
              </a:ext>
            </a:extLst>
          </p:cNvPr>
          <p:cNvSpPr txBox="1"/>
          <p:nvPr/>
        </p:nvSpPr>
        <p:spPr>
          <a:xfrm>
            <a:off x="548640" y="3786152"/>
            <a:ext cx="6150565" cy="3221395"/>
          </a:xfrm>
          <a:prstGeom prst="rect">
            <a:avLst/>
          </a:prstGeom>
          <a:noFill/>
        </p:spPr>
        <p:txBody>
          <a:bodyPr wrap="square" lIns="91440" tIns="45720" rIns="91440" bIns="45720" anchor="t">
            <a:spAutoFit/>
          </a:bodyPr>
          <a:lstStyle/>
          <a:p>
            <a:pPr marL="60325">
              <a:lnSpc>
                <a:spcPts val="2200"/>
              </a:lnSpc>
              <a:spcBef>
                <a:spcPts val="600"/>
              </a:spcBef>
              <a:spcAft>
                <a:spcPts val="600"/>
              </a:spcAft>
              <a:buSzPts val="1100"/>
            </a:pP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pPr marL="60325">
              <a:lnSpc>
                <a:spcPts val="2200"/>
              </a:lnSpc>
              <a:spcBef>
                <a:spcPts val="600"/>
              </a:spcBef>
              <a:spcAft>
                <a:spcPts val="600"/>
              </a:spcAft>
              <a:buSzPts val="1100"/>
            </a:pPr>
            <a:r>
              <a:rPr lang="en-US" sz="3200" dirty="0">
                <a:solidFill>
                  <a:srgbClr val="FF0000"/>
                </a:solidFill>
              </a:rPr>
              <a:t>Santander US Context</a:t>
            </a:r>
          </a:p>
          <a:p>
            <a:pPr marL="346075" indent="-285750">
              <a:lnSpc>
                <a:spcPts val="2200"/>
              </a:lnSpc>
              <a:spcBef>
                <a:spcPts val="600"/>
              </a:spcBef>
              <a:spcAft>
                <a:spcPts val="600"/>
              </a:spcAft>
              <a:buSzPts val="1100"/>
              <a:buFont typeface="Arial" panose="020B0604020202020204" pitchFamily="34" charset="0"/>
              <a:buChar char="•"/>
            </a:pPr>
            <a:r>
              <a:rPr lang="en-US" sz="2000" dirty="0">
                <a:latin typeface="Calibri" panose="020F0502020204030204" pitchFamily="34" charset="0"/>
                <a:cs typeface="Amazon Ember Regular" charset="0"/>
              </a:rPr>
              <a:t>Santander US is undertaking a significant cloud migration initiative encompassing 3,811 virtual machines, with a diverse technology landscape comprising 70% Linux and 22.5% Windows environments. The current estate includes over 300 unique applications, requiring careful consideration of business continuity and operational stability throughout the migration journey</a:t>
            </a:r>
          </a:p>
        </p:txBody>
      </p:sp>
      <p:sp>
        <p:nvSpPr>
          <p:cNvPr id="8" name="Content Placeholder 2">
            <a:extLst>
              <a:ext uri="{FF2B5EF4-FFF2-40B4-BE49-F238E27FC236}">
                <a16:creationId xmlns:a16="http://schemas.microsoft.com/office/drawing/2014/main" id="{092953D9-EDF2-9C5B-50AA-EC3BC924F80F}"/>
              </a:ext>
            </a:extLst>
          </p:cNvPr>
          <p:cNvSpPr txBox="1">
            <a:spLocks/>
          </p:cNvSpPr>
          <p:nvPr/>
        </p:nvSpPr>
        <p:spPr>
          <a:xfrm>
            <a:off x="650557" y="1013950"/>
            <a:ext cx="13763942" cy="5278368"/>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spcBef>
                <a:spcPts val="600"/>
              </a:spcBef>
              <a:spcAft>
                <a:spcPts val="600"/>
              </a:spcAft>
            </a:pPr>
            <a:r>
              <a:rPr lang="en-GB" sz="2000" dirty="0">
                <a:latin typeface="Calibri" panose="020F0502020204030204" pitchFamily="34" charset="0"/>
              </a:rPr>
              <a:t>Customers typically seek the following outcomes when embarking on </a:t>
            </a:r>
            <a:r>
              <a:rPr lang="en-GB" sz="2000" b="1" dirty="0">
                <a:latin typeface="Calibri" panose="020F0502020204030204" pitchFamily="34" charset="0"/>
              </a:rPr>
              <a:t>large-scale</a:t>
            </a:r>
            <a:r>
              <a:rPr lang="en-GB" sz="2000" dirty="0">
                <a:latin typeface="Calibri" panose="020F0502020204030204" pitchFamily="34" charset="0"/>
              </a:rPr>
              <a:t> cloud migrations:</a:t>
            </a:r>
          </a:p>
          <a:p>
            <a:pPr marL="285750" indent="-285750">
              <a:buFont typeface="Arial" panose="020B0604020202020204" pitchFamily="34" charset="0"/>
              <a:buChar char="•"/>
            </a:pPr>
            <a:r>
              <a:rPr lang="en-GB" sz="1600" dirty="0">
                <a:latin typeface="Calibri" panose="020F0502020204030204" pitchFamily="34" charset="0"/>
              </a:rPr>
              <a:t>Cost optimization/Tech debt reduction</a:t>
            </a:r>
          </a:p>
          <a:p>
            <a:pPr marL="285750" indent="-285750">
              <a:buFont typeface="Arial" panose="020B0604020202020204" pitchFamily="34" charset="0"/>
              <a:buChar char="•"/>
            </a:pPr>
            <a:r>
              <a:rPr lang="en-GB" sz="1600" dirty="0">
                <a:latin typeface="Calibri" panose="020F0502020204030204" pitchFamily="34" charset="0"/>
              </a:rPr>
              <a:t>Increased IT staff productivity</a:t>
            </a:r>
          </a:p>
          <a:p>
            <a:pPr>
              <a:spcBef>
                <a:spcPts val="600"/>
              </a:spcBef>
              <a:spcAft>
                <a:spcPts val="600"/>
              </a:spcAft>
            </a:pPr>
            <a:r>
              <a:rPr lang="en-GB" sz="2000" dirty="0">
                <a:latin typeface="Calibri" panose="020F0502020204030204" pitchFamily="34" charset="0"/>
              </a:rPr>
              <a:t>There are often several </a:t>
            </a:r>
            <a:r>
              <a:rPr lang="en-GB" sz="2000" b="1" dirty="0">
                <a:latin typeface="Calibri" panose="020F0502020204030204" pitchFamily="34" charset="0"/>
              </a:rPr>
              <a:t>challenges</a:t>
            </a:r>
            <a:r>
              <a:rPr lang="en-GB" sz="2000" dirty="0">
                <a:latin typeface="Calibri" panose="020F0502020204030204" pitchFamily="34" charset="0"/>
              </a:rPr>
              <a:t> to large-scale cloud migrations, including:</a:t>
            </a:r>
          </a:p>
          <a:p>
            <a:pPr marL="285750" indent="-285750">
              <a:buFont typeface="Arial" panose="020B0604020202020204" pitchFamily="34" charset="0"/>
              <a:buChar char="•"/>
            </a:pPr>
            <a:r>
              <a:rPr lang="en-GB" sz="1600" dirty="0">
                <a:latin typeface="Calibri" panose="020F0502020204030204" pitchFamily="34" charset="0"/>
              </a:rPr>
              <a:t>Skills and experience gap</a:t>
            </a:r>
          </a:p>
          <a:p>
            <a:pPr marL="285750" indent="-285750">
              <a:buFont typeface="Arial" panose="020B0604020202020204" pitchFamily="34" charset="0"/>
              <a:buChar char="•"/>
            </a:pPr>
            <a:r>
              <a:rPr lang="en-GB" sz="1600" dirty="0">
                <a:latin typeface="Calibri" panose="020F0502020204030204" pitchFamily="34" charset="0"/>
              </a:rPr>
              <a:t>Integration and tool complexity</a:t>
            </a:r>
          </a:p>
          <a:p>
            <a:pPr marL="285750" indent="-285750">
              <a:buFont typeface="Arial" panose="020B0604020202020204" pitchFamily="34" charset="0"/>
              <a:buChar char="•"/>
            </a:pPr>
            <a:r>
              <a:rPr lang="en-GB" sz="1600" dirty="0">
                <a:latin typeface="Calibri" panose="020F0502020204030204" pitchFamily="34" charset="0"/>
              </a:rPr>
              <a:t>Cost estimation and overruns</a:t>
            </a:r>
          </a:p>
          <a:p>
            <a:pPr marL="285750" indent="-285750">
              <a:spcBef>
                <a:spcPts val="600"/>
              </a:spcBef>
              <a:spcAft>
                <a:spcPts val="600"/>
              </a:spcAft>
              <a:buFont typeface="Arial" panose="020B0604020202020204" pitchFamily="34" charset="0"/>
              <a:buChar char="•"/>
            </a:pPr>
            <a:endParaRPr lang="en-GB" sz="1200" spc="300" dirty="0">
              <a:solidFill>
                <a:srgbClr val="FA6F00"/>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600"/>
              </a:spcBef>
              <a:spcAft>
                <a:spcPts val="600"/>
              </a:spcAft>
            </a:pPr>
            <a:endParaRPr lang="en-GB" sz="1400" spc="3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
        <p:nvSpPr>
          <p:cNvPr id="13" name="TextBox 12">
            <a:extLst>
              <a:ext uri="{FF2B5EF4-FFF2-40B4-BE49-F238E27FC236}">
                <a16:creationId xmlns:a16="http://schemas.microsoft.com/office/drawing/2014/main" id="{CE5A6DDB-EC3D-4521-7128-C5C5907B9BEA}"/>
              </a:ext>
            </a:extLst>
          </p:cNvPr>
          <p:cNvSpPr txBox="1"/>
          <p:nvPr/>
        </p:nvSpPr>
        <p:spPr>
          <a:xfrm>
            <a:off x="7810459" y="3371127"/>
            <a:ext cx="7315200" cy="584775"/>
          </a:xfrm>
          <a:prstGeom prst="rect">
            <a:avLst/>
          </a:prstGeom>
          <a:noFill/>
        </p:spPr>
        <p:txBody>
          <a:bodyPr wrap="square">
            <a:spAutoFit/>
          </a:bodyPr>
          <a:lstStyle/>
          <a:p>
            <a:r>
              <a:rPr lang="en-GB" sz="3200" dirty="0">
                <a:solidFill>
                  <a:srgbClr val="92D050"/>
                </a:solidFill>
              </a:rPr>
              <a:t>AWS Professional Services </a:t>
            </a:r>
            <a:endParaRPr lang="en-US" dirty="0"/>
          </a:p>
        </p:txBody>
      </p:sp>
      <p:sp>
        <p:nvSpPr>
          <p:cNvPr id="14" name="TextBox 13">
            <a:extLst>
              <a:ext uri="{FF2B5EF4-FFF2-40B4-BE49-F238E27FC236}">
                <a16:creationId xmlns:a16="http://schemas.microsoft.com/office/drawing/2014/main" id="{FC38CB0B-B99D-A9CA-8C96-5F1C48FDF5A4}"/>
              </a:ext>
            </a:extLst>
          </p:cNvPr>
          <p:cNvSpPr txBox="1"/>
          <p:nvPr/>
        </p:nvSpPr>
        <p:spPr>
          <a:xfrm>
            <a:off x="7930517" y="1431075"/>
            <a:ext cx="3216458" cy="634020"/>
          </a:xfrm>
          <a:prstGeom prst="rect">
            <a:avLst/>
          </a:prstGeom>
          <a:noFill/>
        </p:spPr>
        <p:txBody>
          <a:bodyPr wrap="none" rtlCol="0">
            <a:spAutoFit/>
          </a:bodyPr>
          <a:lstStyle/>
          <a:p>
            <a:pPr marL="285750" marR="0" lvl="0" indent="-285750" fontAlgn="auto">
              <a:spcBef>
                <a:spcPct val="20000"/>
              </a:spcBef>
              <a:spcAft>
                <a:spcPts val="0"/>
              </a:spcAft>
              <a:buClrTx/>
              <a:buSzTx/>
              <a:buFont typeface="Arial" panose="020B0604020202020204" pitchFamily="34" charset="0"/>
              <a:buChar char="•"/>
              <a:tabLst/>
              <a:defRPr/>
            </a:pPr>
            <a:r>
              <a:rPr lang="en-GB" sz="1600" dirty="0">
                <a:latin typeface="Calibri" panose="020F0502020204030204" pitchFamily="34" charset="0"/>
                <a:cs typeface="Amazon Ember Regular" charset="0"/>
              </a:rPr>
              <a:t>Operational efficiency</a:t>
            </a:r>
          </a:p>
          <a:p>
            <a:pPr marL="285750" marR="0" lvl="0" indent="-285750" fontAlgn="auto">
              <a:spcBef>
                <a:spcPct val="20000"/>
              </a:spcBef>
              <a:spcAft>
                <a:spcPts val="0"/>
              </a:spcAft>
              <a:buClrTx/>
              <a:buSzTx/>
              <a:buFont typeface="Arial" panose="020B0604020202020204" pitchFamily="34" charset="0"/>
              <a:buChar char="•"/>
              <a:tabLst/>
              <a:defRPr/>
            </a:pPr>
            <a:r>
              <a:rPr lang="en-GB" sz="1600" dirty="0">
                <a:latin typeface="Calibri" panose="020F0502020204030204" pitchFamily="34" charset="0"/>
                <a:cs typeface="Amazon Ember Regular" charset="0"/>
              </a:rPr>
              <a:t>Business agility and performance</a:t>
            </a:r>
          </a:p>
        </p:txBody>
      </p:sp>
      <p:sp>
        <p:nvSpPr>
          <p:cNvPr id="15" name="TextBox 14">
            <a:extLst>
              <a:ext uri="{FF2B5EF4-FFF2-40B4-BE49-F238E27FC236}">
                <a16:creationId xmlns:a16="http://schemas.microsoft.com/office/drawing/2014/main" id="{A17BBCE6-B22F-0633-4612-101145F5EAE0}"/>
              </a:ext>
            </a:extLst>
          </p:cNvPr>
          <p:cNvSpPr txBox="1"/>
          <p:nvPr/>
        </p:nvSpPr>
        <p:spPr>
          <a:xfrm>
            <a:off x="7930517" y="2458138"/>
            <a:ext cx="4189545" cy="634020"/>
          </a:xfrm>
          <a:prstGeom prst="rect">
            <a:avLst/>
          </a:prstGeom>
          <a:noFill/>
        </p:spPr>
        <p:txBody>
          <a:bodyPr wrap="none" rtlCol="0">
            <a:spAutoFit/>
          </a:bodyPr>
          <a:lstStyle/>
          <a:p>
            <a:pPr marL="285750" indent="-285750">
              <a:spcBef>
                <a:spcPct val="20000"/>
              </a:spcBef>
              <a:buFont typeface="Arial" panose="020B0604020202020204" pitchFamily="34" charset="0"/>
              <a:buChar char="•"/>
              <a:defRPr/>
            </a:pPr>
            <a:r>
              <a:rPr lang="en-GB" sz="1600" dirty="0">
                <a:latin typeface="Calibri" panose="020F0502020204030204" pitchFamily="34" charset="0"/>
                <a:cs typeface="Amazon Ember Regular" charset="0"/>
              </a:rPr>
              <a:t>Organisational Transformation and readiness</a:t>
            </a:r>
          </a:p>
          <a:p>
            <a:pPr marL="285750" indent="-285750">
              <a:spcBef>
                <a:spcPct val="20000"/>
              </a:spcBef>
              <a:buFont typeface="Arial" panose="020B0604020202020204" pitchFamily="34" charset="0"/>
              <a:buChar char="•"/>
              <a:defRPr/>
            </a:pPr>
            <a:r>
              <a:rPr lang="en-GB" sz="1600" dirty="0">
                <a:latin typeface="Calibri" panose="020F0502020204030204" pitchFamily="34" charset="0"/>
                <a:cs typeface="Amazon Ember Regular" charset="0"/>
              </a:rPr>
              <a:t>Scale and complexity of the migration</a:t>
            </a:r>
          </a:p>
        </p:txBody>
      </p:sp>
      <p:sp>
        <p:nvSpPr>
          <p:cNvPr id="17" name="TextBox 16">
            <a:extLst>
              <a:ext uri="{FF2B5EF4-FFF2-40B4-BE49-F238E27FC236}">
                <a16:creationId xmlns:a16="http://schemas.microsoft.com/office/drawing/2014/main" id="{6C39A339-EC2F-23A7-745D-03ACEA30A2D9}"/>
              </a:ext>
            </a:extLst>
          </p:cNvPr>
          <p:cNvSpPr txBox="1"/>
          <p:nvPr/>
        </p:nvSpPr>
        <p:spPr>
          <a:xfrm>
            <a:off x="7493000" y="4078540"/>
            <a:ext cx="6565900" cy="3349635"/>
          </a:xfrm>
          <a:prstGeom prst="rect">
            <a:avLst/>
          </a:prstGeom>
          <a:noFill/>
        </p:spPr>
        <p:txBody>
          <a:bodyPr wrap="square">
            <a:spAutoFit/>
          </a:bodyPr>
          <a:lstStyle/>
          <a:p>
            <a:pPr marL="346075" indent="-285750">
              <a:lnSpc>
                <a:spcPts val="2200"/>
              </a:lnSpc>
              <a:spcBef>
                <a:spcPts val="600"/>
              </a:spcBef>
              <a:spcAft>
                <a:spcPts val="600"/>
              </a:spcAft>
              <a:buSzPts val="1100"/>
              <a:buFont typeface="Arial" panose="020B0604020202020204" pitchFamily="34" charset="0"/>
              <a:buChar char="•"/>
            </a:pPr>
            <a:r>
              <a:rPr lang="en-GB" sz="2000" dirty="0">
                <a:latin typeface="Calibri" panose="020F0502020204030204" pitchFamily="34" charset="0"/>
                <a:cs typeface="Amazon Ember Regular" charset="0"/>
              </a:rPr>
              <a:t>The AWS Professional Services Migration portfolio assessment provides a comprehensive and structured evaluation to lay a solid foundation for a successful large-scale cloud migration project</a:t>
            </a:r>
            <a:endParaRPr lang="en-US" sz="2000" dirty="0">
              <a:latin typeface="Calibri" panose="020F0502020204030204" pitchFamily="34" charset="0"/>
              <a:cs typeface="Amazon Ember Regular" charset="0"/>
            </a:endParaRPr>
          </a:p>
          <a:p>
            <a:pPr marL="346075" indent="-285750">
              <a:lnSpc>
                <a:spcPts val="2200"/>
              </a:lnSpc>
              <a:spcBef>
                <a:spcPts val="600"/>
              </a:spcBef>
              <a:spcAft>
                <a:spcPts val="600"/>
              </a:spcAft>
              <a:buSzPts val="1100"/>
              <a:buFont typeface="Arial" panose="020B0604020202020204" pitchFamily="34" charset="0"/>
              <a:buChar char="•"/>
            </a:pPr>
            <a:r>
              <a:rPr lang="en-US" sz="2000" dirty="0">
                <a:latin typeface="Calibri" panose="020F0502020204030204" pitchFamily="34" charset="0"/>
                <a:cs typeface="Amazon Ember Regular" charset="0"/>
              </a:rPr>
              <a:t>AWS Professional Services propose a hybrid migration assessment approach combining rapid infrastructure uplift with targeted modernization opportunities. The engagement will focus on technical portfolio discovery and assessment, leveraging automated tools and expert analysis to create a migration strategy that balances speed with optimization.</a:t>
            </a:r>
          </a:p>
        </p:txBody>
      </p:sp>
    </p:spTree>
    <p:extLst>
      <p:ext uri="{BB962C8B-B14F-4D97-AF65-F5344CB8AC3E}">
        <p14:creationId xmlns:p14="http://schemas.microsoft.com/office/powerpoint/2010/main" val="420562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dissolve">
                                      <p:cBhvr>
                                        <p:cTn id="7" dur="500"/>
                                        <p:tgtEl>
                                          <p:spTgt spid="8">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animEffect transition="in" filter="dissolve">
                                      <p:cBhvr>
                                        <p:cTn id="10" dur="500"/>
                                        <p:tgtEl>
                                          <p:spTgt spid="8">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Effect transition="in" filter="dissolve">
                                      <p:cBhvr>
                                        <p:cTn id="13" dur="500"/>
                                        <p:tgtEl>
                                          <p:spTgt spid="8">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8">
                                            <p:txEl>
                                              <p:pRg st="6" end="6"/>
                                            </p:txEl>
                                          </p:spTgt>
                                        </p:tgtEl>
                                        <p:attrNameLst>
                                          <p:attrName>style.visibility</p:attrName>
                                        </p:attrNameLst>
                                      </p:cBhvr>
                                      <p:to>
                                        <p:strVal val="visible"/>
                                      </p:to>
                                    </p:set>
                                    <p:animEffect transition="in" filter="dissolve">
                                      <p:cBhvr>
                                        <p:cTn id="16"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4DBA-1238-4AA9-87AA-C1E06193A5E2}"/>
              </a:ext>
            </a:extLst>
          </p:cNvPr>
          <p:cNvSpPr>
            <a:spLocks noGrp="1"/>
          </p:cNvSpPr>
          <p:nvPr>
            <p:ph type="title"/>
          </p:nvPr>
        </p:nvSpPr>
        <p:spPr/>
        <p:txBody>
          <a:bodyPr/>
          <a:lstStyle/>
          <a:p>
            <a:r>
              <a:rPr lang="en-US">
                <a:latin typeface="Amazon Ember"/>
              </a:rPr>
              <a:t>2. Current State:</a:t>
            </a:r>
          </a:p>
        </p:txBody>
      </p:sp>
      <p:sp>
        <p:nvSpPr>
          <p:cNvPr id="5" name="TextBox 4">
            <a:extLst>
              <a:ext uri="{FF2B5EF4-FFF2-40B4-BE49-F238E27FC236}">
                <a16:creationId xmlns:a16="http://schemas.microsoft.com/office/drawing/2014/main" id="{7A762B2A-EC53-44AE-8221-C366FDCD773D}"/>
              </a:ext>
            </a:extLst>
          </p:cNvPr>
          <p:cNvSpPr txBox="1"/>
          <p:nvPr/>
        </p:nvSpPr>
        <p:spPr>
          <a:xfrm>
            <a:off x="971722" y="4752203"/>
            <a:ext cx="12372326" cy="1974423"/>
          </a:xfrm>
          <a:prstGeom prst="rect">
            <a:avLst/>
          </a:prstGeom>
        </p:spPr>
        <p:txBody>
          <a:bodyPr vert="horz" lIns="91440" tIns="45720" rIns="91440" bIns="45720" rtlCol="0">
            <a:noAutofit/>
          </a:bodyPr>
          <a:lstStyle>
            <a:lvl1pPr marL="285750" indent="-285750">
              <a:spcBef>
                <a:spcPts val="600"/>
              </a:spcBef>
              <a:spcAft>
                <a:spcPts val="600"/>
              </a:spcAft>
              <a:buFont typeface="Arial" panose="020B0604020202020204" pitchFamily="34" charset="0"/>
              <a:buChar char="•"/>
              <a:defRPr sz="1600" b="0" i="0">
                <a:latin typeface="Amazon Ember Regular" charset="0"/>
                <a:cs typeface="Amazon Ember Regular" charset="0"/>
              </a:defRPr>
            </a:lvl1pPr>
            <a:lvl2pPr marL="1188720" indent="-457200">
              <a:spcBef>
                <a:spcPct val="20000"/>
              </a:spcBef>
              <a:buFont typeface="Arial"/>
              <a:buChar char="•"/>
              <a:defRPr sz="2900" b="0" i="0">
                <a:latin typeface="Amazon Ember Regular" charset="0"/>
                <a:cs typeface="Amazon Ember Regular" charset="0"/>
              </a:defRPr>
            </a:lvl2pPr>
            <a:lvl3pPr marL="1828800" indent="-365760">
              <a:spcBef>
                <a:spcPct val="20000"/>
              </a:spcBef>
              <a:buFont typeface="Arial"/>
              <a:buChar char="•"/>
              <a:defRPr sz="2600" b="0" i="0">
                <a:latin typeface="Amazon Ember Regular" charset="0"/>
                <a:cs typeface="Amazon Ember Regular" charset="0"/>
              </a:defRPr>
            </a:lvl3pPr>
            <a:lvl4pPr marL="2560320" indent="-365760">
              <a:spcBef>
                <a:spcPct val="20000"/>
              </a:spcBef>
              <a:buFont typeface="Arial"/>
              <a:buChar char="–"/>
              <a:defRPr sz="2200" b="0" i="0">
                <a:latin typeface="Amazon Ember Regular" charset="0"/>
                <a:cs typeface="Amazon Ember Regular" charset="0"/>
              </a:defRPr>
            </a:lvl4pPr>
            <a:lvl5pPr marL="3291840" indent="-365760">
              <a:spcBef>
                <a:spcPct val="20000"/>
              </a:spcBef>
              <a:buFont typeface="Arial"/>
              <a:buChar char="»"/>
              <a:defRPr sz="1900" b="0" i="0">
                <a:latin typeface="Amazon Ember Regular" charset="0"/>
                <a:cs typeface="Amazon Ember Regular" charset="0"/>
              </a:defRPr>
            </a:lvl5pPr>
            <a:lvl6pPr marL="4023360" indent="-365760">
              <a:spcBef>
                <a:spcPct val="20000"/>
              </a:spcBef>
              <a:buFont typeface="Arial"/>
              <a:buChar char="•"/>
              <a:defRPr sz="3200"/>
            </a:lvl6pPr>
            <a:lvl7pPr marL="4754880" indent="-365760">
              <a:spcBef>
                <a:spcPct val="20000"/>
              </a:spcBef>
              <a:buFont typeface="Arial"/>
              <a:buChar char="•"/>
              <a:defRPr sz="3200"/>
            </a:lvl7pPr>
            <a:lvl8pPr marL="5486400" indent="-365760">
              <a:spcBef>
                <a:spcPct val="20000"/>
              </a:spcBef>
              <a:buFont typeface="Arial"/>
              <a:buChar char="•"/>
              <a:defRPr sz="3200"/>
            </a:lvl8pPr>
            <a:lvl9pPr marL="6217920" indent="-365760">
              <a:spcBef>
                <a:spcPct val="20000"/>
              </a:spcBef>
              <a:buFont typeface="Arial"/>
              <a:buChar char="•"/>
              <a:defRPr sz="3200"/>
            </a:lvl9pPr>
          </a:lstStyle>
          <a:p>
            <a:endParaRPr lang="en-US"/>
          </a:p>
        </p:txBody>
      </p:sp>
      <p:sp>
        <p:nvSpPr>
          <p:cNvPr id="6" name="Rectangle 5">
            <a:extLst>
              <a:ext uri="{FF2B5EF4-FFF2-40B4-BE49-F238E27FC236}">
                <a16:creationId xmlns:a16="http://schemas.microsoft.com/office/drawing/2014/main" id="{DCCEC5D4-5689-485E-9C9E-217D5649BD6E}"/>
              </a:ext>
            </a:extLst>
          </p:cNvPr>
          <p:cNvSpPr/>
          <p:nvPr/>
        </p:nvSpPr>
        <p:spPr>
          <a:xfrm>
            <a:off x="4166497" y="770219"/>
            <a:ext cx="4728886" cy="523220"/>
          </a:xfrm>
          <a:prstGeom prst="rect">
            <a:avLst/>
          </a:prstGeom>
        </p:spPr>
        <p:txBody>
          <a:bodyPr wrap="square">
            <a:spAutoFit/>
          </a:bodyPr>
          <a:lstStyle/>
          <a:p>
            <a:pPr algn="ctr" defTabSz="914400"/>
            <a:r>
              <a:rPr lang="en-US" sz="2800" b="1" u="sng">
                <a:solidFill>
                  <a:schemeClr val="accent1"/>
                </a:solidFill>
                <a:latin typeface="Calibri" panose="020F0502020204030204"/>
              </a:rPr>
              <a:t>Context Data Analysis</a:t>
            </a:r>
            <a:endParaRPr lang="en-US" sz="2400" b="1" u="sng">
              <a:solidFill>
                <a:schemeClr val="accent1"/>
              </a:solidFill>
              <a:latin typeface="Calibri" panose="020F0502020204030204"/>
            </a:endParaRPr>
          </a:p>
        </p:txBody>
      </p:sp>
      <p:sp>
        <p:nvSpPr>
          <p:cNvPr id="7" name="Rectangle 6">
            <a:extLst>
              <a:ext uri="{FF2B5EF4-FFF2-40B4-BE49-F238E27FC236}">
                <a16:creationId xmlns:a16="http://schemas.microsoft.com/office/drawing/2014/main" id="{2317F7EB-9D88-44FD-AE04-6DC152A17C05}"/>
              </a:ext>
            </a:extLst>
          </p:cNvPr>
          <p:cNvSpPr/>
          <p:nvPr/>
        </p:nvSpPr>
        <p:spPr>
          <a:xfrm>
            <a:off x="4340445" y="3358098"/>
            <a:ext cx="4329474" cy="523220"/>
          </a:xfrm>
          <a:prstGeom prst="rect">
            <a:avLst/>
          </a:prstGeom>
        </p:spPr>
        <p:txBody>
          <a:bodyPr wrap="square">
            <a:spAutoFit/>
          </a:bodyPr>
          <a:lstStyle/>
          <a:p>
            <a:pPr algn="ctr" defTabSz="914400"/>
            <a:r>
              <a:rPr lang="en-US" sz="2800" b="1" u="sng">
                <a:solidFill>
                  <a:srgbClr val="E56CE2"/>
                </a:solidFill>
                <a:latin typeface="Calibri" panose="020F0502020204030204"/>
              </a:rPr>
              <a:t>Open Points</a:t>
            </a:r>
          </a:p>
        </p:txBody>
      </p:sp>
      <p:sp>
        <p:nvSpPr>
          <p:cNvPr id="10" name="TextBox 9">
            <a:extLst>
              <a:ext uri="{FF2B5EF4-FFF2-40B4-BE49-F238E27FC236}">
                <a16:creationId xmlns:a16="http://schemas.microsoft.com/office/drawing/2014/main" id="{A25DFD40-C0B9-908A-C9DC-BF909CB9AD11}"/>
              </a:ext>
            </a:extLst>
          </p:cNvPr>
          <p:cNvSpPr txBox="1"/>
          <p:nvPr/>
        </p:nvSpPr>
        <p:spPr>
          <a:xfrm>
            <a:off x="971722" y="1326206"/>
            <a:ext cx="12664096" cy="1938992"/>
          </a:xfrm>
          <a:prstGeom prst="rect">
            <a:avLst/>
          </a:prstGeom>
          <a:noFill/>
        </p:spPr>
        <p:txBody>
          <a:bodyPr wrap="square" lIns="91440" tIns="45720" rIns="91440" bIns="45720" anchor="t">
            <a:spAutoFit/>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Char char="Ø"/>
              <a:tabLst/>
            </a:pPr>
            <a:r>
              <a:rPr lang="en-ES" sz="2400">
                <a:latin typeface="Calibri"/>
                <a:ea typeface="Calibri"/>
                <a:cs typeface="Amazon Ember Regular" charset="0"/>
              </a:rPr>
              <a:t>Column “</a:t>
            </a:r>
            <a:r>
              <a:rPr lang="en-ES" sz="2400">
                <a:solidFill>
                  <a:schemeClr val="accent1"/>
                </a:solidFill>
                <a:latin typeface="Calibri"/>
                <a:ea typeface="Calibri"/>
                <a:cs typeface="Amazon Ember Regular" charset="0"/>
              </a:rPr>
              <a:t>CI ID</a:t>
            </a:r>
            <a:r>
              <a:rPr lang="en-ES" sz="2400">
                <a:latin typeface="Calibri"/>
                <a:ea typeface="Calibri"/>
                <a:cs typeface="Amazon Ember Regular" charset="0"/>
              </a:rPr>
              <a:t>”: ID of individual virtual machines. </a:t>
            </a:r>
          </a:p>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Char char="Ø"/>
              <a:tabLst/>
            </a:pPr>
            <a:r>
              <a:rPr lang="en-ES" sz="2400">
                <a:latin typeface="Calibri"/>
                <a:ea typeface="Calibri"/>
                <a:cs typeface="Amazon Ember Regular" charset="0"/>
              </a:rPr>
              <a:t>Out of the 7207 entries: target is 3811 virtual machines (the rest of 3395 are duplicates, which indicates a level of shared infrastructure)</a:t>
            </a:r>
          </a:p>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Char char="Ø"/>
              <a:tabLst/>
            </a:pPr>
            <a:r>
              <a:rPr lang="en-ES" sz="2400">
                <a:solidFill>
                  <a:schemeClr val="accent1"/>
                </a:solidFill>
                <a:latin typeface="Calibri"/>
                <a:ea typeface="Calibri"/>
                <a:cs typeface="Amazon Ember Regular" charset="0"/>
              </a:rPr>
              <a:t>70% is Linux, 22.5 % is Windows</a:t>
            </a:r>
            <a:r>
              <a:rPr lang="en-ES" sz="2400">
                <a:latin typeface="Calibri"/>
                <a:ea typeface="Calibri"/>
                <a:cs typeface="Amazon Ember Regular" charset="0"/>
              </a:rPr>
              <a:t>. The rest is AIX and unknown OS</a:t>
            </a:r>
          </a:p>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Char char="Ø"/>
              <a:tabLst/>
            </a:pPr>
            <a:r>
              <a:rPr lang="en-ES" sz="2400">
                <a:latin typeface="Calibri"/>
                <a:ea typeface="Calibri"/>
                <a:cs typeface="Amazon Ember Regular" charset="0"/>
              </a:rPr>
              <a:t>over </a:t>
            </a:r>
            <a:r>
              <a:rPr lang="en-ES" sz="2400">
                <a:solidFill>
                  <a:schemeClr val="accent1"/>
                </a:solidFill>
                <a:latin typeface="Calibri"/>
                <a:ea typeface="Calibri"/>
                <a:cs typeface="Amazon Ember Regular" charset="0"/>
              </a:rPr>
              <a:t>300</a:t>
            </a:r>
            <a:r>
              <a:rPr lang="en-ES" sz="2400">
                <a:latin typeface="Calibri"/>
                <a:ea typeface="Calibri"/>
                <a:cs typeface="Amazon Ember Regular" charset="0"/>
              </a:rPr>
              <a:t> unique applications (based on data points in Prod)</a:t>
            </a:r>
          </a:p>
        </p:txBody>
      </p:sp>
      <p:sp>
        <p:nvSpPr>
          <p:cNvPr id="19" name="Rectangle 9">
            <a:extLst>
              <a:ext uri="{FF2B5EF4-FFF2-40B4-BE49-F238E27FC236}">
                <a16:creationId xmlns:a16="http://schemas.microsoft.com/office/drawing/2014/main" id="{BFA1F1FC-0125-DEEB-913C-16E9C6B0DF3B}"/>
              </a:ext>
            </a:extLst>
          </p:cNvPr>
          <p:cNvSpPr>
            <a:spLocks noChangeArrowheads="1"/>
          </p:cNvSpPr>
          <p:nvPr/>
        </p:nvSpPr>
        <p:spPr bwMode="auto">
          <a:xfrm>
            <a:off x="945964" y="3619708"/>
            <a:ext cx="13510260"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
                <a:srgbClr val="E56CE2"/>
              </a:buClr>
              <a:buSzTx/>
              <a:tabLst/>
            </a:pPr>
            <a:endParaRPr lang="en-ES" altLang="en-ES" sz="2400">
              <a:latin typeface="Calibri" panose="020F0502020204030204" pitchFamily="34" charset="0"/>
              <a:cs typeface="Amazon Ember Regular" charset="0"/>
            </a:endParaRPr>
          </a:p>
          <a:p>
            <a:pPr marL="342900" indent="-342900" defTabSz="914400">
              <a:buClr>
                <a:srgbClr val="E56CE2"/>
              </a:buClr>
              <a:buFont typeface="Wingdings" pitchFamily="2" charset="2"/>
              <a:buChar char="Ø"/>
            </a:pPr>
            <a:r>
              <a:rPr lang="en-ES" sz="2400">
                <a:latin typeface="Calibri"/>
                <a:ea typeface="Calibri"/>
                <a:cs typeface="Amazon Ember Regular" charset="0"/>
              </a:rPr>
              <a:t>Disaster Recovery and target Landing Zones</a:t>
            </a:r>
            <a:endParaRPr lang="en-ES" sz="1800">
              <a:latin typeface="Calibri"/>
              <a:ea typeface="Calibri"/>
            </a:endParaRPr>
          </a:p>
          <a:p>
            <a:pPr marL="285750" marR="0" lvl="0" indent="-285750" algn="l" defTabSz="914400" rtl="0" eaLnBrk="0" fontAlgn="base" latinLnBrk="0" hangingPunct="0">
              <a:lnSpc>
                <a:spcPct val="100000"/>
              </a:lnSpc>
              <a:spcBef>
                <a:spcPct val="0"/>
              </a:spcBef>
              <a:spcAft>
                <a:spcPct val="0"/>
              </a:spcAft>
              <a:buClr>
                <a:srgbClr val="E56CE2"/>
              </a:buClr>
              <a:buSzTx/>
              <a:buFont typeface="Wingdings" pitchFamily="2" charset="2"/>
              <a:buChar char="Ø"/>
              <a:tabLst/>
            </a:pPr>
            <a:r>
              <a:rPr kumimoji="0" lang="en-ES" sz="1800" b="0" i="0" u="none" strike="noStrike" cap="none" normalizeH="0" baseline="0">
                <a:ln>
                  <a:noFill/>
                </a:ln>
                <a:effectLst/>
                <a:latin typeface="Arial"/>
                <a:cs typeface="Arial"/>
              </a:rPr>
              <a:t> </a:t>
            </a:r>
            <a:r>
              <a:rPr lang="en-ES" sz="2400">
                <a:latin typeface="Calibri"/>
                <a:ea typeface="Calibri"/>
                <a:cs typeface="Amazon Ember Regular" charset="0"/>
              </a:rPr>
              <a:t>Deeper information about : CPU, RAM (min, max, avg), disk size, disk utilization, etc. collected over a certain period of time</a:t>
            </a:r>
          </a:p>
          <a:p>
            <a:pPr marL="285750" marR="0" lvl="0" indent="-285750" algn="l" defTabSz="914400" rtl="0" eaLnBrk="0" fontAlgn="base" latinLnBrk="0" hangingPunct="0">
              <a:lnSpc>
                <a:spcPct val="100000"/>
              </a:lnSpc>
              <a:spcBef>
                <a:spcPct val="0"/>
              </a:spcBef>
              <a:spcAft>
                <a:spcPct val="0"/>
              </a:spcAft>
              <a:buClr>
                <a:srgbClr val="E56CE2"/>
              </a:buClr>
              <a:buSzTx/>
              <a:buFont typeface="Wingdings" pitchFamily="2" charset="2"/>
              <a:buChar char="Ø"/>
              <a:tabLst/>
            </a:pPr>
            <a:r>
              <a:rPr lang="en-ES" altLang="en-ES" sz="2400">
                <a:latin typeface="Calibri" panose="020F0502020204030204" pitchFamily="34" charset="0"/>
                <a:cs typeface="Amazon Ember Regular" charset="0"/>
              </a:rPr>
              <a:t> AWS migration tooling and migration strategies (compatibility):</a:t>
            </a:r>
          </a:p>
          <a:p>
            <a:pPr marL="742950" marR="0" lvl="1" indent="-285750" algn="l" defTabSz="914400" rtl="0" eaLnBrk="0" fontAlgn="base" latinLnBrk="0" hangingPunct="0">
              <a:lnSpc>
                <a:spcPct val="100000"/>
              </a:lnSpc>
              <a:spcBef>
                <a:spcPct val="0"/>
              </a:spcBef>
              <a:spcAft>
                <a:spcPct val="0"/>
              </a:spcAft>
              <a:buClr>
                <a:srgbClr val="E56CE2"/>
              </a:buClr>
              <a:buSzTx/>
              <a:buFont typeface="Wingdings" pitchFamily="2" charset="2"/>
              <a:buChar char="Ø"/>
              <a:tabLst/>
            </a:pPr>
            <a:r>
              <a:rPr lang="en-ES" altLang="en-ES" sz="2000">
                <a:latin typeface="Calibri" panose="020F0502020204030204" pitchFamily="34" charset="0"/>
                <a:cs typeface="Amazon Ember Regular" charset="0"/>
              </a:rPr>
              <a:t>OS version</a:t>
            </a:r>
          </a:p>
          <a:p>
            <a:pPr marL="742950" marR="0" lvl="1" indent="-285750" algn="l" defTabSz="914400" rtl="0" eaLnBrk="0" fontAlgn="base" latinLnBrk="0" hangingPunct="0">
              <a:lnSpc>
                <a:spcPct val="100000"/>
              </a:lnSpc>
              <a:spcBef>
                <a:spcPct val="0"/>
              </a:spcBef>
              <a:spcAft>
                <a:spcPct val="0"/>
              </a:spcAft>
              <a:buClr>
                <a:srgbClr val="E56CE2"/>
              </a:buClr>
              <a:buSzTx/>
              <a:buFont typeface="Wingdings" pitchFamily="2" charset="2"/>
              <a:buChar char="Ø"/>
              <a:tabLst/>
            </a:pPr>
            <a:r>
              <a:rPr lang="en-ES" altLang="en-ES" sz="2000">
                <a:latin typeface="Calibri" panose="020F0502020204030204" pitchFamily="34" charset="0"/>
                <a:cs typeface="Amazon Ember Regular" charset="0"/>
              </a:rPr>
              <a:t>List of databases, database engines and their versions</a:t>
            </a:r>
          </a:p>
          <a:p>
            <a:pPr marL="742950" marR="0" lvl="1" indent="-285750" algn="l" defTabSz="914400" rtl="0" eaLnBrk="0" fontAlgn="base" latinLnBrk="0" hangingPunct="0">
              <a:lnSpc>
                <a:spcPct val="100000"/>
              </a:lnSpc>
              <a:spcBef>
                <a:spcPct val="0"/>
              </a:spcBef>
              <a:spcAft>
                <a:spcPct val="0"/>
              </a:spcAft>
              <a:buClr>
                <a:srgbClr val="E56CE2"/>
              </a:buClr>
              <a:buSzTx/>
              <a:buFont typeface="Wingdings" pitchFamily="2" charset="2"/>
              <a:buChar char="Ø"/>
              <a:tabLst/>
            </a:pPr>
            <a:r>
              <a:rPr lang="en-ES" altLang="en-ES" sz="2000">
                <a:latin typeface="Calibri" panose="020F0502020204030204" pitchFamily="34" charset="0"/>
                <a:cs typeface="Amazon Ember Regular" charset="0"/>
              </a:rPr>
              <a:t>Details on shared storage (if relevant)</a:t>
            </a:r>
          </a:p>
          <a:p>
            <a:pPr marL="285750" marR="0" lvl="0" indent="-285750" algn="l" defTabSz="914400" rtl="0" eaLnBrk="0" fontAlgn="base" latinLnBrk="0" hangingPunct="0">
              <a:lnSpc>
                <a:spcPct val="100000"/>
              </a:lnSpc>
              <a:spcBef>
                <a:spcPct val="0"/>
              </a:spcBef>
              <a:spcAft>
                <a:spcPct val="0"/>
              </a:spcAft>
              <a:buClr>
                <a:srgbClr val="E56CE2"/>
              </a:buClr>
              <a:buSzTx/>
              <a:buFont typeface="Wingdings" pitchFamily="2" charset="2"/>
              <a:buChar char="Ø"/>
              <a:tabLst/>
            </a:pPr>
            <a:r>
              <a:rPr lang="en-ES" altLang="en-ES" sz="2400">
                <a:latin typeface="Calibri" panose="020F0502020204030204" pitchFamily="34" charset="0"/>
                <a:cs typeface="Amazon Ember Regular" charset="0"/>
              </a:rPr>
              <a:t>Migration strategy per component: application component-to-server mapping</a:t>
            </a:r>
          </a:p>
          <a:p>
            <a:pPr marL="285750" marR="0" lvl="0" indent="-285750" algn="l" defTabSz="914400" rtl="0" eaLnBrk="0" fontAlgn="base" latinLnBrk="0" hangingPunct="0">
              <a:lnSpc>
                <a:spcPct val="100000"/>
              </a:lnSpc>
              <a:spcBef>
                <a:spcPct val="0"/>
              </a:spcBef>
              <a:spcAft>
                <a:spcPct val="0"/>
              </a:spcAft>
              <a:buClr>
                <a:srgbClr val="E56CE2"/>
              </a:buClr>
              <a:buSzTx/>
              <a:buFont typeface="Wingdings" pitchFamily="2" charset="2"/>
              <a:buChar char="Ø"/>
              <a:tabLst/>
            </a:pPr>
            <a:r>
              <a:rPr lang="en-ES" altLang="en-ES" sz="2400">
                <a:latin typeface="Calibri" panose="020F0502020204030204" pitchFamily="34" charset="0"/>
                <a:cs typeface="Amazon Ember Regular" charset="0"/>
              </a:rPr>
              <a:t>Migration wave planning: Application-to-application dependencies (eg port-to-port communication)</a:t>
            </a:r>
          </a:p>
          <a:p>
            <a:pPr marL="0" marR="0" lvl="0" indent="0" algn="l" defTabSz="914400" rtl="0" eaLnBrk="0" fontAlgn="base" latinLnBrk="0" hangingPunct="0">
              <a:lnSpc>
                <a:spcPct val="100000"/>
              </a:lnSpc>
              <a:spcBef>
                <a:spcPct val="0"/>
              </a:spcBef>
              <a:spcAft>
                <a:spcPct val="0"/>
              </a:spcAft>
              <a:buClr>
                <a:srgbClr val="E56CE2"/>
              </a:buClr>
              <a:buSzTx/>
              <a:buFontTx/>
              <a:buNone/>
              <a:tabLst/>
            </a:pPr>
            <a:endParaRPr kumimoji="0" lang="en-ES" altLang="en-ES" sz="18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1747119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D3242-009A-00D0-2293-7B0A11415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3614DA-8722-1FA6-DD91-EE7334640BD1}"/>
              </a:ext>
            </a:extLst>
          </p:cNvPr>
          <p:cNvSpPr>
            <a:spLocks noGrp="1"/>
          </p:cNvSpPr>
          <p:nvPr>
            <p:ph type="title"/>
          </p:nvPr>
        </p:nvSpPr>
        <p:spPr/>
        <p:txBody>
          <a:bodyPr/>
          <a:lstStyle/>
          <a:p>
            <a:r>
              <a:rPr lang="en-US">
                <a:latin typeface="Amazon Ember"/>
              </a:rPr>
              <a:t>3. Assessment approaches</a:t>
            </a:r>
          </a:p>
        </p:txBody>
      </p:sp>
      <p:pic>
        <p:nvPicPr>
          <p:cNvPr id="5122" name="Picture 2">
            <a:extLst>
              <a:ext uri="{FF2B5EF4-FFF2-40B4-BE49-F238E27FC236}">
                <a16:creationId xmlns:a16="http://schemas.microsoft.com/office/drawing/2014/main" id="{F5F9EA37-5ABF-FB43-395B-A36EF2194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170" y="1843952"/>
            <a:ext cx="11633200" cy="48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13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487EE-BA27-DB27-FBBD-96A9BEE8E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2875C6-8887-1CCF-3248-4064071FFD97}"/>
              </a:ext>
            </a:extLst>
          </p:cNvPr>
          <p:cNvSpPr>
            <a:spLocks noGrp="1"/>
          </p:cNvSpPr>
          <p:nvPr>
            <p:ph type="title"/>
          </p:nvPr>
        </p:nvSpPr>
        <p:spPr/>
        <p:txBody>
          <a:bodyPr/>
          <a:lstStyle/>
          <a:p>
            <a:r>
              <a:rPr lang="en-US" dirty="0">
                <a:latin typeface="Amazon Ember"/>
              </a:rPr>
              <a:t>3.1 Portfolio Assessment approaches</a:t>
            </a:r>
          </a:p>
        </p:txBody>
      </p:sp>
      <p:sp>
        <p:nvSpPr>
          <p:cNvPr id="8" name="TextBox 7">
            <a:extLst>
              <a:ext uri="{FF2B5EF4-FFF2-40B4-BE49-F238E27FC236}">
                <a16:creationId xmlns:a16="http://schemas.microsoft.com/office/drawing/2014/main" id="{E6E5EB94-F4F1-2AA4-26A8-CF254D26839C}"/>
              </a:ext>
            </a:extLst>
          </p:cNvPr>
          <p:cNvSpPr txBox="1"/>
          <p:nvPr/>
        </p:nvSpPr>
        <p:spPr>
          <a:xfrm>
            <a:off x="571500" y="1177290"/>
            <a:ext cx="13510260" cy="6109365"/>
          </a:xfrm>
          <a:prstGeom prst="rect">
            <a:avLst/>
          </a:prstGeom>
          <a:noFill/>
        </p:spPr>
        <p:txBody>
          <a:bodyPr wrap="square" lIns="91440" tIns="45720" rIns="91440" bIns="45720" rtlCol="0" anchor="t">
            <a:spAutoFit/>
          </a:bodyPr>
          <a:lstStyle/>
          <a:p>
            <a:br>
              <a:rPr lang="en-GB" sz="2300" dirty="0"/>
            </a:br>
            <a:r>
              <a:rPr lang="en-GB" sz="2300" b="1" u="sng" dirty="0">
                <a:solidFill>
                  <a:schemeClr val="accent1"/>
                </a:solidFill>
              </a:rPr>
              <a:t>Approach 1 </a:t>
            </a:r>
            <a:r>
              <a:rPr lang="en-GB" sz="2300" b="1" dirty="0">
                <a:solidFill>
                  <a:schemeClr val="accent1"/>
                </a:solidFill>
              </a:rPr>
              <a:t>(Infrastructure uplift)</a:t>
            </a:r>
            <a:r>
              <a:rPr lang="en-GB" sz="2300" dirty="0">
                <a:solidFill>
                  <a:schemeClr val="accent1"/>
                </a:solidFill>
              </a:rPr>
              <a:t>: </a:t>
            </a:r>
            <a:r>
              <a:rPr lang="en-GB" sz="2300" dirty="0"/>
              <a:t>Focus on speed (</a:t>
            </a:r>
            <a:r>
              <a:rPr lang="en-GB" sz="2300" dirty="0" err="1"/>
              <a:t>eg</a:t>
            </a:r>
            <a:r>
              <a:rPr lang="en-GB" sz="2300" dirty="0"/>
              <a:t> due to regulatory constraints, resilience challenges, DC renewal dates)</a:t>
            </a:r>
            <a:br>
              <a:rPr lang="en-GB" sz="2300" dirty="0"/>
            </a:br>
            <a:r>
              <a:rPr lang="en-GB" sz="2300" i="1" dirty="0"/>
              <a:t>Core migration strategies</a:t>
            </a:r>
            <a:r>
              <a:rPr lang="en-GB" sz="2300" dirty="0"/>
              <a:t>: Rehost &amp; </a:t>
            </a:r>
            <a:r>
              <a:rPr lang="en-GB" sz="2300" dirty="0" err="1"/>
              <a:t>Replatform</a:t>
            </a:r>
            <a:r>
              <a:rPr lang="en-GB" sz="2300" dirty="0"/>
              <a:t> (at least 80% of the estate – need to be confirmed)</a:t>
            </a:r>
          </a:p>
          <a:p>
            <a:r>
              <a:rPr lang="en-GB" sz="2300" i="1" dirty="0"/>
              <a:t>Recommended assessment approach</a:t>
            </a:r>
            <a:r>
              <a:rPr lang="en-GB" sz="2300" dirty="0"/>
              <a:t>: </a:t>
            </a:r>
          </a:p>
          <a:p>
            <a:pPr marL="1074420" lvl="1" indent="-342900">
              <a:buClr>
                <a:srgbClr val="FFC000"/>
              </a:buClr>
              <a:buFont typeface="Arial" panose="020B0604020202020204" pitchFamily="34" charset="0"/>
              <a:buChar char="•"/>
            </a:pPr>
            <a:r>
              <a:rPr lang="en-GB" sz="2300" dirty="0"/>
              <a:t>Collect infrastructure, application &amp; networking data with an automated tool specialized on planning for infrastructure uplift (</a:t>
            </a:r>
            <a:r>
              <a:rPr lang="en-GB" sz="2300" dirty="0" err="1"/>
              <a:t>eg</a:t>
            </a:r>
            <a:r>
              <a:rPr lang="en-GB" sz="2300" dirty="0"/>
              <a:t> </a:t>
            </a:r>
            <a:r>
              <a:rPr lang="en-GB" sz="2300" dirty="0" err="1"/>
              <a:t>modelizeIT</a:t>
            </a:r>
            <a:r>
              <a:rPr lang="en-GB" sz="2300" dirty="0"/>
              <a:t>)</a:t>
            </a:r>
          </a:p>
          <a:p>
            <a:pPr marL="1074420" lvl="1" indent="-342900">
              <a:buClr>
                <a:srgbClr val="FFC000"/>
              </a:buClr>
              <a:buFont typeface="Arial" panose="020B0604020202020204" pitchFamily="34" charset="0"/>
              <a:buChar char="•"/>
            </a:pPr>
            <a:r>
              <a:rPr lang="en-GB" sz="2300" dirty="0"/>
              <a:t>Enhance automatically collected data with business details specific to Santander (</a:t>
            </a:r>
            <a:r>
              <a:rPr lang="en-GB" sz="2300" dirty="0" err="1"/>
              <a:t>eg</a:t>
            </a:r>
            <a:r>
              <a:rPr lang="en-GB" sz="2300" dirty="0"/>
              <a:t> business names of application extracted from CMDB, firewall rules like F5 </a:t>
            </a:r>
            <a:r>
              <a:rPr lang="en-GB" sz="2300" dirty="0" err="1"/>
              <a:t>iRules</a:t>
            </a:r>
            <a:r>
              <a:rPr lang="en-GB" sz="2300" dirty="0"/>
              <a:t> to complement the traffic data captured by the tool)</a:t>
            </a:r>
          </a:p>
          <a:p>
            <a:pPr marL="1074420" lvl="1" indent="-342900">
              <a:buClr>
                <a:srgbClr val="FFC000"/>
              </a:buClr>
              <a:buFont typeface="Arial" panose="020B0604020202020204" pitchFamily="34" charset="0"/>
              <a:buChar char="•"/>
            </a:pPr>
            <a:r>
              <a:rPr lang="en-GB" sz="2300" dirty="0"/>
              <a:t>For Database </a:t>
            </a:r>
            <a:r>
              <a:rPr lang="en-GB" sz="2300" dirty="0" err="1"/>
              <a:t>replatforming</a:t>
            </a:r>
            <a:r>
              <a:rPr lang="en-GB" sz="2300" dirty="0"/>
              <a:t> (homogenous engine migration to managed DB service in AWS), we recommend leveraging AWS SCT tool. This can run in bulk and the outcome is a detailed evaluation of the compatibility with the AWS target, including detailed mitigation measures</a:t>
            </a:r>
          </a:p>
          <a:p>
            <a:r>
              <a:rPr lang="en-GB" sz="2300" i="1" dirty="0"/>
              <a:t>Optional: Landing Zone assessment to ensure, at minimum:</a:t>
            </a:r>
          </a:p>
          <a:p>
            <a:pPr marL="1074420" lvl="1" indent="-342900">
              <a:buClr>
                <a:srgbClr val="FCB64C"/>
              </a:buClr>
              <a:buFont typeface="Arial" panose="020B0604020202020204" pitchFamily="34" charset="0"/>
              <a:buChar char="•"/>
            </a:pPr>
            <a:r>
              <a:rPr lang="en-GB" sz="2300" dirty="0"/>
              <a:t>Available throughput aligned with the migration wave plans</a:t>
            </a:r>
          </a:p>
          <a:p>
            <a:pPr marL="1074420" lvl="1" indent="-342900">
              <a:buClr>
                <a:srgbClr val="FCB64C"/>
              </a:buClr>
              <a:buFont typeface="Arial" panose="020B0604020202020204" pitchFamily="34" charset="0"/>
              <a:buChar char="•"/>
            </a:pPr>
            <a:r>
              <a:rPr lang="en-GB" sz="2300" dirty="0"/>
              <a:t>Operational readiness to take over the Day2 Ops post-migration</a:t>
            </a:r>
          </a:p>
          <a:p>
            <a:pPr algn="l"/>
            <a:endParaRPr lang="en-GB" sz="23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6B095FD2-1D98-AFC9-2227-8AAC6FB73624}"/>
              </a:ext>
            </a:extLst>
          </p:cNvPr>
          <p:cNvSpPr txBox="1"/>
          <p:nvPr/>
        </p:nvSpPr>
        <p:spPr>
          <a:xfrm>
            <a:off x="334978" y="7425154"/>
            <a:ext cx="3922869" cy="307777"/>
          </a:xfrm>
          <a:prstGeom prst="rect">
            <a:avLst/>
          </a:prstGeom>
          <a:noFill/>
        </p:spPr>
        <p:txBody>
          <a:bodyPr wrap="none" rtlCol="0">
            <a:spAutoFit/>
          </a:bodyPr>
          <a:lstStyle/>
          <a:p>
            <a:r>
              <a:rPr lang="en-US" sz="1400" i="1" dirty="0"/>
              <a:t>(Recommended for initial portfolio assessment)</a:t>
            </a:r>
            <a:endParaRPr lang="en-US" sz="1400" i="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33223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3C8DD-17EE-AC2D-FC48-7E9CE2D240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315DD-E742-A102-45F3-C16C0D4A5440}"/>
              </a:ext>
            </a:extLst>
          </p:cNvPr>
          <p:cNvSpPr>
            <a:spLocks noGrp="1"/>
          </p:cNvSpPr>
          <p:nvPr>
            <p:ph type="title"/>
          </p:nvPr>
        </p:nvSpPr>
        <p:spPr/>
        <p:txBody>
          <a:bodyPr/>
          <a:lstStyle/>
          <a:p>
            <a:r>
              <a:rPr lang="en-US" dirty="0">
                <a:latin typeface="Amazon Ember"/>
              </a:rPr>
              <a:t>3.2 Portfolio Assessment approaches</a:t>
            </a:r>
          </a:p>
        </p:txBody>
      </p:sp>
      <p:sp>
        <p:nvSpPr>
          <p:cNvPr id="8" name="TextBox 7">
            <a:extLst>
              <a:ext uri="{FF2B5EF4-FFF2-40B4-BE49-F238E27FC236}">
                <a16:creationId xmlns:a16="http://schemas.microsoft.com/office/drawing/2014/main" id="{0BE4175D-ACA8-1046-32E5-E48C4B6DE5BD}"/>
              </a:ext>
            </a:extLst>
          </p:cNvPr>
          <p:cNvSpPr txBox="1"/>
          <p:nvPr/>
        </p:nvSpPr>
        <p:spPr>
          <a:xfrm>
            <a:off x="571500" y="1233246"/>
            <a:ext cx="13510260" cy="4401205"/>
          </a:xfrm>
          <a:prstGeom prst="rect">
            <a:avLst/>
          </a:prstGeom>
          <a:noFill/>
        </p:spPr>
        <p:txBody>
          <a:bodyPr wrap="square" lIns="91440" tIns="45720" rIns="91440" bIns="45720" rtlCol="0" anchor="t">
            <a:spAutoFit/>
          </a:bodyPr>
          <a:lstStyle/>
          <a:p>
            <a:br>
              <a:rPr lang="en-GB" sz="1800" dirty="0"/>
            </a:br>
            <a:r>
              <a:rPr lang="en-GB" sz="2400" b="1" dirty="0">
                <a:solidFill>
                  <a:schemeClr val="accent1"/>
                </a:solidFill>
              </a:rPr>
              <a:t>Approach 2 (Application-driven migration)</a:t>
            </a:r>
            <a:r>
              <a:rPr lang="en-GB" sz="2400" dirty="0">
                <a:solidFill>
                  <a:schemeClr val="accent1"/>
                </a:solidFill>
              </a:rPr>
              <a:t>: </a:t>
            </a:r>
            <a:r>
              <a:rPr lang="en-GB" sz="2400" dirty="0"/>
              <a:t>Focus on the ROI and business benefits at individual application level</a:t>
            </a:r>
            <a:br>
              <a:rPr lang="en-GB" sz="2400" dirty="0"/>
            </a:br>
            <a:r>
              <a:rPr lang="en-GB" sz="2400" i="1" dirty="0"/>
              <a:t>Core migration strategies leveraged in this approach</a:t>
            </a:r>
            <a:r>
              <a:rPr lang="en-GB" sz="2400" dirty="0"/>
              <a:t>: Rearchitect, </a:t>
            </a:r>
            <a:r>
              <a:rPr lang="en-GB" sz="2400" dirty="0" err="1"/>
              <a:t>Replatform</a:t>
            </a:r>
            <a:r>
              <a:rPr lang="en-GB" sz="2400" dirty="0"/>
              <a:t> and to a small extent Rehost</a:t>
            </a:r>
          </a:p>
          <a:p>
            <a:r>
              <a:rPr lang="en-GB" sz="2400" i="1" dirty="0"/>
              <a:t>Recommended approach:</a:t>
            </a:r>
            <a:r>
              <a:rPr lang="en-GB" sz="2400" dirty="0"/>
              <a:t> </a:t>
            </a:r>
          </a:p>
          <a:p>
            <a:pPr marL="1074420" lvl="1" indent="-342900">
              <a:buClr>
                <a:srgbClr val="FFC000"/>
              </a:buClr>
              <a:buFont typeface="Arial" panose="020B0604020202020204" pitchFamily="34" charset="0"/>
              <a:buChar char="•"/>
            </a:pPr>
            <a:r>
              <a:rPr lang="en-GB" sz="2400" dirty="0"/>
              <a:t>Run modernization-focused tooling to obtain an indicative view on the modernization patterns (</a:t>
            </a:r>
            <a:r>
              <a:rPr lang="en-GB" sz="2400" dirty="0" err="1"/>
              <a:t>eg</a:t>
            </a:r>
            <a:r>
              <a:rPr lang="en-GB" sz="2400" dirty="0"/>
              <a:t> CAST software)</a:t>
            </a:r>
          </a:p>
          <a:p>
            <a:pPr marL="1074420" lvl="1" indent="-342900">
              <a:buClr>
                <a:srgbClr val="FFC000"/>
              </a:buClr>
              <a:buFont typeface="Arial" panose="020B0604020202020204" pitchFamily="34" charset="0"/>
              <a:buChar char="•"/>
            </a:pPr>
            <a:r>
              <a:rPr lang="en-GB" sz="2400" dirty="0"/>
              <a:t>Execute deep dive discovery workshops and pilot modernizations for key modernization patterns identified </a:t>
            </a:r>
          </a:p>
          <a:p>
            <a:br>
              <a:rPr lang="en-GB" sz="2800" dirty="0"/>
            </a:br>
            <a:endParaRPr lang="en-GB"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BEBEF8B0-6220-281B-0ED7-BDFF94397ED6}"/>
              </a:ext>
            </a:extLst>
          </p:cNvPr>
          <p:cNvSpPr txBox="1"/>
          <p:nvPr/>
        </p:nvSpPr>
        <p:spPr>
          <a:xfrm>
            <a:off x="447040" y="7213600"/>
            <a:ext cx="7970452" cy="307777"/>
          </a:xfrm>
          <a:prstGeom prst="rect">
            <a:avLst/>
          </a:prstGeom>
          <a:noFill/>
        </p:spPr>
        <p:txBody>
          <a:bodyPr wrap="none" rtlCol="0">
            <a:spAutoFit/>
          </a:bodyPr>
          <a:lstStyle/>
          <a:p>
            <a:r>
              <a:rPr lang="en-US" sz="1400" i="1" dirty="0"/>
              <a:t>(Recommended for detailed migration assessment of key applications target for modernization)</a:t>
            </a:r>
            <a:endParaRPr lang="en-US" sz="1400" i="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9903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2DB69-0C0A-C9EB-3D16-0DF3D9FCC3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C07B9-1C36-AF68-5232-3B41F405E343}"/>
              </a:ext>
            </a:extLst>
          </p:cNvPr>
          <p:cNvSpPr>
            <a:spLocks noGrp="1"/>
          </p:cNvSpPr>
          <p:nvPr>
            <p:ph type="title"/>
          </p:nvPr>
        </p:nvSpPr>
        <p:spPr/>
        <p:txBody>
          <a:bodyPr/>
          <a:lstStyle/>
          <a:p>
            <a:r>
              <a:rPr lang="en-US">
                <a:latin typeface="Amazon Ember"/>
              </a:rPr>
              <a:t>4. Proposal Considerations</a:t>
            </a:r>
          </a:p>
        </p:txBody>
      </p:sp>
      <p:sp>
        <p:nvSpPr>
          <p:cNvPr id="8" name="TextBox 7">
            <a:extLst>
              <a:ext uri="{FF2B5EF4-FFF2-40B4-BE49-F238E27FC236}">
                <a16:creationId xmlns:a16="http://schemas.microsoft.com/office/drawing/2014/main" id="{44C57FD0-BDC7-4943-A197-6704209156B8}"/>
              </a:ext>
            </a:extLst>
          </p:cNvPr>
          <p:cNvSpPr txBox="1"/>
          <p:nvPr/>
        </p:nvSpPr>
        <p:spPr>
          <a:xfrm>
            <a:off x="548640" y="1322146"/>
            <a:ext cx="13533120" cy="5478423"/>
          </a:xfrm>
          <a:prstGeom prst="rect">
            <a:avLst/>
          </a:prstGeom>
          <a:noFill/>
        </p:spPr>
        <p:txBody>
          <a:bodyPr wrap="square" lIns="91440" tIns="45720" rIns="91440" bIns="45720" rtlCol="0" anchor="t">
            <a:spAutoFit/>
          </a:bodyPr>
          <a:lstStyle/>
          <a:p>
            <a:r>
              <a:rPr lang="en-GB" sz="2000" dirty="0"/>
              <a:t>The success of this migration assessment engagement is fundamentally dependent on the active participation and dedicated collaboration of key Santander team members throughout the entire process. </a:t>
            </a:r>
            <a:r>
              <a:rPr lang="en-GB" sz="2000" dirty="0">
                <a:solidFill>
                  <a:schemeClr val="accent6">
                    <a:lumMod val="60000"/>
                    <a:lumOff val="40000"/>
                  </a:schemeClr>
                </a:solidFill>
              </a:rPr>
              <a:t>Enterprise Architects</a:t>
            </a:r>
            <a:r>
              <a:rPr lang="en-GB" sz="2000" dirty="0">
                <a:solidFill>
                  <a:srgbClr val="FFC000"/>
                </a:solidFill>
              </a:rPr>
              <a:t> </a:t>
            </a:r>
            <a:r>
              <a:rPr lang="en-GB" sz="2000" dirty="0"/>
              <a:t>will play a pivotal role in providing strategic guidance, technical oversight, and critical decision-making support that will shape the migration strategy and execution approach.</a:t>
            </a:r>
          </a:p>
          <a:p>
            <a:endParaRPr lang="en-GB" sz="2000" dirty="0"/>
          </a:p>
          <a:p>
            <a:r>
              <a:rPr lang="en-GB" sz="2000" dirty="0">
                <a:solidFill>
                  <a:schemeClr val="accent6">
                    <a:lumMod val="60000"/>
                    <a:lumOff val="40000"/>
                  </a:schemeClr>
                </a:solidFill>
              </a:rPr>
              <a:t>Technical subject matter experts</a:t>
            </a:r>
            <a:r>
              <a:rPr lang="en-GB" sz="2000" dirty="0"/>
              <a:t>, including</a:t>
            </a:r>
            <a:r>
              <a:rPr lang="en-GB" sz="2000" dirty="0">
                <a:solidFill>
                  <a:srgbClr val="FFC000"/>
                </a:solidFill>
              </a:rPr>
              <a:t> </a:t>
            </a:r>
            <a:r>
              <a:rPr lang="en-GB" sz="2000" dirty="0">
                <a:solidFill>
                  <a:schemeClr val="accent6">
                    <a:lumMod val="60000"/>
                    <a:lumOff val="40000"/>
                  </a:schemeClr>
                </a:solidFill>
              </a:rPr>
              <a:t>Systems Administrators</a:t>
            </a:r>
            <a:r>
              <a:rPr lang="en-GB" sz="2000" dirty="0"/>
              <a:t>, </a:t>
            </a:r>
            <a:r>
              <a:rPr lang="en-GB" sz="2000" dirty="0">
                <a:solidFill>
                  <a:schemeClr val="accent6">
                    <a:lumMod val="60000"/>
                    <a:lumOff val="40000"/>
                  </a:schemeClr>
                </a:solidFill>
              </a:rPr>
              <a:t>CMDB Representatives</a:t>
            </a:r>
            <a:r>
              <a:rPr lang="en-GB" sz="2000" dirty="0"/>
              <a:t>, and</a:t>
            </a:r>
            <a:r>
              <a:rPr lang="en-GB" sz="2000" dirty="0">
                <a:solidFill>
                  <a:schemeClr val="accent6">
                    <a:lumMod val="60000"/>
                    <a:lumOff val="40000"/>
                  </a:schemeClr>
                </a:solidFill>
              </a:rPr>
              <a:t> Database Administrators</a:t>
            </a:r>
            <a:r>
              <a:rPr lang="en-GB" sz="2000" dirty="0"/>
              <a:t>, must be readily available to support comprehensive discovery activities, data extraction, and validation efforts. Their expertise is crucial for ensuring accurate assessment of the current environment and developing viable migration plans that address all technical considerations.</a:t>
            </a:r>
          </a:p>
          <a:p>
            <a:endParaRPr lang="en-GB" sz="2000" dirty="0"/>
          </a:p>
          <a:p>
            <a:r>
              <a:rPr lang="en-GB" sz="2000" dirty="0">
                <a:solidFill>
                  <a:schemeClr val="accent6">
                    <a:lumMod val="60000"/>
                    <a:lumOff val="40000"/>
                  </a:schemeClr>
                </a:solidFill>
              </a:rPr>
              <a:t>Application Owners </a:t>
            </a:r>
            <a:r>
              <a:rPr lang="en-GB" sz="2000" dirty="0"/>
              <a:t>and business stakeholders must maintain consistent engagement to provide essential business context, validate application dependencies, and approve proposed migration strategies. This collaboration framework requires timely responses to data requests, regular participation in discovery sessions and workshops, and established escalation paths for quick resolution of any blockers. </a:t>
            </a:r>
            <a:r>
              <a:rPr lang="en-GB" sz="2000" dirty="0">
                <a:solidFill>
                  <a:schemeClr val="accent6">
                    <a:lumMod val="60000"/>
                    <a:lumOff val="40000"/>
                  </a:schemeClr>
                </a:solidFill>
              </a:rPr>
              <a:t>Access to systems, documentation, and decision-makers</a:t>
            </a:r>
            <a:r>
              <a:rPr lang="en-GB" sz="2000" dirty="0"/>
              <a:t> will be critical success factors in maintaining project momentum and achieving the desired outcomes of this complex migration initiative.</a:t>
            </a:r>
          </a:p>
          <a:p>
            <a:br>
              <a:rPr lang="en-GB" sz="1800" dirty="0"/>
            </a:br>
            <a:endParaRPr lang="en-GB"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1961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C8901-E718-DB76-93F6-970F56AA9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D4797-9A95-9A82-16EB-244AC9F1A3E9}"/>
              </a:ext>
            </a:extLst>
          </p:cNvPr>
          <p:cNvSpPr>
            <a:spLocks noGrp="1"/>
          </p:cNvSpPr>
          <p:nvPr>
            <p:ph type="title"/>
          </p:nvPr>
        </p:nvSpPr>
        <p:spPr/>
        <p:txBody>
          <a:bodyPr/>
          <a:lstStyle/>
          <a:p>
            <a:r>
              <a:rPr lang="en-US" dirty="0">
                <a:latin typeface="Amazon Ember"/>
              </a:rPr>
              <a:t>5. Expected Deliverables</a:t>
            </a:r>
          </a:p>
        </p:txBody>
      </p:sp>
      <p:sp>
        <p:nvSpPr>
          <p:cNvPr id="8" name="TextBox 7">
            <a:extLst>
              <a:ext uri="{FF2B5EF4-FFF2-40B4-BE49-F238E27FC236}">
                <a16:creationId xmlns:a16="http://schemas.microsoft.com/office/drawing/2014/main" id="{8649E2FD-A047-6BC5-8057-FD72CE43C9DA}"/>
              </a:ext>
            </a:extLst>
          </p:cNvPr>
          <p:cNvSpPr txBox="1"/>
          <p:nvPr/>
        </p:nvSpPr>
        <p:spPr>
          <a:xfrm>
            <a:off x="548640" y="1177290"/>
            <a:ext cx="13746782" cy="6980181"/>
          </a:xfrm>
          <a:prstGeom prst="rect">
            <a:avLst/>
          </a:prstGeom>
          <a:noFill/>
        </p:spPr>
        <p:txBody>
          <a:bodyPr wrap="square" rtlCol="0">
            <a:spAutoFit/>
          </a:bodyPr>
          <a:lstStyle/>
          <a:p>
            <a:pPr marL="342900" indent="-342900">
              <a:lnSpc>
                <a:spcPct val="150000"/>
              </a:lnSpc>
              <a:buClr>
                <a:srgbClr val="FFC000"/>
              </a:buClr>
              <a:buFont typeface="Wingdings" pitchFamily="2" charset="2"/>
              <a:buChar char="Ø"/>
            </a:pPr>
            <a:r>
              <a:rPr lang="en-GB" sz="2000" dirty="0"/>
              <a:t>Comprehensive Infrastructure discovery</a:t>
            </a:r>
          </a:p>
          <a:p>
            <a:pPr marL="342900" indent="-342900">
              <a:lnSpc>
                <a:spcPct val="150000"/>
              </a:lnSpc>
              <a:buClr>
                <a:srgbClr val="FFC000"/>
              </a:buClr>
              <a:buFont typeface="Wingdings" pitchFamily="2" charset="2"/>
              <a:buChar char="Ø"/>
            </a:pPr>
            <a:r>
              <a:rPr lang="en-GB" sz="2000" dirty="0"/>
              <a:t>Application discovery (necessary within the scope of the Infrastructure uplift) based on technical data collected with the automated tool</a:t>
            </a:r>
          </a:p>
          <a:p>
            <a:pPr marL="342900" indent="-342900">
              <a:lnSpc>
                <a:spcPct val="150000"/>
              </a:lnSpc>
              <a:buClr>
                <a:srgbClr val="FFC000"/>
              </a:buClr>
              <a:buFont typeface="Wingdings" pitchFamily="2" charset="2"/>
              <a:buChar char="Ø"/>
            </a:pPr>
            <a:r>
              <a:rPr lang="en-GB" sz="2000" dirty="0"/>
              <a:t>Enhanced application discovery, complemented by business details (</a:t>
            </a:r>
            <a:r>
              <a:rPr lang="en-GB" sz="2000" dirty="0" err="1"/>
              <a:t>eg</a:t>
            </a:r>
            <a:r>
              <a:rPr lang="en-GB" sz="2000" dirty="0"/>
              <a:t> CMDB extracted </a:t>
            </a:r>
            <a:r>
              <a:rPr lang="en-GB" sz="2000" dirty="0" err="1"/>
              <a:t>infos</a:t>
            </a:r>
            <a:r>
              <a:rPr lang="en-GB" sz="2000" dirty="0"/>
              <a:t> like application business name, RTO, RPO)</a:t>
            </a:r>
          </a:p>
          <a:p>
            <a:pPr marL="342900" indent="-342900">
              <a:lnSpc>
                <a:spcPct val="150000"/>
              </a:lnSpc>
              <a:buClr>
                <a:srgbClr val="FFC000"/>
              </a:buClr>
              <a:buFont typeface="Wingdings" pitchFamily="2" charset="2"/>
              <a:buChar char="Ø"/>
            </a:pPr>
            <a:r>
              <a:rPr lang="en-GB" sz="2000" dirty="0"/>
              <a:t>Application dependency mapping</a:t>
            </a:r>
          </a:p>
          <a:p>
            <a:pPr marL="342900" indent="-342900">
              <a:lnSpc>
                <a:spcPct val="150000"/>
              </a:lnSpc>
              <a:buClr>
                <a:srgbClr val="FFC000"/>
              </a:buClr>
              <a:buFont typeface="Wingdings" pitchFamily="2" charset="2"/>
              <a:buChar char="Ø"/>
            </a:pPr>
            <a:r>
              <a:rPr lang="en-GB" sz="2000" dirty="0"/>
              <a:t>Migration strategy aligned to AWS 7R disposition logic</a:t>
            </a:r>
          </a:p>
          <a:p>
            <a:pPr marL="342900" indent="-342900">
              <a:lnSpc>
                <a:spcPct val="150000"/>
              </a:lnSpc>
              <a:buClr>
                <a:srgbClr val="FFC000"/>
              </a:buClr>
              <a:buFont typeface="Wingdings" pitchFamily="2" charset="2"/>
              <a:buChar char="Ø"/>
            </a:pPr>
            <a:r>
              <a:rPr lang="en-GB" sz="2000" dirty="0"/>
              <a:t>Initial migration wave planning derived from technical dependencies</a:t>
            </a:r>
          </a:p>
          <a:p>
            <a:pPr marL="342900" indent="-342900">
              <a:lnSpc>
                <a:spcPct val="150000"/>
              </a:lnSpc>
              <a:buClr>
                <a:srgbClr val="FFC000"/>
              </a:buClr>
              <a:buFont typeface="Wingdings" pitchFamily="2" charset="2"/>
              <a:buChar char="Ø"/>
            </a:pPr>
            <a:r>
              <a:rPr lang="en-GB" sz="2000" dirty="0"/>
              <a:t>List of recommended pilot applications (up to 5) for an initial Proof of Value, including target architecture</a:t>
            </a:r>
          </a:p>
          <a:p>
            <a:pPr marL="342900" indent="-342900">
              <a:lnSpc>
                <a:spcPct val="150000"/>
              </a:lnSpc>
              <a:buClr>
                <a:srgbClr val="FFC000"/>
              </a:buClr>
              <a:buFont typeface="Wingdings" pitchFamily="2" charset="2"/>
              <a:buChar char="Ø"/>
            </a:pPr>
            <a:r>
              <a:rPr lang="en-GB" sz="2000" dirty="0"/>
              <a:t>Directional business case</a:t>
            </a:r>
          </a:p>
          <a:p>
            <a:pPr marL="342900" indent="-342900">
              <a:lnSpc>
                <a:spcPct val="150000"/>
              </a:lnSpc>
              <a:buClr>
                <a:srgbClr val="FFC000"/>
              </a:buClr>
              <a:buFont typeface="Wingdings" pitchFamily="2" charset="2"/>
              <a:buChar char="Ø"/>
            </a:pPr>
            <a:r>
              <a:rPr lang="en-GB" sz="2000" dirty="0"/>
              <a:t>Migration Readiness Report: A detailed list of recommended actions and next steps to enable a successful migration to the cloud. The actions may include priority, level of effort, due date and assignee</a:t>
            </a:r>
          </a:p>
          <a:p>
            <a:pPr marL="342900" indent="-342900">
              <a:lnSpc>
                <a:spcPct val="150000"/>
              </a:lnSpc>
              <a:buClr>
                <a:srgbClr val="FFC000"/>
              </a:buClr>
              <a:buFont typeface="Wingdings" pitchFamily="2" charset="2"/>
              <a:buChar char="Ø"/>
            </a:pPr>
            <a:r>
              <a:rPr lang="en-GB" sz="2000" dirty="0"/>
              <a:t>(Optional) Learning Needs Analysis report</a:t>
            </a:r>
          </a:p>
          <a:p>
            <a:pPr>
              <a:lnSpc>
                <a:spcPct val="150000"/>
              </a:lnSpc>
              <a:buClr>
                <a:srgbClr val="FFC000"/>
              </a:buClr>
            </a:pPr>
            <a:br>
              <a:rPr lang="en-GB" sz="2400" dirty="0"/>
            </a:br>
            <a:endParaRPr lang="en-GB" sz="16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531927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2|2"/>
</p:tagLst>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1A3258A-222C-4488-825E-7520D001FB75}">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DeckTemplate_AWS</Template>
  <TotalTime>4875</TotalTime>
  <Words>2549</Words>
  <Application>Microsoft Macintosh PowerPoint</Application>
  <PresentationFormat>Custom</PresentationFormat>
  <Paragraphs>423</Paragraphs>
  <Slides>25</Slides>
  <Notes>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Amazon Ember</vt:lpstr>
      <vt:lpstr>Amazon Ember Display</vt:lpstr>
      <vt:lpstr>Amazon Ember Light</vt:lpstr>
      <vt:lpstr>Amazon Ember Medium</vt:lpstr>
      <vt:lpstr>Amazon Ember Mono</vt:lpstr>
      <vt:lpstr>Amazon Ember Regular</vt:lpstr>
      <vt:lpstr>Arial</vt:lpstr>
      <vt:lpstr>Calibri</vt:lpstr>
      <vt:lpstr>Slack-Lato</vt:lpstr>
      <vt:lpstr>Wingdings</vt:lpstr>
      <vt:lpstr>DeckTemplate-AWS</vt:lpstr>
      <vt:lpstr>PowerPoint Presentation</vt:lpstr>
      <vt:lpstr>Agenda</vt:lpstr>
      <vt:lpstr>Executive Summary</vt:lpstr>
      <vt:lpstr>2. Current State:</vt:lpstr>
      <vt:lpstr>3. Assessment approaches</vt:lpstr>
      <vt:lpstr>3.1 Portfolio Assessment approaches</vt:lpstr>
      <vt:lpstr>3.2 Portfolio Assessment approaches</vt:lpstr>
      <vt:lpstr>4. Proposal Considerations</vt:lpstr>
      <vt:lpstr>5. Expected Deliverables</vt:lpstr>
      <vt:lpstr>PowerPoint Presentation</vt:lpstr>
      <vt:lpstr>7. Effort, Team and pricing</vt:lpstr>
      <vt:lpstr>Appendix: AWS Migration Framework</vt:lpstr>
      <vt:lpstr>Appendix: AWS &amp; AWS Partner Tooling </vt:lpstr>
      <vt:lpstr>Appendix: Migration Readiness Assessment Overview</vt:lpstr>
      <vt:lpstr>Appendix: Migration Readiness Assessment Journey</vt:lpstr>
      <vt:lpstr>Appendix: Migration Readiness Assessment Report </vt:lpstr>
      <vt:lpstr>Appendix: Overview Learning Needs Analysis</vt:lpstr>
      <vt:lpstr>Appendix: Agentic Migration and Modernization </vt:lpstr>
      <vt:lpstr>Appendix: Agentic migration options for VMware Rehost </vt:lpstr>
      <vt:lpstr>Appendix: Why partner with AWS Professional Services</vt:lpstr>
      <vt:lpstr>PowerPoint Presentation</vt:lpstr>
      <vt:lpstr>PowerPoint Presentation</vt:lpstr>
      <vt:lpstr>“At 1CloudHub, AWS Transform for VMware significantly accelerated our VMware-to-AWS migration assessment for our customer, a 'global virtualization platform' provider. It reduced execution time by 40% and cut manual effort by 60% in key areas like dependency mapping and compliance. With AI-driven insights, we created optimized wave plans projected to lower migration costs by 30–40%, while improving security, compliance, and business alignment.”</vt:lpstr>
      <vt:lpstr>6. Migration Roadmap</vt:lpstr>
      <vt:lpstr>6. AWS proposed migration roadmap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Caro Jaen, Jose Maria</cp:lastModifiedBy>
  <cp:revision>20</cp:revision>
  <cp:lastPrinted>2026-01-16T09:43:23Z</cp:lastPrinted>
  <dcterms:created xsi:type="dcterms:W3CDTF">2016-06-17T18:22:10Z</dcterms:created>
  <dcterms:modified xsi:type="dcterms:W3CDTF">2026-01-19T14:27:03Z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y fmtid="{D5CDD505-2E9C-101B-9397-08002B2CF9AE}" pid="3" name="MSIP_Label_929eed6f-34eb-4453-9f97-09510b9b219f_Enabled">
    <vt:lpwstr>true</vt:lpwstr>
  </property>
  <property fmtid="{D5CDD505-2E9C-101B-9397-08002B2CF9AE}" pid="4" name="MSIP_Label_929eed6f-34eb-4453-9f97-09510b9b219f_SetDate">
    <vt:lpwstr>2024-12-05T14:27:03Z</vt:lpwstr>
  </property>
  <property fmtid="{D5CDD505-2E9C-101B-9397-08002B2CF9AE}" pid="5" name="MSIP_Label_929eed6f-34eb-4453-9f97-09510b9b219f_Method">
    <vt:lpwstr>Standard</vt:lpwstr>
  </property>
  <property fmtid="{D5CDD505-2E9C-101B-9397-08002B2CF9AE}" pid="6" name="MSIP_Label_929eed6f-34eb-4453-9f97-09510b9b219f_Name">
    <vt:lpwstr>Amazon Pending_Classification</vt:lpwstr>
  </property>
  <property fmtid="{D5CDD505-2E9C-101B-9397-08002B2CF9AE}" pid="7" name="MSIP_Label_929eed6f-34eb-4453-9f97-09510b9b219f_SiteId">
    <vt:lpwstr>5280104a-472d-4538-9ccf-1e1d0efe8b1b</vt:lpwstr>
  </property>
  <property fmtid="{D5CDD505-2E9C-101B-9397-08002B2CF9AE}" pid="8" name="MSIP_Label_929eed6f-34eb-4453-9f97-09510b9b219f_ActionId">
    <vt:lpwstr>fa17c210-80f6-4ced-bb59-f71d70aed2ea</vt:lpwstr>
  </property>
  <property fmtid="{D5CDD505-2E9C-101B-9397-08002B2CF9AE}" pid="9" name="MSIP_Label_929eed6f-34eb-4453-9f97-09510b9b219f_ContentBits">
    <vt:lpwstr>0</vt:lpwstr>
  </property>
</Properties>
</file>